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52"/>
  </p:notesMasterIdLst>
  <p:handoutMasterIdLst>
    <p:handoutMasterId r:id="rId53"/>
  </p:handoutMasterIdLst>
  <p:sldIdLst>
    <p:sldId id="777" r:id="rId5"/>
    <p:sldId id="790" r:id="rId6"/>
    <p:sldId id="791" r:id="rId7"/>
    <p:sldId id="852" r:id="rId8"/>
    <p:sldId id="792" r:id="rId9"/>
    <p:sldId id="838" r:id="rId10"/>
    <p:sldId id="793" r:id="rId11"/>
    <p:sldId id="799" r:id="rId12"/>
    <p:sldId id="802" r:id="rId13"/>
    <p:sldId id="837" r:id="rId14"/>
    <p:sldId id="804" r:id="rId15"/>
    <p:sldId id="805" r:id="rId16"/>
    <p:sldId id="842" r:id="rId17"/>
    <p:sldId id="851" r:id="rId18"/>
    <p:sldId id="809" r:id="rId19"/>
    <p:sldId id="810" r:id="rId20"/>
    <p:sldId id="811" r:id="rId21"/>
    <p:sldId id="812" r:id="rId22"/>
    <p:sldId id="813" r:id="rId23"/>
    <p:sldId id="814" r:id="rId24"/>
    <p:sldId id="844" r:id="rId25"/>
    <p:sldId id="818" r:id="rId26"/>
    <p:sldId id="819" r:id="rId27"/>
    <p:sldId id="850" r:id="rId28"/>
    <p:sldId id="820" r:id="rId29"/>
    <p:sldId id="846" r:id="rId30"/>
    <p:sldId id="822" r:id="rId31"/>
    <p:sldId id="847" r:id="rId32"/>
    <p:sldId id="824" r:id="rId33"/>
    <p:sldId id="825" r:id="rId34"/>
    <p:sldId id="853" r:id="rId35"/>
    <p:sldId id="826" r:id="rId36"/>
    <p:sldId id="827" r:id="rId37"/>
    <p:sldId id="828" r:id="rId38"/>
    <p:sldId id="829" r:id="rId39"/>
    <p:sldId id="830" r:id="rId40"/>
    <p:sldId id="831" r:id="rId41"/>
    <p:sldId id="832" r:id="rId42"/>
    <p:sldId id="833" r:id="rId43"/>
    <p:sldId id="834" r:id="rId44"/>
    <p:sldId id="835" r:id="rId45"/>
    <p:sldId id="849" r:id="rId46"/>
    <p:sldId id="856" r:id="rId47"/>
    <p:sldId id="796" r:id="rId48"/>
    <p:sldId id="861" r:id="rId49"/>
    <p:sldId id="857" r:id="rId50"/>
    <p:sldId id="843" r:id="rId51"/>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91F"/>
    <a:srgbClr val="FF5400"/>
    <a:srgbClr val="0080A7"/>
    <a:srgbClr val="0C4E9B"/>
    <a:srgbClr val="F0047F"/>
    <a:srgbClr val="C2000B"/>
    <a:srgbClr val="042251"/>
    <a:srgbClr val="868686"/>
    <a:srgbClr val="4E2D00"/>
    <a:srgbClr val="9A4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88732" autoAdjust="0"/>
  </p:normalViewPr>
  <p:slideViewPr>
    <p:cSldViewPr snapToGrid="0">
      <p:cViewPr varScale="1">
        <p:scale>
          <a:sx n="112" d="100"/>
          <a:sy n="112" d="100"/>
        </p:scale>
        <p:origin x="924" y="78"/>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76" d="100"/>
          <a:sy n="76" d="100"/>
        </p:scale>
        <p:origin x="261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a:outerShdw blurRad="50800" dist="76200" dir="2700000" algn="tl" rotWithShape="0">
                <a:prstClr val="black">
                  <a:alpha val="40000"/>
                </a:prstClr>
              </a:outerShdw>
            </a:effectLst>
          </c:spPr>
          <c:invertIfNegative val="0"/>
          <c:dPt>
            <c:idx val="2"/>
            <c:invertIfNegative val="0"/>
            <c:bubble3D val="0"/>
            <c:spPr>
              <a:solidFill>
                <a:schemeClr val="accent1">
                  <a:lumMod val="60000"/>
                  <a:lumOff val="40000"/>
                </a:schemeClr>
              </a:solidFill>
              <a:ln>
                <a:noFill/>
              </a:ln>
              <a:effectLst>
                <a:outerShdw blurRad="50800" dist="76200" dir="2700000" algn="tl" rotWithShape="0">
                  <a:prstClr val="black">
                    <a:alpha val="40000"/>
                  </a:prstClr>
                </a:outerShdw>
              </a:effectLst>
            </c:spPr>
            <c:extLst>
              <c:ext xmlns:c16="http://schemas.microsoft.com/office/drawing/2014/chart" uri="{C3380CC4-5D6E-409C-BE32-E72D297353CC}">
                <c16:uniqueId val="{00000001-47E1-44FF-886C-13B0F1A53880}"/>
              </c:ext>
            </c:extLst>
          </c:dPt>
          <c:dPt>
            <c:idx val="3"/>
            <c:invertIfNegative val="0"/>
            <c:bubble3D val="0"/>
            <c:spPr>
              <a:solidFill>
                <a:schemeClr val="tx2"/>
              </a:solidFill>
              <a:ln>
                <a:noFill/>
              </a:ln>
              <a:effectLst>
                <a:outerShdw blurRad="50800" dist="76200" dir="2700000" algn="tl" rotWithShape="0">
                  <a:prstClr val="black">
                    <a:alpha val="40000"/>
                  </a:prstClr>
                </a:outerShdw>
              </a:effectLst>
            </c:spPr>
            <c:extLst>
              <c:ext xmlns:c16="http://schemas.microsoft.com/office/drawing/2014/chart" uri="{C3380CC4-5D6E-409C-BE32-E72D297353CC}">
                <c16:uniqueId val="{00000003-47E1-44FF-886C-13B0F1A53880}"/>
              </c:ext>
            </c:extLst>
          </c:dPt>
          <c:dPt>
            <c:idx val="4"/>
            <c:invertIfNegative val="0"/>
            <c:bubble3D val="0"/>
            <c:spPr>
              <a:solidFill>
                <a:schemeClr val="tx2"/>
              </a:solidFill>
              <a:ln>
                <a:noFill/>
              </a:ln>
              <a:effectLst>
                <a:outerShdw blurRad="50800" dist="76200" dir="2700000" algn="tl" rotWithShape="0">
                  <a:prstClr val="black">
                    <a:alpha val="40000"/>
                  </a:prstClr>
                </a:outerShdw>
              </a:effectLst>
            </c:spPr>
            <c:extLst>
              <c:ext xmlns:c16="http://schemas.microsoft.com/office/drawing/2014/chart" uri="{C3380CC4-5D6E-409C-BE32-E72D297353CC}">
                <c16:uniqueId val="{00000005-47E1-44FF-886C-13B0F1A53880}"/>
              </c:ext>
            </c:extLst>
          </c:dPt>
          <c:dLbls>
            <c:numFmt formatCode="0\x" sourceLinked="0"/>
            <c:spPr>
              <a:noFill/>
              <a:ln>
                <a:noFill/>
              </a:ln>
              <a:effectLst/>
            </c:spPr>
            <c:txPr>
              <a:bodyPr wrap="square" lIns="38100" tIns="19050" rIns="38100" bIns="19050" anchor="ctr">
                <a:spAutoFit/>
              </a:bodyPr>
              <a:lstStyle/>
              <a:p>
                <a:pPr>
                  <a:defRPr sz="11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numCache>
            </c:numRef>
          </c:cat>
          <c:val>
            <c:numRef>
              <c:f>Sheet1!$B$2:$B$5</c:f>
              <c:numCache>
                <c:formatCode>General</c:formatCode>
                <c:ptCount val="4"/>
                <c:pt idx="0">
                  <c:v>8.9</c:v>
                </c:pt>
                <c:pt idx="1">
                  <c:v>10.3</c:v>
                </c:pt>
                <c:pt idx="2">
                  <c:v>11.3</c:v>
                </c:pt>
                <c:pt idx="3">
                  <c:v>52.1</c:v>
                </c:pt>
              </c:numCache>
            </c:numRef>
          </c:val>
          <c:extLst>
            <c:ext xmlns:c16="http://schemas.microsoft.com/office/drawing/2014/chart" uri="{C3380CC4-5D6E-409C-BE32-E72D297353CC}">
              <c16:uniqueId val="{00000006-47E1-44FF-886C-13B0F1A53880}"/>
            </c:ext>
          </c:extLst>
        </c:ser>
        <c:ser>
          <c:idx val="1"/>
          <c:order val="1"/>
          <c:tx>
            <c:strRef>
              <c:f>Sheet1!$C$1</c:f>
              <c:strCache>
                <c:ptCount val="1"/>
                <c:pt idx="0">
                  <c:v>Series 2</c:v>
                </c:pt>
              </c:strCache>
            </c:strRef>
          </c:tx>
          <c:spPr>
            <a:solidFill>
              <a:schemeClr val="tx2"/>
            </a:solidFill>
            <a:ln>
              <a:noFill/>
            </a:ln>
            <a:effectLst>
              <a:outerShdw blurRad="50800" dist="76200" dir="2700000" algn="tl" rotWithShape="0">
                <a:prstClr val="black">
                  <a:alpha val="40000"/>
                </a:prstClr>
              </a:outerShdw>
            </a:effectLst>
          </c:spPr>
          <c:invertIfNegative val="0"/>
          <c:dPt>
            <c:idx val="0"/>
            <c:invertIfNegative val="0"/>
            <c:bubble3D val="0"/>
            <c:extLst>
              <c:ext xmlns:c16="http://schemas.microsoft.com/office/drawing/2014/chart" uri="{C3380CC4-5D6E-409C-BE32-E72D297353CC}">
                <c16:uniqueId val="{00000007-47E1-44FF-886C-13B0F1A53880}"/>
              </c:ext>
            </c:extLst>
          </c:dPt>
          <c:dPt>
            <c:idx val="1"/>
            <c:invertIfNegative val="0"/>
            <c:bubble3D val="0"/>
            <c:extLst>
              <c:ext xmlns:c16="http://schemas.microsoft.com/office/drawing/2014/chart" uri="{C3380CC4-5D6E-409C-BE32-E72D297353CC}">
                <c16:uniqueId val="{00000009-47E1-44FF-886C-13B0F1A53880}"/>
              </c:ext>
            </c:extLst>
          </c:dPt>
          <c:dPt>
            <c:idx val="2"/>
            <c:invertIfNegative val="0"/>
            <c:bubble3D val="0"/>
            <c:extLst>
              <c:ext xmlns:c16="http://schemas.microsoft.com/office/drawing/2014/chart" uri="{C3380CC4-5D6E-409C-BE32-E72D297353CC}">
                <c16:uniqueId val="{0000000B-47E1-44FF-886C-13B0F1A53880}"/>
              </c:ext>
            </c:extLst>
          </c:dPt>
          <c:dPt>
            <c:idx val="4"/>
            <c:invertIfNegative val="0"/>
            <c:bubble3D val="0"/>
            <c:extLst>
              <c:ext xmlns:c16="http://schemas.microsoft.com/office/drawing/2014/chart" uri="{C3380CC4-5D6E-409C-BE32-E72D297353CC}">
                <c16:uniqueId val="{0000000D-47E1-44FF-886C-13B0F1A53880}"/>
              </c:ext>
            </c:extLst>
          </c:dPt>
          <c:dLbls>
            <c:numFmt formatCode="0\x" sourceLinked="0"/>
            <c:spPr>
              <a:noFill/>
              <a:ln>
                <a:noFill/>
              </a:ln>
              <a:effectLst/>
            </c:spPr>
            <c:txPr>
              <a:bodyPr wrap="square" lIns="38100" tIns="19050" rIns="38100" bIns="19050" anchor="ctr">
                <a:spAutoFit/>
              </a:bodyPr>
              <a:lstStyle/>
              <a:p>
                <a:pPr>
                  <a:defRPr sz="11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numCache>
            </c:numRef>
          </c:cat>
          <c:val>
            <c:numRef>
              <c:f>Sheet1!$C$2:$C$5</c:f>
              <c:numCache>
                <c:formatCode>General</c:formatCode>
                <c:ptCount val="4"/>
                <c:pt idx="0">
                  <c:v>8.5</c:v>
                </c:pt>
                <c:pt idx="1">
                  <c:v>10.199999999999999</c:v>
                </c:pt>
                <c:pt idx="2">
                  <c:v>10.8</c:v>
                </c:pt>
                <c:pt idx="3">
                  <c:v>76.900000000000006</c:v>
                </c:pt>
              </c:numCache>
            </c:numRef>
          </c:val>
          <c:extLst>
            <c:ext xmlns:c16="http://schemas.microsoft.com/office/drawing/2014/chart" uri="{C3380CC4-5D6E-409C-BE32-E72D297353CC}">
              <c16:uniqueId val="{0000000E-47E1-44FF-886C-13B0F1A53880}"/>
            </c:ext>
          </c:extLst>
        </c:ser>
        <c:dLbls>
          <c:dLblPos val="outEnd"/>
          <c:showLegendKey val="0"/>
          <c:showVal val="1"/>
          <c:showCatName val="0"/>
          <c:showSerName val="0"/>
          <c:showPercent val="0"/>
          <c:showBubbleSize val="0"/>
        </c:dLbls>
        <c:gapWidth val="88"/>
        <c:overlap val="-17"/>
        <c:axId val="527881776"/>
        <c:axId val="527882168"/>
      </c:barChart>
      <c:catAx>
        <c:axId val="527881776"/>
        <c:scaling>
          <c:orientation val="minMax"/>
        </c:scaling>
        <c:delete val="0"/>
        <c:axPos val="b"/>
        <c:numFmt formatCode="General" sourceLinked="0"/>
        <c:majorTickMark val="none"/>
        <c:minorTickMark val="none"/>
        <c:tickLblPos val="nextTo"/>
        <c:crossAx val="527882168"/>
        <c:crosses val="autoZero"/>
        <c:auto val="0"/>
        <c:lblAlgn val="ctr"/>
        <c:lblOffset val="100"/>
        <c:noMultiLvlLbl val="0"/>
      </c:catAx>
      <c:valAx>
        <c:axId val="527882168"/>
        <c:scaling>
          <c:orientation val="minMax"/>
          <c:max val="80"/>
        </c:scaling>
        <c:delete val="0"/>
        <c:axPos val="l"/>
        <c:majorGridlines>
          <c:spPr>
            <a:ln w="6350">
              <a:solidFill>
                <a:schemeClr val="bg2">
                  <a:lumMod val="60000"/>
                  <a:lumOff val="40000"/>
                </a:schemeClr>
              </a:solidFill>
            </a:ln>
          </c:spPr>
        </c:majorGridlines>
        <c:numFmt formatCode="0\x" sourceLinked="0"/>
        <c:majorTickMark val="none"/>
        <c:minorTickMark val="none"/>
        <c:tickLblPos val="nextTo"/>
        <c:spPr>
          <a:ln>
            <a:solidFill>
              <a:schemeClr val="bg2">
                <a:lumMod val="60000"/>
                <a:lumOff val="40000"/>
              </a:schemeClr>
            </a:solidFill>
          </a:ln>
        </c:spPr>
        <c:txPr>
          <a:bodyPr/>
          <a:lstStyle/>
          <a:p>
            <a:pPr>
              <a:defRPr sz="1000"/>
            </a:pPr>
            <a:endParaRPr lang="en-US"/>
          </a:p>
        </c:txPr>
        <c:crossAx val="527881776"/>
        <c:crosses val="autoZero"/>
        <c:crossBetween val="between"/>
        <c:majorUnit val="20"/>
      </c:valAx>
      <c:spPr>
        <a:noFill/>
        <a:ln>
          <a:noFill/>
        </a:ln>
      </c:spPr>
    </c:plotArea>
    <c:plotVisOnly val="1"/>
    <c:dispBlanksAs val="gap"/>
    <c:showDLblsOverMax val="0"/>
  </c:chart>
  <c:txPr>
    <a:bodyPr/>
    <a:lstStyle/>
    <a:p>
      <a:pPr>
        <a:defRPr sz="1400">
          <a:solidFill>
            <a:schemeClr val="bg1"/>
          </a:solidFill>
          <a:latin typeface="Trebuchet MS" charset="0"/>
          <a:ea typeface="Trebuchet MS" charset="0"/>
          <a:cs typeface="Trebuchet MS"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26791" y="8610575"/>
            <a:ext cx="1209933" cy="328091"/>
          </a:xfrm>
          <a:prstGeom prst="rect">
            <a:avLst/>
          </a:prstGeom>
        </p:spPr>
      </p:pic>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10/18/2017</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pic>
        <p:nvPicPr>
          <p:cNvPr id="10" name="Picture 9"/>
          <p:cNvPicPr>
            <a:picLocks noChangeAspect="1"/>
          </p:cNvPicPr>
          <p:nvPr/>
        </p:nvPicPr>
        <p:blipFill>
          <a:blip r:embed="rId2"/>
          <a:stretch>
            <a:fillRect/>
          </a:stretch>
        </p:blipFill>
        <p:spPr>
          <a:xfrm>
            <a:off x="5400933" y="240101"/>
            <a:ext cx="1209933" cy="328091"/>
          </a:xfrm>
          <a:prstGeom prst="rect">
            <a:avLst/>
          </a:prstGeom>
        </p:spPr>
      </p:pic>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3984975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FFAB147-D963-4EEC-9C08-B4610DFD5F87}" type="slidenum">
              <a:rPr lang="en-US">
                <a:solidFill>
                  <a:prstClr val="black"/>
                </a:solidFill>
              </a:rPr>
              <a:pPr/>
              <a:t>20</a:t>
            </a:fld>
            <a:endParaRPr lang="en-US">
              <a:solidFill>
                <a:prstClr val="black"/>
              </a:solidFill>
            </a:endParaRPr>
          </a:p>
        </p:txBody>
      </p:sp>
      <p:sp>
        <p:nvSpPr>
          <p:cNvPr id="22529" name="Rectangle 1"/>
          <p:cNvSpPr txBox="1">
            <a:spLocks noGrp="1" noRot="1" noChangeAspect="1" noChangeArrowheads="1"/>
          </p:cNvSpPr>
          <p:nvPr>
            <p:ph type="sldImg"/>
          </p:nvPr>
        </p:nvSpPr>
        <p:spPr bwMode="auto">
          <a:xfrm>
            <a:off x="2311400" y="533400"/>
            <a:ext cx="4673600" cy="2628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Grp="1" noChangeArrowheads="1"/>
          </p:cNvSpPr>
          <p:nvPr>
            <p:ph type="body" idx="1"/>
          </p:nvPr>
        </p:nvSpPr>
        <p:spPr bwMode="auto">
          <a:xfrm>
            <a:off x="918208" y="3304893"/>
            <a:ext cx="7437501" cy="31544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87090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302870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1457191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1328305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2826089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43</a:t>
            </a:fld>
            <a:endParaRPr lang="en-US" dirty="0"/>
          </a:p>
        </p:txBody>
      </p:sp>
    </p:spTree>
    <p:extLst>
      <p:ext uri="{BB962C8B-B14F-4D97-AF65-F5344CB8AC3E}">
        <p14:creationId xmlns:p14="http://schemas.microsoft.com/office/powerpoint/2010/main" val="3824322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44</a:t>
            </a:fld>
            <a:endParaRPr lang="en-US" dirty="0"/>
          </a:p>
        </p:txBody>
      </p:sp>
    </p:spTree>
    <p:extLst>
      <p:ext uri="{BB962C8B-B14F-4D97-AF65-F5344CB8AC3E}">
        <p14:creationId xmlns:p14="http://schemas.microsoft.com/office/powerpoint/2010/main" val="73287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various things relating to OpenACC. The two recommended, free compilers for OpenACC are PGI and GCC. OpenACC is a new edition to GCC, and all of </a:t>
            </a:r>
            <a:r>
              <a:rPr lang="en-US" dirty="0" err="1"/>
              <a:t>OpenACC’s</a:t>
            </a:r>
            <a:r>
              <a:rPr lang="en-US" dirty="0"/>
              <a:t> features may not be supported yet.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45</a:t>
            </a:fld>
            <a:endParaRPr lang="en-US" dirty="0"/>
          </a:p>
        </p:txBody>
      </p:sp>
    </p:spTree>
    <p:extLst>
      <p:ext uri="{BB962C8B-B14F-4D97-AF65-F5344CB8AC3E}">
        <p14:creationId xmlns:p14="http://schemas.microsoft.com/office/powerpoint/2010/main" val="874585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47</a:t>
            </a:fld>
            <a:endParaRPr lang="en-US" dirty="0"/>
          </a:p>
        </p:txBody>
      </p:sp>
    </p:spTree>
    <p:extLst>
      <p:ext uri="{BB962C8B-B14F-4D97-AF65-F5344CB8AC3E}">
        <p14:creationId xmlns:p14="http://schemas.microsoft.com/office/powerpoint/2010/main" val="105312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Powerful, Portable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213469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OpenACC is meant to be simple to learn/use. Outside of standard C/C++/Fortran coding, there are no new languages to learn.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234792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188111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1366570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6" name="Notes Placeholder 2"/>
          <p:cNvSpPr>
            <a:spLocks noGrp="1"/>
          </p:cNvSpPr>
          <p:nvPr>
            <p:ph type="body" idx="1"/>
          </p:nvPr>
        </p:nvSpPr>
        <p:spPr bwMode="auto">
          <a:xfrm>
            <a:off x="928688" y="3328988"/>
            <a:ext cx="7439025" cy="3154362"/>
          </a:xfrm>
          <a:noFill/>
        </p:spPr>
        <p:txBody>
          <a:bodyPr wrap="square" lIns="93167" tIns="46585" rIns="93167" bIns="46585" numCol="1" anchor="t" anchorCtr="0" compatLnSpc="1">
            <a:prstTxWarp prst="textNoShape">
              <a:avLst/>
            </a:prstTxWarp>
          </a:bodyPr>
          <a:lstStyle/>
          <a:p>
            <a:endParaRPr lang="en-US" dirty="0"/>
          </a:p>
        </p:txBody>
      </p:sp>
      <p:sp>
        <p:nvSpPr>
          <p:cNvPr id="154627" name="Slide Number Placeholder 3"/>
          <p:cNvSpPr txBox="1">
            <a:spLocks noGrp="1"/>
          </p:cNvSpPr>
          <p:nvPr/>
        </p:nvSpPr>
        <p:spPr bwMode="auto">
          <a:xfrm>
            <a:off x="5267325" y="6659563"/>
            <a:ext cx="4027488" cy="349250"/>
          </a:xfrm>
          <a:prstGeom prst="rect">
            <a:avLst/>
          </a:prstGeom>
          <a:noFill/>
          <a:ln w="9525">
            <a:noFill/>
            <a:miter lim="800000"/>
            <a:headEnd/>
            <a:tailEnd/>
          </a:ln>
        </p:spPr>
        <p:txBody>
          <a:bodyPr lIns="93167" tIns="46585" rIns="93167" bIns="46585" anchor="b"/>
          <a:lstStyle/>
          <a:p>
            <a:pPr algn="r" defTabSz="931863"/>
            <a:fld id="{CACD913A-87B7-4DEE-BF1B-40FD3F577D59}" type="slidenum">
              <a:rPr lang="en-US" sz="1300"/>
              <a:pPr algn="r" defTabSz="931863"/>
              <a:t>9</a:t>
            </a:fld>
            <a:endParaRPr lang="en-US" sz="1300"/>
          </a:p>
        </p:txBody>
      </p:sp>
    </p:spTree>
    <p:extLst>
      <p:ext uri="{BB962C8B-B14F-4D97-AF65-F5344CB8AC3E}">
        <p14:creationId xmlns:p14="http://schemas.microsoft.com/office/powerpoint/2010/main" val="172114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407988" y="695325"/>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aseline="0" dirty="0"/>
              <a:t>Libraries are limited by what is included within the library. The programmer is not able to make changes that are not defined in the library. If the programmer needs to do something not defined in the library, there isn’t really a solution for it.</a:t>
            </a:r>
          </a:p>
          <a:p>
            <a:pPr eaLnBrk="1" hangingPunct="1">
              <a:spcBef>
                <a:spcPct val="0"/>
              </a:spcBef>
            </a:pPr>
            <a:endParaRPr lang="en-US" baseline="0" dirty="0"/>
          </a:p>
          <a:p>
            <a:pPr eaLnBrk="1" hangingPunct="1">
              <a:spcBef>
                <a:spcPct val="0"/>
              </a:spcBef>
            </a:pPr>
            <a:r>
              <a:rPr lang="en-US" baseline="0" dirty="0"/>
              <a:t>Compiler directives are the most flexible, and the fairly easy to use. The programmer creates directives, informing the compiler how to parallelize the code. This means that a code with compiler directives can be compiled for many different parallel platforms.</a:t>
            </a:r>
          </a:p>
          <a:p>
            <a:pPr eaLnBrk="1" hangingPunct="1">
              <a:spcBef>
                <a:spcPct val="0"/>
              </a:spcBef>
            </a:pPr>
            <a:endParaRPr lang="en-US" baseline="0" dirty="0"/>
          </a:p>
          <a:p>
            <a:pPr eaLnBrk="1" hangingPunct="1">
              <a:spcBef>
                <a:spcPct val="0"/>
              </a:spcBef>
            </a:pPr>
            <a:r>
              <a:rPr lang="en-US" baseline="0" dirty="0"/>
              <a:t>Programming Languages would require a programmer to recreate their sequential program from scratch. The programmer can micro-manage everything about their program and eventually achieve the best performance. Parallel programs created in a parallel programming languages tend to only work on a very small number of platforms.</a:t>
            </a:r>
          </a:p>
        </p:txBody>
      </p:sp>
      <p:sp>
        <p:nvSpPr>
          <p:cNvPr id="61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7024" indent="-291163">
              <a:defRPr>
                <a:solidFill>
                  <a:schemeClr val="tx1"/>
                </a:solidFill>
                <a:latin typeface="Arial" charset="0"/>
              </a:defRPr>
            </a:lvl2pPr>
            <a:lvl3pPr marL="1164653" indent="-232930">
              <a:defRPr>
                <a:solidFill>
                  <a:schemeClr val="tx1"/>
                </a:solidFill>
                <a:latin typeface="Arial" charset="0"/>
              </a:defRPr>
            </a:lvl3pPr>
            <a:lvl4pPr marL="1630513" indent="-232930">
              <a:defRPr>
                <a:solidFill>
                  <a:schemeClr val="tx1"/>
                </a:solidFill>
                <a:latin typeface="Arial" charset="0"/>
              </a:defRPr>
            </a:lvl4pPr>
            <a:lvl5pPr marL="2096375" indent="-232930">
              <a:defRPr>
                <a:solidFill>
                  <a:schemeClr val="tx1"/>
                </a:solidFill>
                <a:latin typeface="Arial" charset="0"/>
              </a:defRPr>
            </a:lvl5pPr>
            <a:lvl6pPr marL="2562236" indent="-232930" fontAlgn="base">
              <a:spcBef>
                <a:spcPct val="0"/>
              </a:spcBef>
              <a:spcAft>
                <a:spcPct val="0"/>
              </a:spcAft>
              <a:defRPr>
                <a:solidFill>
                  <a:schemeClr val="tx1"/>
                </a:solidFill>
                <a:latin typeface="Arial" charset="0"/>
              </a:defRPr>
            </a:lvl6pPr>
            <a:lvl7pPr marL="3028096" indent="-232930" fontAlgn="base">
              <a:spcBef>
                <a:spcPct val="0"/>
              </a:spcBef>
              <a:spcAft>
                <a:spcPct val="0"/>
              </a:spcAft>
              <a:defRPr>
                <a:solidFill>
                  <a:schemeClr val="tx1"/>
                </a:solidFill>
                <a:latin typeface="Arial" charset="0"/>
              </a:defRPr>
            </a:lvl7pPr>
            <a:lvl8pPr marL="3493958" indent="-232930" fontAlgn="base">
              <a:spcBef>
                <a:spcPct val="0"/>
              </a:spcBef>
              <a:spcAft>
                <a:spcPct val="0"/>
              </a:spcAft>
              <a:defRPr>
                <a:solidFill>
                  <a:schemeClr val="tx1"/>
                </a:solidFill>
                <a:latin typeface="Arial" charset="0"/>
              </a:defRPr>
            </a:lvl8pPr>
            <a:lvl9pPr marL="3959819" indent="-232930" fontAlgn="base">
              <a:spcBef>
                <a:spcPct val="0"/>
              </a:spcBef>
              <a:spcAft>
                <a:spcPct val="0"/>
              </a:spcAft>
              <a:defRPr>
                <a:solidFill>
                  <a:schemeClr val="tx1"/>
                </a:solidFill>
                <a:latin typeface="Arial" charset="0"/>
              </a:defRPr>
            </a:lvl9pPr>
          </a:lstStyle>
          <a:p>
            <a:pPr>
              <a:defRPr/>
            </a:pPr>
            <a:fld id="{097FB307-75B3-4713-8C40-ADDB71E7CAA4}" type="slidenum">
              <a:rPr lang="en-US" smtClean="0">
                <a:solidFill>
                  <a:srgbClr val="000000"/>
                </a:solidFill>
                <a:latin typeface="Calibri" pitchFamily="34" charset="0"/>
              </a:rPr>
              <a:pPr>
                <a:defRPr/>
              </a:pPr>
              <a:t>10</a:t>
            </a:fld>
            <a:endParaRPr lang="en-US">
              <a:solidFill>
                <a:srgbClr val="000000"/>
              </a:solidFill>
              <a:latin typeface="Calibri" pitchFamily="34" charset="0"/>
            </a:endParaRPr>
          </a:p>
        </p:txBody>
      </p:sp>
    </p:spTree>
    <p:extLst>
      <p:ext uri="{BB962C8B-B14F-4D97-AF65-F5344CB8AC3E}">
        <p14:creationId xmlns:p14="http://schemas.microsoft.com/office/powerpoint/2010/main" val="143569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parallel programs that were accelerated with OpenACC</a:t>
            </a:r>
          </a:p>
          <a:p>
            <a:endParaRPr lang="en-US" dirty="0"/>
          </a:p>
          <a:p>
            <a:r>
              <a:rPr lang="en-US" dirty="0"/>
              <a:t>Main points of interest:</a:t>
            </a:r>
          </a:p>
          <a:p>
            <a:r>
              <a:rPr lang="en-US" dirty="0"/>
              <a:t>	Amount of speedup over the sequential version</a:t>
            </a:r>
          </a:p>
          <a:p>
            <a:r>
              <a:rPr lang="en-US" dirty="0"/>
              <a:t>	Runtime differences</a:t>
            </a:r>
          </a:p>
          <a:p>
            <a:r>
              <a:rPr lang="en-US" dirty="0"/>
              <a:t>	Time taken to port the code to OpenACC</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89313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p:spPr>
      </p:sp>
      <p:sp>
        <p:nvSpPr>
          <p:cNvPr id="57347" name="Rectangle 3"/>
          <p:cNvSpPr>
            <a:spLocks noGrp="1"/>
          </p:cNvSpPr>
          <p:nvPr>
            <p:ph type="body" idx="1"/>
          </p:nvPr>
        </p:nvSpPr>
        <p:spPr>
          <a:noFill/>
          <a:ln/>
        </p:spPr>
        <p:txBody>
          <a:bodyPr lIns="93160" tIns="46581" rIns="93160" bIns="46581"/>
          <a:lstStyle/>
          <a:p>
            <a:pPr eaLnBrk="1" hangingPunct="1"/>
            <a:endParaRPr lang="en-US" dirty="0"/>
          </a:p>
        </p:txBody>
      </p:sp>
    </p:spTree>
    <p:extLst>
      <p:ext uri="{BB962C8B-B14F-4D97-AF65-F5344CB8AC3E}">
        <p14:creationId xmlns:p14="http://schemas.microsoft.com/office/powerpoint/2010/main" val="1910171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1_Title Slide ">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972800" cy="6172200"/>
          </a:xfrm>
          <a:prstGeom prst="rect">
            <a:avLst/>
          </a:prstGeom>
        </p:spPr>
      </p:pic>
      <p:sp>
        <p:nvSpPr>
          <p:cNvPr id="11" name="Rectangle 4"/>
          <p:cNvSpPr>
            <a:spLocks noGrp="1" noChangeArrowheads="1"/>
          </p:cNvSpPr>
          <p:nvPr userDrawn="1">
            <p:ph type="subTitle" idx="1"/>
          </p:nvPr>
        </p:nvSpPr>
        <p:spPr>
          <a:xfrm>
            <a:off x="433639" y="2349988"/>
            <a:ext cx="8972550" cy="369332"/>
          </a:xfrm>
        </p:spPr>
        <p:txBody>
          <a:bodyPr wrap="square" anchor="t">
            <a:spAutoFit/>
          </a:bodyPr>
          <a:lstStyle>
            <a:lvl1pPr marL="0" indent="0" algn="l">
              <a:lnSpc>
                <a:spcPct val="90000"/>
              </a:lnSpc>
              <a:spcBef>
                <a:spcPts val="600"/>
              </a:spcBef>
              <a:spcAft>
                <a:spcPts val="300"/>
              </a:spcAft>
              <a:buFontTx/>
              <a:buNone/>
              <a:defRPr sz="2000" b="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33639" y="917182"/>
            <a:ext cx="8972550" cy="1419681"/>
          </a:xfrm>
        </p:spPr>
        <p:txBody>
          <a:bodyPr anchor="b">
            <a:noAutofit/>
          </a:bodyPr>
          <a:lstStyle>
            <a:lvl1pPr algn="l">
              <a:lnSpc>
                <a:spcPct val="90000"/>
              </a:lnSpc>
              <a:spcBef>
                <a:spcPts val="0"/>
              </a:spcBef>
              <a:defRPr sz="5200" b="0" cap="all" baseline="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grpSp>
        <p:nvGrpSpPr>
          <p:cNvPr id="8" name="Group 7"/>
          <p:cNvGrpSpPr/>
          <p:nvPr userDrawn="1"/>
        </p:nvGrpSpPr>
        <p:grpSpPr>
          <a:xfrm>
            <a:off x="-28075" y="0"/>
            <a:ext cx="187005" cy="6172200"/>
            <a:chOff x="311342" y="0"/>
            <a:chExt cx="401443" cy="6172200"/>
          </a:xfrm>
        </p:grpSpPr>
        <p:sp>
          <p:nvSpPr>
            <p:cNvPr id="10" name="Rectangle 9"/>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2841" y="5296846"/>
            <a:ext cx="1733433" cy="642780"/>
          </a:xfrm>
          <a:prstGeom prst="rect">
            <a:avLst/>
          </a:prstGeom>
        </p:spPr>
      </p:pic>
    </p:spTree>
    <p:extLst>
      <p:ext uri="{BB962C8B-B14F-4D97-AF65-F5344CB8AC3E}">
        <p14:creationId xmlns:p14="http://schemas.microsoft.com/office/powerpoint/2010/main" val="17111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12" descr="POWERPT_ex1"/>
          <p:cNvPicPr>
            <a:picLocks noChangeAspect="1" noChangeArrowheads="1"/>
          </p:cNvPicPr>
          <p:nvPr/>
        </p:nvPicPr>
        <p:blipFill>
          <a:blip r:embed="rId2" cstate="print"/>
          <a:srcRect b="94130"/>
          <a:stretch>
            <a:fillRect/>
          </a:stretch>
        </p:blipFill>
        <p:spPr bwMode="auto">
          <a:xfrm>
            <a:off x="0" y="1988820"/>
            <a:ext cx="10972800" cy="1165860"/>
          </a:xfrm>
          <a:prstGeom prst="rect">
            <a:avLst/>
          </a:prstGeom>
          <a:noFill/>
          <a:ln w="9525">
            <a:noFill/>
            <a:miter lim="800000"/>
            <a:headEnd/>
            <a:tailEnd/>
          </a:ln>
        </p:spPr>
      </p:pic>
      <p:pic>
        <p:nvPicPr>
          <p:cNvPr id="6" name="Picture 11" descr="PSClogo_secondary"/>
          <p:cNvPicPr>
            <a:picLocks noChangeAspect="1" noChangeArrowheads="1"/>
          </p:cNvPicPr>
          <p:nvPr/>
        </p:nvPicPr>
        <p:blipFill>
          <a:blip r:embed="rId3" cstate="print"/>
          <a:srcRect/>
          <a:stretch>
            <a:fillRect/>
          </a:stretch>
        </p:blipFill>
        <p:spPr bwMode="auto">
          <a:xfrm>
            <a:off x="7145482" y="804863"/>
            <a:ext cx="3474720" cy="948690"/>
          </a:xfrm>
          <a:prstGeom prst="rect">
            <a:avLst/>
          </a:prstGeom>
          <a:noFill/>
          <a:ln w="9525">
            <a:noFill/>
            <a:miter lim="800000"/>
            <a:headEnd/>
            <a:tailEnd/>
          </a:ln>
        </p:spPr>
      </p:pic>
      <p:sp>
        <p:nvSpPr>
          <p:cNvPr id="96259" name="Rectangle 3"/>
          <p:cNvSpPr>
            <a:spLocks noGrp="1" noChangeArrowheads="1"/>
          </p:cNvSpPr>
          <p:nvPr>
            <p:ph type="ctrTitle"/>
          </p:nvPr>
        </p:nvSpPr>
        <p:spPr>
          <a:xfrm>
            <a:off x="1280160" y="1988820"/>
            <a:ext cx="8412480" cy="1028700"/>
          </a:xfrm>
        </p:spPr>
        <p:txBody>
          <a:bodyPr/>
          <a:lstStyle>
            <a:lvl1pPr algn="ctr">
              <a:defRPr/>
            </a:lvl1pPr>
          </a:lstStyle>
          <a:p>
            <a:r>
              <a:rPr lang="en-US"/>
              <a:t>Click to edit Master title style</a:t>
            </a:r>
            <a:endParaRPr lang="en-US" dirty="0"/>
          </a:p>
        </p:txBody>
      </p:sp>
      <p:sp>
        <p:nvSpPr>
          <p:cNvPr id="96260" name="Rectangle 4"/>
          <p:cNvSpPr>
            <a:spLocks noGrp="1" noChangeArrowheads="1"/>
          </p:cNvSpPr>
          <p:nvPr>
            <p:ph type="subTitle" idx="1"/>
          </p:nvPr>
        </p:nvSpPr>
        <p:spPr>
          <a:xfrm>
            <a:off x="1920240" y="3429000"/>
            <a:ext cx="7406640" cy="1577340"/>
          </a:xfrm>
        </p:spPr>
        <p:txBody>
          <a:bodyPr/>
          <a:lstStyle>
            <a:lvl1pPr marL="0" indent="0" algn="ctr">
              <a:buFontTx/>
              <a:buNone/>
              <a:defRPr/>
            </a:lvl1pPr>
          </a:lstStyle>
          <a:p>
            <a:r>
              <a:rPr lang="en-US"/>
              <a:t>Click to edit Master subtitle style</a:t>
            </a:r>
            <a:endParaRPr lang="en-US" dirty="0"/>
          </a:p>
        </p:txBody>
      </p:sp>
    </p:spTree>
    <p:extLst>
      <p:ext uri="{BB962C8B-B14F-4D97-AF65-F5344CB8AC3E}">
        <p14:creationId xmlns:p14="http://schemas.microsoft.com/office/powerpoint/2010/main" val="172382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641" y="649796"/>
            <a:ext cx="9976104" cy="590931"/>
          </a:xfrm>
        </p:spPr>
        <p:txBody>
          <a:bodyPr/>
          <a:lstStyle>
            <a:lvl1pPr algn="l">
              <a:defRPr b="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36740" y="2103035"/>
            <a:ext cx="9948672" cy="3718925"/>
          </a:xfrm>
        </p:spPr>
        <p:txBody>
          <a:bodyPr/>
          <a:lstStyle>
            <a:lvl1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1pPr>
            <a:lvl2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2pPr>
            <a:lvl3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9641" y="1188030"/>
            <a:ext cx="9976104" cy="525463"/>
          </a:xfrm>
        </p:spPr>
        <p:txBody>
          <a:bodyPr/>
          <a:lstStyle>
            <a:lvl1pPr marL="0" indent="0" algn="l">
              <a:buFontTx/>
              <a:buNone/>
              <a:defRPr sz="2400" b="0">
                <a:solidFill>
                  <a:schemeClr val="tx2"/>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grpSp>
        <p:nvGrpSpPr>
          <p:cNvPr id="15" name="Group 14"/>
          <p:cNvGrpSpPr/>
          <p:nvPr userDrawn="1"/>
        </p:nvGrpSpPr>
        <p:grpSpPr>
          <a:xfrm>
            <a:off x="-28075" y="0"/>
            <a:ext cx="187005" cy="6172200"/>
            <a:chOff x="311342" y="0"/>
            <a:chExt cx="401443" cy="6172200"/>
          </a:xfrm>
        </p:grpSpPr>
        <p:sp>
          <p:nvSpPr>
            <p:cNvPr id="16" name="Rectangle 1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 Blue">
    <p:spTree>
      <p:nvGrpSpPr>
        <p:cNvPr id="1" name=""/>
        <p:cNvGrpSpPr/>
        <p:nvPr/>
      </p:nvGrpSpPr>
      <p:grpSpPr>
        <a:xfrm>
          <a:off x="0" y="0"/>
          <a:ext cx="0" cy="0"/>
          <a:chOff x="0" y="0"/>
          <a:chExt cx="0" cy="0"/>
        </a:xfrm>
      </p:grpSpPr>
      <p:sp>
        <p:nvSpPr>
          <p:cNvPr id="3" name="Rectangle 2"/>
          <p:cNvSpPr/>
          <p:nvPr userDrawn="1"/>
        </p:nvSpPr>
        <p:spPr>
          <a:xfrm>
            <a:off x="0" y="0"/>
            <a:ext cx="10972800" cy="5346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2377739"/>
            <a:ext cx="9976104" cy="590931"/>
          </a:xfrm>
        </p:spPr>
        <p:txBody>
          <a:bodyPr anchor="ctr"/>
          <a:lstStyle>
            <a:lvl1pPr algn="ctr">
              <a:defRPr>
                <a:solidFill>
                  <a:schemeClr val="tx1"/>
                </a:solidFill>
              </a:defRPr>
            </a:lvl1pPr>
          </a:lstStyle>
          <a:p>
            <a:r>
              <a:rPr lang="en-US" dirty="0"/>
              <a:t>Click to edit Master title style</a:t>
            </a:r>
          </a:p>
        </p:txBody>
      </p:sp>
      <p:grpSp>
        <p:nvGrpSpPr>
          <p:cNvPr id="4" name="Group 3"/>
          <p:cNvGrpSpPr/>
          <p:nvPr userDrawn="1"/>
        </p:nvGrpSpPr>
        <p:grpSpPr>
          <a:xfrm>
            <a:off x="-28075" y="0"/>
            <a:ext cx="187005" cy="6172200"/>
            <a:chOff x="311342" y="0"/>
            <a:chExt cx="401443" cy="6172200"/>
          </a:xfrm>
        </p:grpSpPr>
        <p:sp>
          <p:nvSpPr>
            <p:cNvPr id="5" name="Rectangle 4"/>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160020" y="2165063"/>
            <a:ext cx="10812780" cy="3181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85408" y="3026024"/>
            <a:ext cx="8805227" cy="624769"/>
          </a:xfrm>
        </p:spPr>
        <p:txBody>
          <a:bodyPr/>
          <a:lstStyle>
            <a:lvl1pPr marL="0" indent="0">
              <a:buClr>
                <a:schemeClr val="bg2"/>
              </a:buClr>
              <a:buSzPct val="100000"/>
              <a:buFontTx/>
              <a:buNone/>
              <a:defRPr sz="2800">
                <a:solidFill>
                  <a:schemeClr val="tx1"/>
                </a:solidFill>
              </a:defRPr>
            </a:lvl1pPr>
            <a:lvl2pPr marL="571500" indent="0">
              <a:buClr>
                <a:schemeClr val="bg2"/>
              </a:buClr>
              <a:buSzPct val="100000"/>
              <a:buFontTx/>
              <a:buNone/>
              <a:defRPr sz="2400">
                <a:solidFill>
                  <a:schemeClr val="tx1"/>
                </a:solidFill>
              </a:defRPr>
            </a:lvl2pPr>
            <a:lvl3pPr marL="1089025" indent="0">
              <a:buClr>
                <a:schemeClr val="bg2"/>
              </a:buClr>
              <a:buSzPct val="100000"/>
              <a:buFontTx/>
              <a:buNone/>
              <a:defRPr sz="2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5" name="Text Placeholder 4"/>
          <p:cNvSpPr>
            <a:spLocks noGrp="1"/>
          </p:cNvSpPr>
          <p:nvPr>
            <p:ph type="body" sz="quarter" idx="10"/>
          </p:nvPr>
        </p:nvSpPr>
        <p:spPr>
          <a:xfrm>
            <a:off x="1685408" y="4039406"/>
            <a:ext cx="8805227" cy="525463"/>
          </a:xfrm>
        </p:spPr>
        <p:txBody>
          <a:bodyPr/>
          <a:lstStyle>
            <a:lvl1pPr marL="0" indent="0" algn="l">
              <a:buFontTx/>
              <a:buNone/>
              <a:defRPr sz="1800" b="0">
                <a:solidFill>
                  <a:schemeClr val="tx1"/>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16" name="Rectangle 15"/>
          <p:cNvSpPr/>
          <p:nvPr userDrawn="1"/>
        </p:nvSpPr>
        <p:spPr>
          <a:xfrm>
            <a:off x="39303" y="1274332"/>
            <a:ext cx="1603324" cy="1475018"/>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
        <p:nvSpPr>
          <p:cNvPr id="17" name="Rectangle 16"/>
          <p:cNvSpPr/>
          <p:nvPr userDrawn="1"/>
        </p:nvSpPr>
        <p:spPr>
          <a:xfrm rot="10800000">
            <a:off x="9303106" y="4972804"/>
            <a:ext cx="1603324" cy="1264024"/>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21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476791" y="633526"/>
            <a:ext cx="5922117" cy="6186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5905833"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76791" y="1183333"/>
            <a:ext cx="5922117"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036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791" y="661226"/>
            <a:ext cx="9976104" cy="590931"/>
          </a:xfrm>
        </p:spPr>
        <p:txBody>
          <a:bodyPr/>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66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vl4pPr>
              <a:defRPr sz="1800">
                <a:solidFill>
                  <a:schemeClr val="tx1"/>
                </a:solidFill>
                <a:latin typeface="Trebuchet MS" pitchFamily="34" charset="0"/>
              </a:defRPr>
            </a:lvl4pPr>
            <a:lvl5pPr>
              <a:defRPr sz="1800">
                <a:solidFill>
                  <a:schemeClr val="tx1"/>
                </a:solidFill>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05828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9276" y="1439867"/>
            <a:ext cx="4945063" cy="4252912"/>
          </a:xfrm>
        </p:spPr>
        <p:txBody>
          <a:bodyPr/>
          <a:lstStyle>
            <a:lvl1pPr>
              <a:buSzPct val="100000"/>
              <a:buFontTx/>
              <a:buBlip>
                <a:blip r:embed="rId2"/>
              </a:buBlip>
              <a:defRPr sz="2400"/>
            </a:lvl1pPr>
            <a:lvl2pPr>
              <a:buSzPct val="100000"/>
              <a:buFontTx/>
              <a:buBlip>
                <a:blip r:embed="rId2"/>
              </a:buBlip>
              <a:defRPr sz="204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46742" y="1439867"/>
            <a:ext cx="4945062" cy="4252912"/>
          </a:xfrm>
        </p:spPr>
        <p:txBody>
          <a:bodyPr/>
          <a:lstStyle>
            <a:lvl1pPr>
              <a:buSzPct val="100000"/>
              <a:buFontTx/>
              <a:buBlip>
                <a:blip r:embed="rId2"/>
              </a:buBlip>
              <a:defRPr sz="2400"/>
            </a:lvl1pPr>
            <a:lvl2pPr>
              <a:buSzPct val="100000"/>
              <a:buFontTx/>
              <a:buBlip>
                <a:blip r:embed="rId2"/>
              </a:buBlip>
              <a:defRPr sz="204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86478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op Highlight">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590931"/>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2410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1036"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7392" y="2105237"/>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grpSp>
        <p:nvGrpSpPr>
          <p:cNvPr id="25" name="Group 24"/>
          <p:cNvGrpSpPr/>
          <p:nvPr userDrawn="1"/>
        </p:nvGrpSpPr>
        <p:grpSpPr>
          <a:xfrm>
            <a:off x="-28075" y="0"/>
            <a:ext cx="187005" cy="6172200"/>
            <a:chOff x="311342" y="0"/>
            <a:chExt cx="401443" cy="6172200"/>
          </a:xfrm>
        </p:grpSpPr>
        <p:sp>
          <p:nvSpPr>
            <p:cNvPr id="26" name="Rectangle 2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01539" y="5776357"/>
            <a:ext cx="899246" cy="236927"/>
          </a:xfrm>
          <a:prstGeom prst="rect">
            <a:avLst/>
          </a:prstGeom>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1" r:id="rId1"/>
    <p:sldLayoutId id="2147483896" r:id="rId2"/>
    <p:sldLayoutId id="2147483954" r:id="rId3"/>
    <p:sldLayoutId id="2147483917" r:id="rId4"/>
    <p:sldLayoutId id="2147483969" r:id="rId5"/>
    <p:sldLayoutId id="2147483919" r:id="rId6"/>
    <p:sldLayoutId id="2147483982" r:id="rId7"/>
    <p:sldLayoutId id="2147483984" r:id="rId8"/>
    <p:sldLayoutId id="2147483985" r:id="rId9"/>
    <p:sldLayoutId id="214748398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fontAlgn="base">
        <a:lnSpc>
          <a:spcPct val="90000"/>
        </a:lnSpc>
        <a:spcBef>
          <a:spcPct val="0"/>
        </a:spcBef>
        <a:spcAft>
          <a:spcPct val="0"/>
        </a:spcAft>
        <a:defRPr sz="3600" b="0" cap="all"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hyperlink" Target="https://www.openacc.org/resources" TargetMode="External"/><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png"/><Relationship Id="rId2" Type="http://schemas.openxmlformats.org/officeDocument/2006/relationships/hyperlink" Target="http://www.openacc.org/" TargetMode="External"/><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jpeg"/><Relationship Id="rId24" Type="http://schemas.openxmlformats.org/officeDocument/2006/relationships/image" Target="../media/image35.png"/><Relationship Id="rId5" Type="http://schemas.openxmlformats.org/officeDocument/2006/relationships/hyperlink" Target="http://www.pgroup.com/products/community.htm" TargetMode="External"/><Relationship Id="rId15" Type="http://schemas.openxmlformats.org/officeDocument/2006/relationships/image" Target="../media/image26.jpeg"/><Relationship Id="rId23" Type="http://schemas.openxmlformats.org/officeDocument/2006/relationships/image" Target="../media/image34.png"/><Relationship Id="rId10" Type="http://schemas.openxmlformats.org/officeDocument/2006/relationships/image" Target="../media/image21.jpeg"/><Relationship Id="rId19" Type="http://schemas.openxmlformats.org/officeDocument/2006/relationships/image" Target="../media/image30.png"/><Relationship Id="rId4" Type="http://schemas.openxmlformats.org/officeDocument/2006/relationships/hyperlink" Target="https://www.openacc.org/tools" TargetMode="External"/><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tif"/><Relationship Id="rId3" Type="http://schemas.openxmlformats.org/officeDocument/2006/relationships/image" Target="../media/image36.tiff"/><Relationship Id="rId7"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9.emf"/><Relationship Id="rId5" Type="http://schemas.openxmlformats.org/officeDocument/2006/relationships/image" Target="../media/image38.png"/><Relationship Id="rId10" Type="http://schemas.openxmlformats.org/officeDocument/2006/relationships/image" Target="../media/image43.gif"/><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mailto:openacc@nvidia.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nvlabs.qwiklab.com/"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www.informit.com/authors/bio/86026a16-ba1a-465b-95dd-12f8b12b7e33" TargetMode="External"/><Relationship Id="rId5" Type="http://schemas.openxmlformats.org/officeDocument/2006/relationships/hyperlink" Target="http://www.informit.com/authors/bio/5b309bdc-960d-45a2-8edd-b9963df5f4fe" TargetMode="External"/><Relationship Id="rId4" Type="http://schemas.openxmlformats.org/officeDocument/2006/relationships/hyperlink" Target="http://www.informit.com/store/openacc-for-programmers-concepts-and-strategies-9780134694283"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pgroup.com/products/community.htm" TargetMode="External"/><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8" Type="http://schemas.openxmlformats.org/officeDocument/2006/relationships/hyperlink" Target="https://www.openacc.org/events" TargetMode="External"/><Relationship Id="rId13" Type="http://schemas.openxmlformats.org/officeDocument/2006/relationships/hyperlink" Target="https://www.pgroup.com/products/community.htm" TargetMode="External"/><Relationship Id="rId3" Type="http://schemas.openxmlformats.org/officeDocument/2006/relationships/image" Target="../media/image51.png"/><Relationship Id="rId7" Type="http://schemas.openxmlformats.org/officeDocument/2006/relationships/hyperlink" Target="https://www.openacc.org/success-stories" TargetMode="External"/><Relationship Id="rId12" Type="http://schemas.openxmlformats.org/officeDocument/2006/relationships/hyperlink" Target="https://www.openacc.org/tools" TargetMode="External"/><Relationship Id="rId2" Type="http://schemas.openxmlformats.org/officeDocument/2006/relationships/notesSlide" Target="../notesSlides/notesSlide17.xml"/><Relationship Id="rId16" Type="http://schemas.openxmlformats.org/officeDocument/2006/relationships/hyperlink" Target="https://www.openacc.org/community#slack" TargetMode="Externa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hyperlink" Target="https://www.openacc.org/resources" TargetMode="External"/><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52.png"/><Relationship Id="rId9" Type="http://schemas.openxmlformats.org/officeDocument/2006/relationships/hyperlink" Target="https://gcc.gnu.org/wiki/OpenACC" TargetMode="External"/><Relationship Id="rId1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mailto:openacc@nvidia.co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57011" y="2351440"/>
            <a:ext cx="8972550" cy="480131"/>
          </a:xfrm>
        </p:spPr>
        <p:txBody>
          <a:bodyPr/>
          <a:lstStyle/>
          <a:p>
            <a:r>
              <a:rPr lang="en-US" sz="2800" dirty="0"/>
              <a:t>Lecture 1: Introduction to OpenACC</a:t>
            </a:r>
          </a:p>
        </p:txBody>
      </p:sp>
      <p:sp>
        <p:nvSpPr>
          <p:cNvPr id="3" name="Title 2"/>
          <p:cNvSpPr>
            <a:spLocks noGrp="1"/>
          </p:cNvSpPr>
          <p:nvPr>
            <p:ph type="title"/>
          </p:nvPr>
        </p:nvSpPr>
        <p:spPr>
          <a:xfrm>
            <a:off x="433638" y="917182"/>
            <a:ext cx="10539161" cy="1419681"/>
          </a:xfrm>
        </p:spPr>
        <p:txBody>
          <a:bodyPr/>
          <a:lstStyle/>
          <a:p>
            <a:r>
              <a:rPr lang="en-US" dirty="0"/>
              <a:t>OPENACC ONLINE COURSE</a:t>
            </a:r>
          </a:p>
        </p:txBody>
      </p:sp>
      <p:sp>
        <p:nvSpPr>
          <p:cNvPr id="4" name="Subtitle 1">
            <a:extLst>
              <a:ext uri="{FF2B5EF4-FFF2-40B4-BE49-F238E27FC236}">
                <a16:creationId xmlns:a16="http://schemas.microsoft.com/office/drawing/2014/main" id="{912F264B-FBC3-4E42-AB5E-30485F06282C}"/>
              </a:ext>
            </a:extLst>
          </p:cNvPr>
          <p:cNvSpPr txBox="1">
            <a:spLocks/>
          </p:cNvSpPr>
          <p:nvPr/>
        </p:nvSpPr>
        <p:spPr bwMode="auto">
          <a:xfrm>
            <a:off x="557011" y="3368662"/>
            <a:ext cx="8972550" cy="1154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rtl="0" fontAlgn="base">
              <a:lnSpc>
                <a:spcPct val="90000"/>
              </a:lnSpc>
              <a:spcBef>
                <a:spcPts val="600"/>
              </a:spcBef>
              <a:spcAft>
                <a:spcPts val="300"/>
              </a:spcAft>
              <a:buClr>
                <a:srgbClr val="868686"/>
              </a:buClr>
              <a:buSzPct val="100000"/>
              <a:buFontTx/>
              <a:buNone/>
              <a:defRPr sz="2000" b="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kern="0" dirty="0"/>
              <a:t>John </a:t>
            </a:r>
            <a:r>
              <a:rPr lang="en-US" kern="0" dirty="0" err="1"/>
              <a:t>Urbanic</a:t>
            </a:r>
            <a:r>
              <a:rPr lang="en-US" kern="0" dirty="0"/>
              <a:t>, Pittsburgh Supercomputing Center</a:t>
            </a:r>
          </a:p>
          <a:p>
            <a:pPr defTabSz="914400"/>
            <a:r>
              <a:rPr lang="en-US" kern="0" dirty="0"/>
              <a:t>October 19, 2017</a:t>
            </a:r>
          </a:p>
          <a:p>
            <a:pPr defTabSz="914400"/>
            <a:endParaRPr lang="en-US" kern="0" dirty="0"/>
          </a:p>
        </p:txBody>
      </p:sp>
    </p:spTree>
    <p:extLst>
      <p:ext uri="{BB962C8B-B14F-4D97-AF65-F5344CB8AC3E}">
        <p14:creationId xmlns:p14="http://schemas.microsoft.com/office/powerpoint/2010/main" val="26047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90893" y="748310"/>
            <a:ext cx="9204325" cy="590931"/>
          </a:xfrm>
        </p:spPr>
        <p:txBody>
          <a:bodyPr/>
          <a:lstStyle/>
          <a:p>
            <a:pPr algn="ctr"/>
            <a:r>
              <a:rPr lang="en-US" sz="4000" dirty="0"/>
              <a:t>3 Ways to Accelerate Applications</a:t>
            </a:r>
          </a:p>
        </p:txBody>
      </p:sp>
      <p:sp>
        <p:nvSpPr>
          <p:cNvPr id="6" name="Rounded Rectangle 5"/>
          <p:cNvSpPr/>
          <p:nvPr/>
        </p:nvSpPr>
        <p:spPr>
          <a:xfrm>
            <a:off x="699136" y="1653067"/>
            <a:ext cx="9387840" cy="832961"/>
          </a:xfrm>
          <a:prstGeom prst="roundRect">
            <a:avLst>
              <a:gd name="adj" fmla="val 0"/>
            </a:avLst>
          </a:prstGeom>
          <a:solidFill>
            <a:srgbClr val="0C4E9B"/>
          </a:solidFill>
          <a:ln w="38100">
            <a:no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26" tIns="45712" rIns="91426" bIns="45712" anchor="ctr"/>
          <a:lstStyle/>
          <a:p>
            <a:pPr algn="ctr"/>
            <a:r>
              <a:rPr lang="en-US" sz="3200" dirty="0">
                <a:solidFill>
                  <a:srgbClr val="FFFFFF"/>
                </a:solidFill>
                <a:effectLst>
                  <a:outerShdw blurRad="38100" dist="38100" dir="2700000" algn="tl">
                    <a:srgbClr val="000000">
                      <a:alpha val="43137"/>
                    </a:srgbClr>
                  </a:outerShdw>
                </a:effectLst>
              </a:rPr>
              <a:t>Applications</a:t>
            </a:r>
          </a:p>
        </p:txBody>
      </p:sp>
      <p:sp>
        <p:nvSpPr>
          <p:cNvPr id="3" name="Rounded Rectangle 2"/>
          <p:cNvSpPr/>
          <p:nvPr/>
        </p:nvSpPr>
        <p:spPr>
          <a:xfrm>
            <a:off x="699136" y="2743205"/>
            <a:ext cx="2775584" cy="1665923"/>
          </a:xfrm>
          <a:prstGeom prst="roundRect">
            <a:avLst>
              <a:gd name="adj" fmla="val 0"/>
            </a:avLst>
          </a:prstGeom>
          <a:solidFill>
            <a:srgbClr val="0C4E9B"/>
          </a:solidFill>
          <a:ln w="38100">
            <a:no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26" tIns="45712" rIns="91426" bIns="45712" anchor="ctr"/>
          <a:lstStyle/>
          <a:p>
            <a:pPr algn="ctr">
              <a:defRPr/>
            </a:pPr>
            <a:r>
              <a:rPr lang="en-US" sz="3200" dirty="0">
                <a:solidFill>
                  <a:srgbClr val="FFFFFF"/>
                </a:solidFill>
                <a:effectLst>
                  <a:outerShdw blurRad="38100" dist="38100" dir="2700000" algn="tl">
                    <a:srgbClr val="000000">
                      <a:alpha val="43137"/>
                    </a:srgbClr>
                  </a:outerShdw>
                </a:effectLst>
              </a:rPr>
              <a:t>Libraries</a:t>
            </a:r>
          </a:p>
        </p:txBody>
      </p:sp>
      <p:sp>
        <p:nvSpPr>
          <p:cNvPr id="4103" name="Rectangle 7"/>
          <p:cNvSpPr>
            <a:spLocks noChangeArrowheads="1"/>
          </p:cNvSpPr>
          <p:nvPr/>
        </p:nvSpPr>
        <p:spPr bwMode="auto">
          <a:xfrm>
            <a:off x="790893" y="4688664"/>
            <a:ext cx="2652402" cy="70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a:r>
              <a:rPr lang="en-US" sz="2000" dirty="0">
                <a:solidFill>
                  <a:schemeClr val="bg1"/>
                </a:solidFill>
                <a:latin typeface="+mn-lt"/>
              </a:rPr>
              <a:t>Easy to use</a:t>
            </a:r>
          </a:p>
          <a:p>
            <a:pPr algn="ctr"/>
            <a:r>
              <a:rPr lang="en-US" sz="2000" dirty="0">
                <a:solidFill>
                  <a:schemeClr val="bg1"/>
                </a:solidFill>
                <a:latin typeface="+mn-lt"/>
              </a:rPr>
              <a:t>Most Performance</a:t>
            </a:r>
          </a:p>
        </p:txBody>
      </p:sp>
      <p:sp>
        <p:nvSpPr>
          <p:cNvPr id="5" name="Rounded Rectangle 4"/>
          <p:cNvSpPr/>
          <p:nvPr/>
        </p:nvSpPr>
        <p:spPr>
          <a:xfrm>
            <a:off x="6869837" y="2708915"/>
            <a:ext cx="3228976" cy="1665923"/>
          </a:xfrm>
          <a:prstGeom prst="roundRect">
            <a:avLst>
              <a:gd name="adj" fmla="val 0"/>
            </a:avLst>
          </a:prstGeom>
          <a:solidFill>
            <a:srgbClr val="0C4E9B"/>
          </a:solidFill>
          <a:ln w="38100">
            <a:no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26" tIns="45712" rIns="91426" bIns="45712" anchor="ctr"/>
          <a:lstStyle/>
          <a:p>
            <a:pPr algn="ctr"/>
            <a:r>
              <a:rPr lang="en-US" sz="3200" dirty="0">
                <a:solidFill>
                  <a:srgbClr val="FFFFFF"/>
                </a:solidFill>
                <a:effectLst>
                  <a:outerShdw blurRad="38100" dist="38100" dir="2700000" algn="tl">
                    <a:srgbClr val="000000">
                      <a:alpha val="43137"/>
                    </a:srgbClr>
                  </a:outerShdw>
                </a:effectLst>
              </a:rPr>
              <a:t>Programming Languages</a:t>
            </a:r>
          </a:p>
        </p:txBody>
      </p:sp>
      <p:sp>
        <p:nvSpPr>
          <p:cNvPr id="10" name="Rectangle 8"/>
          <p:cNvSpPr>
            <a:spLocks noChangeArrowheads="1"/>
          </p:cNvSpPr>
          <p:nvPr/>
        </p:nvSpPr>
        <p:spPr bwMode="auto">
          <a:xfrm>
            <a:off x="6869837" y="4688664"/>
            <a:ext cx="3228976" cy="113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p>
            <a:pPr algn="ctr"/>
            <a:r>
              <a:rPr lang="en-US" sz="2000" dirty="0">
                <a:solidFill>
                  <a:schemeClr val="bg1"/>
                </a:solidFill>
                <a:latin typeface="+mn-lt"/>
              </a:rPr>
              <a:t>Most Performance</a:t>
            </a:r>
          </a:p>
          <a:p>
            <a:pPr algn="ctr"/>
            <a:r>
              <a:rPr lang="en-US" sz="2000" dirty="0">
                <a:solidFill>
                  <a:schemeClr val="bg1"/>
                </a:solidFill>
                <a:latin typeface="+mn-lt"/>
              </a:rPr>
              <a:t>Most Flexibility</a:t>
            </a:r>
          </a:p>
          <a:p>
            <a:pPr algn="ctr"/>
            <a:br>
              <a:rPr lang="en-US" sz="1400" dirty="0">
                <a:solidFill>
                  <a:schemeClr val="bg1"/>
                </a:solidFill>
                <a:latin typeface="+mn-lt"/>
              </a:rPr>
            </a:br>
            <a:r>
              <a:rPr lang="en-US" sz="1400" b="1" dirty="0">
                <a:solidFill>
                  <a:srgbClr val="43A91F"/>
                </a:solidFill>
                <a:latin typeface="+mn-lt"/>
              </a:rPr>
              <a:t>CUDA</a:t>
            </a:r>
            <a:r>
              <a:rPr lang="en-US" sz="1400" b="1" dirty="0">
                <a:solidFill>
                  <a:schemeClr val="bg1"/>
                </a:solidFill>
                <a:latin typeface="+mn-lt"/>
              </a:rPr>
              <a:t>, </a:t>
            </a:r>
            <a:r>
              <a:rPr lang="en-US" sz="1400" b="1" dirty="0">
                <a:solidFill>
                  <a:schemeClr val="tx2"/>
                </a:solidFill>
                <a:latin typeface="+mn-lt"/>
              </a:rPr>
              <a:t>OpenCL</a:t>
            </a:r>
            <a:endParaRPr lang="en-US" sz="2000" b="1" dirty="0">
              <a:solidFill>
                <a:schemeClr val="tx2"/>
              </a:solidFill>
              <a:latin typeface="+mn-lt"/>
            </a:endParaRPr>
          </a:p>
        </p:txBody>
      </p:sp>
      <p:sp>
        <p:nvSpPr>
          <p:cNvPr id="11" name="Rectangle 10"/>
          <p:cNvSpPr>
            <a:spLocks noChangeArrowheads="1"/>
          </p:cNvSpPr>
          <p:nvPr/>
        </p:nvSpPr>
        <p:spPr bwMode="auto">
          <a:xfrm>
            <a:off x="3739246" y="4688660"/>
            <a:ext cx="2834640"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p>
            <a:pPr algn="ctr"/>
            <a:r>
              <a:rPr lang="en-US" sz="2000" dirty="0">
                <a:solidFill>
                  <a:schemeClr val="bg1"/>
                </a:solidFill>
                <a:latin typeface="+mn-lt"/>
              </a:rPr>
              <a:t>Easy to use</a:t>
            </a:r>
          </a:p>
          <a:p>
            <a:pPr algn="ctr"/>
            <a:r>
              <a:rPr lang="en-US" sz="2000" dirty="0">
                <a:solidFill>
                  <a:schemeClr val="bg1"/>
                </a:solidFill>
                <a:latin typeface="+mn-lt"/>
              </a:rPr>
              <a:t>Portable code</a:t>
            </a:r>
            <a:endParaRPr lang="en-US" dirty="0">
              <a:solidFill>
                <a:schemeClr val="bg1"/>
              </a:solidFill>
              <a:latin typeface="+mn-lt"/>
            </a:endParaRPr>
          </a:p>
        </p:txBody>
      </p:sp>
      <p:sp>
        <p:nvSpPr>
          <p:cNvPr id="12" name="Rounded Rectangle 11"/>
          <p:cNvSpPr/>
          <p:nvPr/>
        </p:nvSpPr>
        <p:spPr>
          <a:xfrm>
            <a:off x="3739246" y="2743204"/>
            <a:ext cx="2834640" cy="1665923"/>
          </a:xfrm>
          <a:prstGeom prst="roundRect">
            <a:avLst>
              <a:gd name="adj" fmla="val 0"/>
            </a:avLst>
          </a:prstGeom>
          <a:solidFill>
            <a:srgbClr val="0C4E9B"/>
          </a:solidFill>
          <a:ln w="38100">
            <a:no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29" tIns="45714" rIns="91429" bIns="45714" anchor="ctr"/>
          <a:lstStyle/>
          <a:p>
            <a:pPr algn="ctr"/>
            <a:r>
              <a:rPr lang="en-US" sz="3200" dirty="0">
                <a:solidFill>
                  <a:srgbClr val="FFFFFF"/>
                </a:solidFill>
                <a:effectLst>
                  <a:outerShdw blurRad="38100" dist="38100" dir="2700000" algn="tl">
                    <a:srgbClr val="000000">
                      <a:alpha val="43137"/>
                    </a:srgbClr>
                  </a:outerShdw>
                </a:effectLst>
              </a:rPr>
              <a:t>Compiler</a:t>
            </a:r>
            <a:br>
              <a:rPr lang="en-US" sz="32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Directives</a:t>
            </a:r>
          </a:p>
        </p:txBody>
      </p:sp>
      <p:pic>
        <p:nvPicPr>
          <p:cNvPr id="14" name="Picture 4" descr="Image result for openacc logo">
            <a:extLst>
              <a:ext uri="{FF2B5EF4-FFF2-40B4-BE49-F238E27FC236}">
                <a16:creationId xmlns:a16="http://schemas.microsoft.com/office/drawing/2014/main" id="{83154C56-06C8-47F9-B0CC-D95F4A74BB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60" b="20806"/>
          <a:stretch/>
        </p:blipFill>
        <p:spPr bwMode="auto">
          <a:xfrm>
            <a:off x="4474792" y="5478696"/>
            <a:ext cx="1363548" cy="39749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1">
            <a:extLst>
              <a:ext uri="{FF2B5EF4-FFF2-40B4-BE49-F238E27FC236}">
                <a16:creationId xmlns:a16="http://schemas.microsoft.com/office/drawing/2014/main" id="{A0BB3362-6C6D-4447-B3FB-050D6857FE18}"/>
              </a:ext>
            </a:extLst>
          </p:cNvPr>
          <p:cNvSpPr/>
          <p:nvPr/>
        </p:nvSpPr>
        <p:spPr>
          <a:xfrm>
            <a:off x="3739246" y="2743203"/>
            <a:ext cx="2834640" cy="3215145"/>
          </a:xfrm>
          <a:prstGeom prst="roundRect">
            <a:avLst>
              <a:gd name="adj" fmla="val 0"/>
            </a:avLst>
          </a:prstGeom>
          <a:noFill/>
          <a:ln w="3810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29" tIns="45714" rIns="91429" bIns="45714" anchor="ctr"/>
          <a:lstStyle/>
          <a:p>
            <a:pPr algn="ctr"/>
            <a:endParaRPr lang="en-US" sz="32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010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036" y="653532"/>
            <a:ext cx="10437464" cy="590931"/>
          </a:xfrm>
        </p:spPr>
        <p:txBody>
          <a:bodyPr/>
          <a:lstStyle/>
          <a:p>
            <a:pPr algn="ctr"/>
            <a:r>
              <a:rPr lang="en-US" dirty="0"/>
              <a:t>OPENACC: Key Advantages</a:t>
            </a:r>
          </a:p>
        </p:txBody>
      </p:sp>
      <p:sp>
        <p:nvSpPr>
          <p:cNvPr id="3" name="Content Placeholder 2"/>
          <p:cNvSpPr>
            <a:spLocks noGrp="1"/>
          </p:cNvSpPr>
          <p:nvPr>
            <p:ph idx="1"/>
          </p:nvPr>
        </p:nvSpPr>
        <p:spPr>
          <a:xfrm>
            <a:off x="421036" y="1524000"/>
            <a:ext cx="10347325" cy="4252912"/>
          </a:xfrm>
        </p:spPr>
        <p:txBody>
          <a:bodyPr/>
          <a:lstStyle/>
          <a:p>
            <a:pPr>
              <a:buFont typeface="Arial" panose="020B0604020202020204" pitchFamily="34" charset="0"/>
              <a:buChar char="•"/>
            </a:pPr>
            <a:r>
              <a:rPr lang="en-US" sz="2400" b="1" dirty="0">
                <a:solidFill>
                  <a:schemeClr val="tx2"/>
                </a:solidFill>
              </a:rPr>
              <a:t>High-level</a:t>
            </a:r>
            <a:r>
              <a:rPr lang="en-US" sz="1920" dirty="0"/>
              <a:t>.  Minimal modifications to the code. Less than with OpenCL, CUDA, etc. Non-GPU programmers can play along.</a:t>
            </a:r>
          </a:p>
          <a:p>
            <a:pPr>
              <a:buFont typeface="Arial" panose="020B0604020202020204" pitchFamily="34" charset="0"/>
              <a:buChar char="•"/>
            </a:pPr>
            <a:r>
              <a:rPr lang="en-US" sz="2400" b="1" dirty="0">
                <a:solidFill>
                  <a:schemeClr val="tx2"/>
                </a:solidFill>
              </a:rPr>
              <a:t>Single source</a:t>
            </a:r>
            <a:r>
              <a:rPr lang="en-US" sz="1920" dirty="0"/>
              <a:t>.  No GPU-specific code.  Compile the same program for accelerators or serial.</a:t>
            </a:r>
            <a:endParaRPr lang="en-US" sz="1920" dirty="0">
              <a:solidFill>
                <a:srgbClr val="FF0000"/>
              </a:solidFill>
            </a:endParaRPr>
          </a:p>
          <a:p>
            <a:pPr>
              <a:buFont typeface="Arial" panose="020B0604020202020204" pitchFamily="34" charset="0"/>
              <a:buChar char="•"/>
            </a:pPr>
            <a:r>
              <a:rPr lang="en-US" sz="2400" b="1" dirty="0">
                <a:solidFill>
                  <a:schemeClr val="tx2"/>
                </a:solidFill>
              </a:rPr>
              <a:t>Efficient</a:t>
            </a:r>
            <a:r>
              <a:rPr lang="en-US" sz="1920" dirty="0"/>
              <a:t>.  Experience shows very favorable comparison to low-level implementations of same algorithms.</a:t>
            </a:r>
          </a:p>
          <a:p>
            <a:pPr>
              <a:buFont typeface="Arial" panose="020B0604020202020204" pitchFamily="34" charset="0"/>
              <a:buChar char="•"/>
            </a:pPr>
            <a:r>
              <a:rPr lang="en-US" sz="2400" b="1" dirty="0">
                <a:solidFill>
                  <a:schemeClr val="tx2"/>
                </a:solidFill>
              </a:rPr>
              <a:t>Performance portable</a:t>
            </a:r>
            <a:r>
              <a:rPr lang="en-US" sz="1920" dirty="0"/>
              <a:t>.  Supports CPUs, GPU accelerators and co-processors from multiple vendors, current and future versions.</a:t>
            </a:r>
          </a:p>
          <a:p>
            <a:pPr>
              <a:buFont typeface="Arial" panose="020B0604020202020204" pitchFamily="34" charset="0"/>
              <a:buChar char="•"/>
            </a:pPr>
            <a:r>
              <a:rPr lang="en-US" sz="2400" b="1" dirty="0">
                <a:solidFill>
                  <a:schemeClr val="tx2"/>
                </a:solidFill>
              </a:rPr>
              <a:t>Incremental</a:t>
            </a:r>
            <a:r>
              <a:rPr lang="en-US" sz="1920" dirty="0"/>
              <a:t>. Developers can port and tune parts of their application as resources and profiling dictates. No wholesale rewrite required.  Which can be </a:t>
            </a:r>
            <a:r>
              <a:rPr lang="en-US" sz="1920" i="1" u="sng" dirty="0">
                <a:solidFill>
                  <a:schemeClr val="tx2"/>
                </a:solidFill>
              </a:rPr>
              <a:t>quick</a:t>
            </a:r>
            <a:r>
              <a:rPr lang="en-US" sz="1920" i="1" u="sng" dirty="0"/>
              <a:t>.</a:t>
            </a:r>
          </a:p>
        </p:txBody>
      </p:sp>
    </p:spTree>
    <p:extLst>
      <p:ext uri="{BB962C8B-B14F-4D97-AF65-F5344CB8AC3E}">
        <p14:creationId xmlns:p14="http://schemas.microsoft.com/office/powerpoint/2010/main" val="41894537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95" y="247667"/>
            <a:ext cx="9204325" cy="646270"/>
          </a:xfrm>
        </p:spPr>
        <p:txBody>
          <a:bodyPr/>
          <a:lstStyle/>
          <a:p>
            <a:pPr algn="ctr"/>
            <a:r>
              <a:rPr lang="en-US" dirty="0"/>
              <a:t>True Open Standard</a:t>
            </a:r>
          </a:p>
        </p:txBody>
      </p:sp>
      <p:sp>
        <p:nvSpPr>
          <p:cNvPr id="3" name="Content Placeholder 2"/>
          <p:cNvSpPr>
            <a:spLocks noGrp="1"/>
          </p:cNvSpPr>
          <p:nvPr>
            <p:ph idx="1"/>
          </p:nvPr>
        </p:nvSpPr>
        <p:spPr>
          <a:xfrm>
            <a:off x="327751" y="1134985"/>
            <a:ext cx="5421089" cy="4500095"/>
          </a:xfrm>
        </p:spPr>
        <p:txBody>
          <a:bodyPr/>
          <a:lstStyle/>
          <a:p>
            <a:pPr>
              <a:buFont typeface="Arial" panose="020B0604020202020204" pitchFamily="34" charset="0"/>
              <a:buChar char="•"/>
            </a:pPr>
            <a:r>
              <a:rPr lang="en-US" dirty="0"/>
              <a:t>Full OpenACC 1.0 and 2.0 and now 2.5 specifications available at </a:t>
            </a:r>
            <a:br>
              <a:rPr lang="en-US" dirty="0"/>
            </a:br>
            <a:r>
              <a:rPr lang="en-US" sz="1800" dirty="0">
                <a:hlinkClick r:id="rId2"/>
              </a:rPr>
              <a:t>http://www.openacc.org</a:t>
            </a:r>
            <a:endParaRPr lang="en-US" sz="1800" dirty="0"/>
          </a:p>
          <a:p>
            <a:pPr>
              <a:buFont typeface="Arial" panose="020B0604020202020204" pitchFamily="34" charset="0"/>
              <a:buChar char="•"/>
            </a:pPr>
            <a:r>
              <a:rPr lang="en-US" dirty="0"/>
              <a:t>Quick reference card also available and useful: </a:t>
            </a:r>
            <a:r>
              <a:rPr lang="en-US" sz="1800" dirty="0">
                <a:hlinkClick r:id="rId3"/>
              </a:rPr>
              <a:t>https://www.openacc.org/resources</a:t>
            </a:r>
            <a:endParaRPr lang="en-US" sz="1800" dirty="0"/>
          </a:p>
          <a:p>
            <a:pPr>
              <a:buFont typeface="Arial" panose="020B0604020202020204" pitchFamily="34" charset="0"/>
              <a:buChar char="•"/>
            </a:pPr>
            <a:r>
              <a:rPr lang="en-US" dirty="0"/>
              <a:t>Implementations available now from PGI, Cray, and GCC: </a:t>
            </a:r>
            <a:r>
              <a:rPr lang="en-US" sz="1800" dirty="0">
                <a:hlinkClick r:id="rId4"/>
              </a:rPr>
              <a:t>https://www.openacc.org/tools</a:t>
            </a:r>
            <a:endParaRPr lang="en-US" sz="1800" dirty="0"/>
          </a:p>
          <a:p>
            <a:pPr>
              <a:buFont typeface="Arial" panose="020B0604020202020204" pitchFamily="34" charset="0"/>
              <a:buChar char="•"/>
            </a:pPr>
            <a:r>
              <a:rPr lang="en-US" dirty="0"/>
              <a:t>GCC version of OpenACC in 5.x and 6.x, but use 7.x: </a:t>
            </a:r>
            <a:r>
              <a:rPr lang="en-US" sz="1800" dirty="0">
                <a:hlinkClick r:id="rId4"/>
              </a:rPr>
              <a:t>https://www.openacc.org/tools</a:t>
            </a:r>
            <a:endParaRPr lang="en-US" sz="1800" dirty="0"/>
          </a:p>
          <a:p>
            <a:pPr>
              <a:buFont typeface="Arial" panose="020B0604020202020204" pitchFamily="34" charset="0"/>
              <a:buChar char="•"/>
            </a:pPr>
            <a:r>
              <a:rPr lang="en-US" dirty="0"/>
              <a:t>Best free option is very probably PGI Community Edition:</a:t>
            </a:r>
            <a:br>
              <a:rPr lang="en-US" dirty="0"/>
            </a:br>
            <a:r>
              <a:rPr lang="en-US" sz="1800" dirty="0">
                <a:hlinkClick r:id="rId5"/>
              </a:rPr>
              <a:t>http://www.pgroup.com/products/community.htm</a:t>
            </a:r>
            <a:endParaRPr lang="en-US" sz="1800" dirty="0"/>
          </a:p>
          <a:p>
            <a:pPr marL="914040" lvl="1" indent="-342900">
              <a:buFont typeface="Arial" panose="020B0604020202020204" pitchFamily="34" charset="0"/>
              <a:buChar char="•"/>
            </a:pPr>
            <a:endParaRPr lang="en-US" dirty="0"/>
          </a:p>
        </p:txBody>
      </p:sp>
      <p:grpSp>
        <p:nvGrpSpPr>
          <p:cNvPr id="13" name="Group 12">
            <a:extLst>
              <a:ext uri="{FF2B5EF4-FFF2-40B4-BE49-F238E27FC236}">
                <a16:creationId xmlns:a16="http://schemas.microsoft.com/office/drawing/2014/main" id="{ADDB7765-D234-468C-86DA-F64A7E6FA5BA}"/>
              </a:ext>
            </a:extLst>
          </p:cNvPr>
          <p:cNvGrpSpPr/>
          <p:nvPr/>
        </p:nvGrpSpPr>
        <p:grpSpPr>
          <a:xfrm>
            <a:off x="5776686" y="1105957"/>
            <a:ext cx="4790295" cy="4293360"/>
            <a:chOff x="5776686" y="1251097"/>
            <a:chExt cx="4790295" cy="4293360"/>
          </a:xfrm>
        </p:grpSpPr>
        <p:sp>
          <p:nvSpPr>
            <p:cNvPr id="6" name="Rectangle 5">
              <a:extLst>
                <a:ext uri="{FF2B5EF4-FFF2-40B4-BE49-F238E27FC236}">
                  <a16:creationId xmlns:a16="http://schemas.microsoft.com/office/drawing/2014/main" id="{4297847C-EA6F-4A70-96AD-6E9AD624796A}"/>
                </a:ext>
              </a:extLst>
            </p:cNvPr>
            <p:cNvSpPr/>
            <p:nvPr/>
          </p:nvSpPr>
          <p:spPr>
            <a:xfrm>
              <a:off x="5776686" y="1257302"/>
              <a:ext cx="4775200" cy="4287155"/>
            </a:xfrm>
            <a:prstGeom prst="rect">
              <a:avLst/>
            </a:prstGeom>
            <a:solidFill>
              <a:srgbClr val="298EC2"/>
            </a:solidFill>
            <a:ln w="635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sp>
          <p:nvSpPr>
            <p:cNvPr id="7" name="Rectangle 6">
              <a:extLst>
                <a:ext uri="{FF2B5EF4-FFF2-40B4-BE49-F238E27FC236}">
                  <a16:creationId xmlns:a16="http://schemas.microsoft.com/office/drawing/2014/main" id="{D1C2B469-DD96-42FE-B1B6-BE1371E5F236}"/>
                </a:ext>
              </a:extLst>
            </p:cNvPr>
            <p:cNvSpPr/>
            <p:nvPr/>
          </p:nvSpPr>
          <p:spPr>
            <a:xfrm>
              <a:off x="5980944" y="1924611"/>
              <a:ext cx="4396877" cy="3457365"/>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sp>
          <p:nvSpPr>
            <p:cNvPr id="8" name="Title 2">
              <a:extLst>
                <a:ext uri="{FF2B5EF4-FFF2-40B4-BE49-F238E27FC236}">
                  <a16:creationId xmlns:a16="http://schemas.microsoft.com/office/drawing/2014/main" id="{240B7270-9FF1-4CFA-BE0B-96407B6E88CD}"/>
                </a:ext>
              </a:extLst>
            </p:cNvPr>
            <p:cNvSpPr txBox="1">
              <a:spLocks/>
            </p:cNvSpPr>
            <p:nvPr/>
          </p:nvSpPr>
          <p:spPr bwMode="auto">
            <a:xfrm>
              <a:off x="5791781" y="1251097"/>
              <a:ext cx="4775200"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fontAlgn="base">
                <a:lnSpc>
                  <a:spcPct val="90000"/>
                </a:lnSpc>
                <a:spcBef>
                  <a:spcPct val="0"/>
                </a:spcBef>
                <a:spcAft>
                  <a:spcPct val="0"/>
                </a:spcAft>
                <a:defRPr sz="3600" b="0" cap="all"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ctr" defTabSz="914400"/>
              <a:r>
                <a:rPr lang="en-US" sz="2800" b="1" kern="0" cap="none" dirty="0">
                  <a:solidFill>
                    <a:schemeClr val="tx1"/>
                  </a:solidFill>
                </a:rPr>
                <a:t>OpenACC.org Members</a:t>
              </a:r>
            </a:p>
          </p:txBody>
        </p:sp>
        <p:pic>
          <p:nvPicPr>
            <p:cNvPr id="2050" name="Picture 2" descr="Cray Inc">
              <a:extLst>
                <a:ext uri="{FF2B5EF4-FFF2-40B4-BE49-F238E27FC236}">
                  <a16:creationId xmlns:a16="http://schemas.microsoft.com/office/drawing/2014/main" id="{4F88EA34-6D49-41B1-8E62-6A92FE735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879" y="2200089"/>
              <a:ext cx="860297" cy="1638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ty Of Delaware">
              <a:extLst>
                <a:ext uri="{FF2B5EF4-FFF2-40B4-BE49-F238E27FC236}">
                  <a16:creationId xmlns:a16="http://schemas.microsoft.com/office/drawing/2014/main" id="{629709D4-3A8F-4837-85AB-1A4B08D76A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7724" y="2196118"/>
              <a:ext cx="857457" cy="3483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kyo Institute Of Technology">
              <a:extLst>
                <a:ext uri="{FF2B5EF4-FFF2-40B4-BE49-F238E27FC236}">
                  <a16:creationId xmlns:a16="http://schemas.microsoft.com/office/drawing/2014/main" id="{A4CD0CC1-AEB1-4440-82C2-9CF3FEB522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2970" y="2566466"/>
              <a:ext cx="748206" cy="6079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AUST">
              <a:extLst>
                <a:ext uri="{FF2B5EF4-FFF2-40B4-BE49-F238E27FC236}">
                  <a16:creationId xmlns:a16="http://schemas.microsoft.com/office/drawing/2014/main" id="{72EA7413-EA3F-420A-9B6F-5D674749D4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1487" y="3312696"/>
              <a:ext cx="533756" cy="4837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ndiana University">
              <a:extLst>
                <a:ext uri="{FF2B5EF4-FFF2-40B4-BE49-F238E27FC236}">
                  <a16:creationId xmlns:a16="http://schemas.microsoft.com/office/drawing/2014/main" id="{C52FB95C-D988-4D77-8392-314CCBDEE7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3823" y="2186542"/>
              <a:ext cx="607844" cy="4575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otal">
              <a:extLst>
                <a:ext uri="{FF2B5EF4-FFF2-40B4-BE49-F238E27FC236}">
                  <a16:creationId xmlns:a16="http://schemas.microsoft.com/office/drawing/2014/main" id="{259FD9C5-82EF-4F17-B286-A9BA2B665D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8162" y="4584528"/>
              <a:ext cx="386639" cy="48499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MD">
              <a:extLst>
                <a:ext uri="{FF2B5EF4-FFF2-40B4-BE49-F238E27FC236}">
                  <a16:creationId xmlns:a16="http://schemas.microsoft.com/office/drawing/2014/main" id="{21B324C1-49A7-42FF-9908-B90FB0B2BE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80040" y="2215297"/>
              <a:ext cx="426259" cy="42625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vidia">
              <a:extLst>
                <a:ext uri="{FF2B5EF4-FFF2-40B4-BE49-F238E27FC236}">
                  <a16:creationId xmlns:a16="http://schemas.microsoft.com/office/drawing/2014/main" id="{6C15BC57-0FEF-4DD5-A35C-519EF60251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8310" y="2945552"/>
              <a:ext cx="609620" cy="47204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ational Supercomputing Center In Wuxi">
              <a:extLst>
                <a:ext uri="{FF2B5EF4-FFF2-40B4-BE49-F238E27FC236}">
                  <a16:creationId xmlns:a16="http://schemas.microsoft.com/office/drawing/2014/main" id="{C958CE52-9A53-43B5-86C0-E951319DCD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6453" y="3667794"/>
              <a:ext cx="1107333" cy="34881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www.openacc.org/themes/openacc/images/source/illinois.jpg">
              <a:extLst>
                <a:ext uri="{FF2B5EF4-FFF2-40B4-BE49-F238E27FC236}">
                  <a16:creationId xmlns:a16="http://schemas.microsoft.com/office/drawing/2014/main" id="{090DCFCA-4E0F-4AA2-8469-B47BBAD3EC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82516" y="2794571"/>
              <a:ext cx="776998" cy="34760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NOAA">
              <a:extLst>
                <a:ext uri="{FF2B5EF4-FFF2-40B4-BE49-F238E27FC236}">
                  <a16:creationId xmlns:a16="http://schemas.microsoft.com/office/drawing/2014/main" id="{D4D9FDE3-9234-4EC1-8130-14D6574DE0B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18740" y="2930785"/>
              <a:ext cx="529005" cy="52900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Oak Ridge National Laboratory">
              <a:extLst>
                <a:ext uri="{FF2B5EF4-FFF2-40B4-BE49-F238E27FC236}">
                  <a16:creationId xmlns:a16="http://schemas.microsoft.com/office/drawing/2014/main" id="{A75032EB-8375-4A42-883F-B94A8DDF48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70650" y="3406544"/>
              <a:ext cx="746899" cy="384653"/>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EPCC">
              <a:extLst>
                <a:ext uri="{FF2B5EF4-FFF2-40B4-BE49-F238E27FC236}">
                  <a16:creationId xmlns:a16="http://schemas.microsoft.com/office/drawing/2014/main" id="{7693F329-D34C-4F81-B96A-5FE2A69820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40022" y="4219787"/>
              <a:ext cx="678718" cy="194464"/>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Mentor Graphics">
              <a:extLst>
                <a:ext uri="{FF2B5EF4-FFF2-40B4-BE49-F238E27FC236}">
                  <a16:creationId xmlns:a16="http://schemas.microsoft.com/office/drawing/2014/main" id="{9CDCF2A8-9DAF-4E4B-B59E-EAD07BF723D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10553" y="3719880"/>
              <a:ext cx="865133" cy="327702"/>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Brookhaven National Laboratory">
              <a:extLst>
                <a:ext uri="{FF2B5EF4-FFF2-40B4-BE49-F238E27FC236}">
                  <a16:creationId xmlns:a16="http://schemas.microsoft.com/office/drawing/2014/main" id="{54279897-2B39-4EEF-949C-8355D6A1238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16147" y="4136978"/>
              <a:ext cx="1214779" cy="44755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tony Brook University">
              <a:extLst>
                <a:ext uri="{FF2B5EF4-FFF2-40B4-BE49-F238E27FC236}">
                  <a16:creationId xmlns:a16="http://schemas.microsoft.com/office/drawing/2014/main" id="{4BB00474-555D-4313-B45C-B04955E3643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12490" y="4738678"/>
              <a:ext cx="991240" cy="349543"/>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HZDR – Helmholtz-Zentrum Dresden-Rossendorf">
              <a:extLst>
                <a:ext uri="{FF2B5EF4-FFF2-40B4-BE49-F238E27FC236}">
                  <a16:creationId xmlns:a16="http://schemas.microsoft.com/office/drawing/2014/main" id="{A4621B32-F4BA-425F-9581-77E69CB0D55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72241" y="4010827"/>
              <a:ext cx="710275" cy="490071"/>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Virginia Tech University">
              <a:extLst>
                <a:ext uri="{FF2B5EF4-FFF2-40B4-BE49-F238E27FC236}">
                  <a16:creationId xmlns:a16="http://schemas.microsoft.com/office/drawing/2014/main" id="{25DB0A63-E309-42EA-8339-B17A513EFD3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82019" y="4715793"/>
              <a:ext cx="935530" cy="439216"/>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Shanghai Jiao Tong University">
              <a:extLst>
                <a:ext uri="{FF2B5EF4-FFF2-40B4-BE49-F238E27FC236}">
                  <a16:creationId xmlns:a16="http://schemas.microsoft.com/office/drawing/2014/main" id="{0D325FE0-E3F9-434B-8C27-A34A5B56A7C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510960" y="4637775"/>
              <a:ext cx="515558" cy="5155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56237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51C52C-A1D9-4949-8584-94EB7A158BDC}"/>
              </a:ext>
            </a:extLst>
          </p:cNvPr>
          <p:cNvSpPr/>
          <p:nvPr/>
        </p:nvSpPr>
        <p:spPr>
          <a:xfrm>
            <a:off x="577343" y="783468"/>
            <a:ext cx="2280062" cy="20069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18B8ECC-1F96-4FFE-93F4-02D41DFEB68A}"/>
              </a:ext>
            </a:extLst>
          </p:cNvPr>
          <p:cNvSpPr/>
          <p:nvPr/>
        </p:nvSpPr>
        <p:spPr>
          <a:xfrm>
            <a:off x="3116354" y="782049"/>
            <a:ext cx="2280062" cy="20069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4E057F-EB58-45AE-93C7-7F576F3B7795}"/>
              </a:ext>
            </a:extLst>
          </p:cNvPr>
          <p:cNvSpPr/>
          <p:nvPr/>
        </p:nvSpPr>
        <p:spPr>
          <a:xfrm>
            <a:off x="8433805" y="783468"/>
            <a:ext cx="2280062" cy="20069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825D26-D79A-4E65-A21D-B85B49DE726A}"/>
              </a:ext>
            </a:extLst>
          </p:cNvPr>
          <p:cNvSpPr/>
          <p:nvPr/>
        </p:nvSpPr>
        <p:spPr>
          <a:xfrm>
            <a:off x="539739" y="3241659"/>
            <a:ext cx="2280062" cy="20069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337EBC-54B9-4E2E-83E0-B5394DC6E7C5}"/>
              </a:ext>
            </a:extLst>
          </p:cNvPr>
          <p:cNvSpPr/>
          <p:nvPr/>
        </p:nvSpPr>
        <p:spPr>
          <a:xfrm>
            <a:off x="5884102" y="763314"/>
            <a:ext cx="2280062" cy="20069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D68D0-F4AA-455E-B67E-C67A5656B2C7}"/>
              </a:ext>
            </a:extLst>
          </p:cNvPr>
          <p:cNvSpPr/>
          <p:nvPr/>
        </p:nvSpPr>
        <p:spPr>
          <a:xfrm>
            <a:off x="5802589" y="3241659"/>
            <a:ext cx="2280062" cy="20069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0B375C-908D-42AA-9C45-B46B0691F63A}"/>
              </a:ext>
            </a:extLst>
          </p:cNvPr>
          <p:cNvSpPr/>
          <p:nvPr/>
        </p:nvSpPr>
        <p:spPr>
          <a:xfrm>
            <a:off x="3098401" y="3241658"/>
            <a:ext cx="2280062" cy="20069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574361-2E16-4DE5-ADFF-96EDE6571347}"/>
              </a:ext>
            </a:extLst>
          </p:cNvPr>
          <p:cNvSpPr/>
          <p:nvPr/>
        </p:nvSpPr>
        <p:spPr>
          <a:xfrm>
            <a:off x="444736" y="436196"/>
            <a:ext cx="1102418" cy="106877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B665498-86CF-4661-8EE2-B28E8AE27D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305" r="20503"/>
          <a:stretch/>
        </p:blipFill>
        <p:spPr>
          <a:xfrm>
            <a:off x="346776" y="492109"/>
            <a:ext cx="1240964" cy="984664"/>
          </a:xfrm>
          <a:prstGeom prst="rect">
            <a:avLst/>
          </a:prstGeom>
        </p:spPr>
      </p:pic>
      <p:sp>
        <p:nvSpPr>
          <p:cNvPr id="12" name="TextBox 11">
            <a:extLst>
              <a:ext uri="{FF2B5EF4-FFF2-40B4-BE49-F238E27FC236}">
                <a16:creationId xmlns:a16="http://schemas.microsoft.com/office/drawing/2014/main" id="{5EEAF41C-E140-4241-9A16-BC52879C9CA4}"/>
              </a:ext>
            </a:extLst>
          </p:cNvPr>
          <p:cNvSpPr txBox="1"/>
          <p:nvPr/>
        </p:nvSpPr>
        <p:spPr>
          <a:xfrm>
            <a:off x="1618262" y="1019008"/>
            <a:ext cx="1252987" cy="3402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err="1">
                <a:solidFill>
                  <a:schemeClr val="tx1"/>
                </a:solidFill>
              </a:rPr>
              <a:t>LSDalton</a:t>
            </a:r>
            <a:endParaRPr lang="en-US" b="1" dirty="0">
              <a:solidFill>
                <a:schemeClr val="tx1"/>
              </a:solidFill>
            </a:endParaRPr>
          </a:p>
        </p:txBody>
      </p:sp>
      <p:sp>
        <p:nvSpPr>
          <p:cNvPr id="13" name="TextBox 12">
            <a:extLst>
              <a:ext uri="{FF2B5EF4-FFF2-40B4-BE49-F238E27FC236}">
                <a16:creationId xmlns:a16="http://schemas.microsoft.com/office/drawing/2014/main" id="{C9635ACE-2989-4316-B83F-131869310F18}"/>
              </a:ext>
            </a:extLst>
          </p:cNvPr>
          <p:cNvSpPr txBox="1"/>
          <p:nvPr/>
        </p:nvSpPr>
        <p:spPr>
          <a:xfrm>
            <a:off x="587113" y="1635335"/>
            <a:ext cx="2211981" cy="10202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a:solidFill>
                  <a:schemeClr val="tx1"/>
                </a:solidFill>
              </a:rPr>
              <a:t>Quantum Chemistry</a:t>
            </a:r>
          </a:p>
          <a:p>
            <a:pPr algn="ctr">
              <a:lnSpc>
                <a:spcPct val="90000"/>
              </a:lnSpc>
            </a:pPr>
            <a:r>
              <a:rPr lang="en-US" sz="1600" dirty="0">
                <a:solidFill>
                  <a:schemeClr val="tx1"/>
                </a:solidFill>
              </a:rPr>
              <a:t>Aarhus University </a:t>
            </a:r>
          </a:p>
          <a:p>
            <a:pPr algn="ctr">
              <a:lnSpc>
                <a:spcPct val="90000"/>
              </a:lnSpc>
            </a:pPr>
            <a:endParaRPr lang="en-US" sz="300" dirty="0">
              <a:solidFill>
                <a:schemeClr val="tx1"/>
              </a:solidFill>
            </a:endParaRPr>
          </a:p>
          <a:p>
            <a:pPr algn="ctr">
              <a:lnSpc>
                <a:spcPct val="90000"/>
              </a:lnSpc>
            </a:pPr>
            <a:r>
              <a:rPr lang="en-US" sz="1600" dirty="0">
                <a:solidFill>
                  <a:schemeClr val="tx1"/>
                </a:solidFill>
              </a:rPr>
              <a:t>12X speedup </a:t>
            </a:r>
          </a:p>
          <a:p>
            <a:pPr algn="ctr">
              <a:lnSpc>
                <a:spcPct val="90000"/>
              </a:lnSpc>
            </a:pPr>
            <a:r>
              <a:rPr lang="en-US" sz="1600" dirty="0">
                <a:solidFill>
                  <a:schemeClr val="tx1"/>
                </a:solidFill>
              </a:rPr>
              <a:t>1 week</a:t>
            </a:r>
          </a:p>
        </p:txBody>
      </p:sp>
      <p:sp>
        <p:nvSpPr>
          <p:cNvPr id="14" name="Rectangle 13">
            <a:extLst>
              <a:ext uri="{FF2B5EF4-FFF2-40B4-BE49-F238E27FC236}">
                <a16:creationId xmlns:a16="http://schemas.microsoft.com/office/drawing/2014/main" id="{7D31AAE9-6177-4967-BF1B-CF8DF9B1A054}"/>
              </a:ext>
            </a:extLst>
          </p:cNvPr>
          <p:cNvSpPr/>
          <p:nvPr/>
        </p:nvSpPr>
        <p:spPr>
          <a:xfrm>
            <a:off x="2990012" y="436193"/>
            <a:ext cx="1102418" cy="106877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8B68A8-C21F-4284-81E1-5533F1666AC6}"/>
              </a:ext>
            </a:extLst>
          </p:cNvPr>
          <p:cNvSpPr/>
          <p:nvPr/>
        </p:nvSpPr>
        <p:spPr>
          <a:xfrm>
            <a:off x="8298685" y="436193"/>
            <a:ext cx="1102418" cy="106877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FDEF04-66C6-4ED9-A1C2-1DF80C5BDDC1}"/>
              </a:ext>
            </a:extLst>
          </p:cNvPr>
          <p:cNvSpPr/>
          <p:nvPr/>
        </p:nvSpPr>
        <p:spPr>
          <a:xfrm>
            <a:off x="2987050" y="2919058"/>
            <a:ext cx="1102418" cy="106877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323B75-F274-40F3-9733-EC47F3E00640}"/>
              </a:ext>
            </a:extLst>
          </p:cNvPr>
          <p:cNvSpPr/>
          <p:nvPr/>
        </p:nvSpPr>
        <p:spPr>
          <a:xfrm>
            <a:off x="5713851" y="2919058"/>
            <a:ext cx="1102418" cy="106877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651FE6-7820-4A42-8A85-96F77BCB1750}"/>
              </a:ext>
            </a:extLst>
          </p:cNvPr>
          <p:cNvSpPr/>
          <p:nvPr/>
        </p:nvSpPr>
        <p:spPr>
          <a:xfrm>
            <a:off x="5735668" y="428293"/>
            <a:ext cx="1102418" cy="106877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1AC47C-3A93-44CB-8F78-0F970F77E4C9}"/>
              </a:ext>
            </a:extLst>
          </p:cNvPr>
          <p:cNvSpPr/>
          <p:nvPr/>
        </p:nvSpPr>
        <p:spPr>
          <a:xfrm>
            <a:off x="444736" y="2906637"/>
            <a:ext cx="1102418" cy="106877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847D1FD-C67E-4C69-B6A7-B4FDA9BBB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777" y="635935"/>
            <a:ext cx="1046779" cy="871145"/>
          </a:xfrm>
          <a:prstGeom prst="rect">
            <a:avLst/>
          </a:prstGeom>
        </p:spPr>
      </p:pic>
      <p:pic>
        <p:nvPicPr>
          <p:cNvPr id="21" name="Picture 20">
            <a:extLst>
              <a:ext uri="{FF2B5EF4-FFF2-40B4-BE49-F238E27FC236}">
                <a16:creationId xmlns:a16="http://schemas.microsoft.com/office/drawing/2014/main" id="{25572975-934A-43CF-B60C-A3348BF26654}"/>
              </a:ext>
            </a:extLst>
          </p:cNvPr>
          <p:cNvPicPr>
            <a:picLocks noChangeAspect="1"/>
          </p:cNvPicPr>
          <p:nvPr/>
        </p:nvPicPr>
        <p:blipFill>
          <a:blip r:embed="rId5"/>
          <a:stretch>
            <a:fillRect/>
          </a:stretch>
        </p:blipFill>
        <p:spPr>
          <a:xfrm>
            <a:off x="8332688" y="637354"/>
            <a:ext cx="1034412" cy="552470"/>
          </a:xfrm>
          <a:prstGeom prst="rect">
            <a:avLst/>
          </a:prstGeom>
        </p:spPr>
      </p:pic>
      <p:pic>
        <p:nvPicPr>
          <p:cNvPr id="22" name="Picture 21">
            <a:extLst>
              <a:ext uri="{FF2B5EF4-FFF2-40B4-BE49-F238E27FC236}">
                <a16:creationId xmlns:a16="http://schemas.microsoft.com/office/drawing/2014/main" id="{557D7367-510E-489A-8B14-761B6BB3F158}"/>
              </a:ext>
            </a:extLst>
          </p:cNvPr>
          <p:cNvPicPr>
            <a:picLocks noChangeAspect="1"/>
          </p:cNvPicPr>
          <p:nvPr/>
        </p:nvPicPr>
        <p:blipFill rotWithShape="1">
          <a:blip r:embed="rId6"/>
          <a:srcRect l="26275" r="30782"/>
          <a:stretch/>
        </p:blipFill>
        <p:spPr>
          <a:xfrm flipH="1">
            <a:off x="587113" y="3075009"/>
            <a:ext cx="821368" cy="708283"/>
          </a:xfrm>
          <a:prstGeom prst="rect">
            <a:avLst/>
          </a:prstGeom>
        </p:spPr>
      </p:pic>
      <p:pic>
        <p:nvPicPr>
          <p:cNvPr id="23" name="Picture 22">
            <a:extLst>
              <a:ext uri="{FF2B5EF4-FFF2-40B4-BE49-F238E27FC236}">
                <a16:creationId xmlns:a16="http://schemas.microsoft.com/office/drawing/2014/main" id="{FD53C790-3FC9-44B0-A2AE-C058F0B954D8}"/>
              </a:ext>
            </a:extLst>
          </p:cNvPr>
          <p:cNvPicPr>
            <a:picLocks noChangeAspect="1"/>
          </p:cNvPicPr>
          <p:nvPr/>
        </p:nvPicPr>
        <p:blipFill rotWithShape="1">
          <a:blip r:embed="rId7"/>
          <a:srcRect r="73815"/>
          <a:stretch/>
        </p:blipFill>
        <p:spPr>
          <a:xfrm>
            <a:off x="5854410" y="542553"/>
            <a:ext cx="864913" cy="865842"/>
          </a:xfrm>
          <a:prstGeom prst="rect">
            <a:avLst/>
          </a:prstGeom>
        </p:spPr>
      </p:pic>
      <p:pic>
        <p:nvPicPr>
          <p:cNvPr id="24" name="Picture 23">
            <a:extLst>
              <a:ext uri="{FF2B5EF4-FFF2-40B4-BE49-F238E27FC236}">
                <a16:creationId xmlns:a16="http://schemas.microsoft.com/office/drawing/2014/main" id="{170B4C1F-FBA9-4BD8-95F3-2744E5EFFE30}"/>
              </a:ext>
            </a:extLst>
          </p:cNvPr>
          <p:cNvPicPr>
            <a:picLocks noChangeAspect="1"/>
          </p:cNvPicPr>
          <p:nvPr/>
        </p:nvPicPr>
        <p:blipFill rotWithShape="1">
          <a:blip r:embed="rId8">
            <a:extLst>
              <a:ext uri="{28A0092B-C50C-407E-A947-70E740481C1C}">
                <a14:useLocalDpi xmlns:a14="http://schemas.microsoft.com/office/drawing/2010/main" val="0"/>
              </a:ext>
            </a:extLst>
          </a:blip>
          <a:srcRect r="42474"/>
          <a:stretch/>
        </p:blipFill>
        <p:spPr>
          <a:xfrm rot="5400000">
            <a:off x="5833802" y="2976180"/>
            <a:ext cx="867265" cy="953442"/>
          </a:xfrm>
          <a:prstGeom prst="rect">
            <a:avLst/>
          </a:prstGeom>
        </p:spPr>
      </p:pic>
      <p:pic>
        <p:nvPicPr>
          <p:cNvPr id="25" name="Picture 24">
            <a:extLst>
              <a:ext uri="{FF2B5EF4-FFF2-40B4-BE49-F238E27FC236}">
                <a16:creationId xmlns:a16="http://schemas.microsoft.com/office/drawing/2014/main" id="{4F0BA551-72AE-4C52-AA58-A3927F77ABE9}"/>
              </a:ext>
            </a:extLst>
          </p:cNvPr>
          <p:cNvPicPr>
            <a:picLocks noChangeAspect="1"/>
          </p:cNvPicPr>
          <p:nvPr/>
        </p:nvPicPr>
        <p:blipFill>
          <a:blip r:embed="rId9"/>
          <a:stretch>
            <a:fillRect/>
          </a:stretch>
        </p:blipFill>
        <p:spPr>
          <a:xfrm>
            <a:off x="3110336" y="3052885"/>
            <a:ext cx="855846" cy="798364"/>
          </a:xfrm>
          <a:prstGeom prst="rect">
            <a:avLst/>
          </a:prstGeom>
        </p:spPr>
      </p:pic>
      <p:sp>
        <p:nvSpPr>
          <p:cNvPr id="26" name="TextBox 25">
            <a:extLst>
              <a:ext uri="{FF2B5EF4-FFF2-40B4-BE49-F238E27FC236}">
                <a16:creationId xmlns:a16="http://schemas.microsoft.com/office/drawing/2014/main" id="{D7D69DDC-3EA4-487D-B8EB-393B1660E216}"/>
              </a:ext>
            </a:extLst>
          </p:cNvPr>
          <p:cNvSpPr txBox="1"/>
          <p:nvPr/>
        </p:nvSpPr>
        <p:spPr>
          <a:xfrm>
            <a:off x="4013978" y="1017589"/>
            <a:ext cx="14459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err="1">
                <a:solidFill>
                  <a:schemeClr val="tx1"/>
                </a:solidFill>
              </a:rPr>
              <a:t>PowerGrid</a:t>
            </a:r>
            <a:endParaRPr lang="en-US" b="1" dirty="0">
              <a:solidFill>
                <a:schemeClr val="tx1"/>
              </a:solidFill>
            </a:endParaRPr>
          </a:p>
        </p:txBody>
      </p:sp>
      <p:sp>
        <p:nvSpPr>
          <p:cNvPr id="27" name="TextBox 26">
            <a:extLst>
              <a:ext uri="{FF2B5EF4-FFF2-40B4-BE49-F238E27FC236}">
                <a16:creationId xmlns:a16="http://schemas.microsoft.com/office/drawing/2014/main" id="{9E33F606-2ED5-4897-B733-6FDF3C874AD6}"/>
              </a:ext>
            </a:extLst>
          </p:cNvPr>
          <p:cNvSpPr txBox="1"/>
          <p:nvPr/>
        </p:nvSpPr>
        <p:spPr>
          <a:xfrm>
            <a:off x="3194919" y="1636779"/>
            <a:ext cx="2233238" cy="10341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a:solidFill>
                  <a:schemeClr val="tx1"/>
                </a:solidFill>
              </a:rPr>
              <a:t>Medical Imaging</a:t>
            </a:r>
          </a:p>
          <a:p>
            <a:pPr algn="ctr">
              <a:lnSpc>
                <a:spcPct val="90000"/>
              </a:lnSpc>
            </a:pPr>
            <a:r>
              <a:rPr lang="en-US" sz="1600" dirty="0">
                <a:solidFill>
                  <a:schemeClr val="tx1"/>
                </a:solidFill>
              </a:rPr>
              <a:t>University of Illinois</a:t>
            </a:r>
          </a:p>
          <a:p>
            <a:pPr algn="ctr">
              <a:lnSpc>
                <a:spcPct val="90000"/>
              </a:lnSpc>
            </a:pPr>
            <a:endParaRPr lang="en-US" sz="300" dirty="0">
              <a:solidFill>
                <a:schemeClr val="tx1"/>
              </a:solidFill>
            </a:endParaRPr>
          </a:p>
          <a:p>
            <a:pPr algn="ctr">
              <a:lnSpc>
                <a:spcPct val="90000"/>
              </a:lnSpc>
            </a:pPr>
            <a:r>
              <a:rPr lang="en-US" sz="1600" dirty="0">
                <a:solidFill>
                  <a:schemeClr val="tx1"/>
                </a:solidFill>
              </a:rPr>
              <a:t>40 days to</a:t>
            </a:r>
          </a:p>
          <a:p>
            <a:pPr algn="ctr">
              <a:lnSpc>
                <a:spcPct val="90000"/>
              </a:lnSpc>
            </a:pPr>
            <a:r>
              <a:rPr lang="en-US" sz="1600" dirty="0">
                <a:solidFill>
                  <a:schemeClr val="tx1"/>
                </a:solidFill>
              </a:rPr>
              <a:t>2 hours</a:t>
            </a:r>
          </a:p>
        </p:txBody>
      </p:sp>
      <p:sp>
        <p:nvSpPr>
          <p:cNvPr id="28" name="TextBox 27">
            <a:extLst>
              <a:ext uri="{FF2B5EF4-FFF2-40B4-BE49-F238E27FC236}">
                <a16:creationId xmlns:a16="http://schemas.microsoft.com/office/drawing/2014/main" id="{084985F5-677A-4851-90AE-0D9B525E0D6B}"/>
              </a:ext>
            </a:extLst>
          </p:cNvPr>
          <p:cNvSpPr txBox="1"/>
          <p:nvPr/>
        </p:nvSpPr>
        <p:spPr>
          <a:xfrm>
            <a:off x="9324499" y="1020761"/>
            <a:ext cx="14459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chemeClr val="tx1"/>
                </a:solidFill>
              </a:rPr>
              <a:t>INCOMP3D</a:t>
            </a:r>
          </a:p>
        </p:txBody>
      </p:sp>
      <p:sp>
        <p:nvSpPr>
          <p:cNvPr id="29" name="TextBox 28">
            <a:extLst>
              <a:ext uri="{FF2B5EF4-FFF2-40B4-BE49-F238E27FC236}">
                <a16:creationId xmlns:a16="http://schemas.microsoft.com/office/drawing/2014/main" id="{BBB23B5B-55B6-4450-A292-4120DDF9F5B4}"/>
              </a:ext>
            </a:extLst>
          </p:cNvPr>
          <p:cNvSpPr txBox="1"/>
          <p:nvPr/>
        </p:nvSpPr>
        <p:spPr>
          <a:xfrm>
            <a:off x="8473731" y="1615753"/>
            <a:ext cx="2125001" cy="10756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a:solidFill>
                  <a:schemeClr val="tx1"/>
                </a:solidFill>
              </a:rPr>
              <a:t>CFD</a:t>
            </a:r>
          </a:p>
          <a:p>
            <a:pPr algn="ctr">
              <a:lnSpc>
                <a:spcPct val="90000"/>
              </a:lnSpc>
            </a:pPr>
            <a:r>
              <a:rPr lang="en-US" sz="1600" dirty="0">
                <a:solidFill>
                  <a:schemeClr val="tx1"/>
                </a:solidFill>
              </a:rPr>
              <a:t>NC State University</a:t>
            </a:r>
          </a:p>
          <a:p>
            <a:pPr algn="ctr">
              <a:lnSpc>
                <a:spcPct val="90000"/>
              </a:lnSpc>
            </a:pPr>
            <a:endParaRPr lang="en-US" sz="300" dirty="0">
              <a:solidFill>
                <a:schemeClr val="tx1"/>
              </a:solidFill>
            </a:endParaRPr>
          </a:p>
          <a:p>
            <a:pPr algn="ctr">
              <a:lnSpc>
                <a:spcPct val="90000"/>
              </a:lnSpc>
            </a:pPr>
            <a:endParaRPr lang="en-US" dirty="0">
              <a:solidFill>
                <a:schemeClr val="tx1"/>
              </a:solidFill>
            </a:endParaRPr>
          </a:p>
          <a:p>
            <a:pPr algn="ctr">
              <a:lnSpc>
                <a:spcPct val="90000"/>
              </a:lnSpc>
            </a:pPr>
            <a:r>
              <a:rPr lang="en-US" dirty="0">
                <a:solidFill>
                  <a:schemeClr val="tx1"/>
                </a:solidFill>
              </a:rPr>
              <a:t>4X speedup</a:t>
            </a:r>
          </a:p>
        </p:txBody>
      </p:sp>
      <p:sp>
        <p:nvSpPr>
          <p:cNvPr id="30" name="TextBox 29">
            <a:extLst>
              <a:ext uri="{FF2B5EF4-FFF2-40B4-BE49-F238E27FC236}">
                <a16:creationId xmlns:a16="http://schemas.microsoft.com/office/drawing/2014/main" id="{66596829-E356-4EB8-A6D8-D172C6732C43}"/>
              </a:ext>
            </a:extLst>
          </p:cNvPr>
          <p:cNvSpPr txBox="1"/>
          <p:nvPr/>
        </p:nvSpPr>
        <p:spPr>
          <a:xfrm>
            <a:off x="1450743" y="3428263"/>
            <a:ext cx="14459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err="1">
                <a:solidFill>
                  <a:schemeClr val="tx1"/>
                </a:solidFill>
              </a:rPr>
              <a:t>NekCEM</a:t>
            </a:r>
            <a:endParaRPr lang="en-US" b="1" dirty="0">
              <a:solidFill>
                <a:schemeClr val="tx1"/>
              </a:solidFill>
            </a:endParaRPr>
          </a:p>
        </p:txBody>
      </p:sp>
      <p:sp>
        <p:nvSpPr>
          <p:cNvPr id="31" name="TextBox 30">
            <a:extLst>
              <a:ext uri="{FF2B5EF4-FFF2-40B4-BE49-F238E27FC236}">
                <a16:creationId xmlns:a16="http://schemas.microsoft.com/office/drawing/2014/main" id="{1321E71F-5BA5-45B7-BFAC-927855018D05}"/>
              </a:ext>
            </a:extLst>
          </p:cNvPr>
          <p:cNvSpPr txBox="1"/>
          <p:nvPr/>
        </p:nvSpPr>
        <p:spPr>
          <a:xfrm>
            <a:off x="444591" y="4092477"/>
            <a:ext cx="2513617" cy="10341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a:solidFill>
                  <a:schemeClr val="tx1"/>
                </a:solidFill>
              </a:rPr>
              <a:t>Comp Electromagnetics</a:t>
            </a:r>
          </a:p>
          <a:p>
            <a:pPr algn="ctr">
              <a:lnSpc>
                <a:spcPct val="90000"/>
              </a:lnSpc>
            </a:pPr>
            <a:r>
              <a:rPr lang="en-US" sz="1600" dirty="0">
                <a:solidFill>
                  <a:schemeClr val="tx1"/>
                </a:solidFill>
              </a:rPr>
              <a:t>Argonne National Lab</a:t>
            </a:r>
          </a:p>
          <a:p>
            <a:pPr algn="ctr">
              <a:lnSpc>
                <a:spcPct val="90000"/>
              </a:lnSpc>
            </a:pPr>
            <a:endParaRPr lang="en-US" sz="400" dirty="0">
              <a:solidFill>
                <a:schemeClr val="tx1"/>
              </a:solidFill>
            </a:endParaRPr>
          </a:p>
          <a:p>
            <a:pPr algn="ctr">
              <a:lnSpc>
                <a:spcPct val="90000"/>
              </a:lnSpc>
            </a:pPr>
            <a:r>
              <a:rPr lang="en-US" sz="1600" dirty="0">
                <a:solidFill>
                  <a:schemeClr val="tx1"/>
                </a:solidFill>
              </a:rPr>
              <a:t>2.5X speedup</a:t>
            </a:r>
          </a:p>
          <a:p>
            <a:pPr algn="ctr">
              <a:lnSpc>
                <a:spcPct val="90000"/>
              </a:lnSpc>
            </a:pPr>
            <a:r>
              <a:rPr lang="en-US" sz="1600" dirty="0">
                <a:solidFill>
                  <a:schemeClr val="tx1"/>
                </a:solidFill>
              </a:rPr>
              <a:t>60% less energy</a:t>
            </a:r>
          </a:p>
        </p:txBody>
      </p:sp>
      <p:sp>
        <p:nvSpPr>
          <p:cNvPr id="32" name="TextBox 31">
            <a:extLst>
              <a:ext uri="{FF2B5EF4-FFF2-40B4-BE49-F238E27FC236}">
                <a16:creationId xmlns:a16="http://schemas.microsoft.com/office/drawing/2014/main" id="{40A7CD9F-D9DE-4930-90BC-40BF59A48075}"/>
              </a:ext>
            </a:extLst>
          </p:cNvPr>
          <p:cNvSpPr txBox="1"/>
          <p:nvPr/>
        </p:nvSpPr>
        <p:spPr>
          <a:xfrm>
            <a:off x="6775322" y="973723"/>
            <a:ext cx="14459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chemeClr val="tx1"/>
                </a:solidFill>
              </a:rPr>
              <a:t>COSMO</a:t>
            </a:r>
          </a:p>
        </p:txBody>
      </p:sp>
      <p:sp>
        <p:nvSpPr>
          <p:cNvPr id="33" name="TextBox 32">
            <a:extLst>
              <a:ext uri="{FF2B5EF4-FFF2-40B4-BE49-F238E27FC236}">
                <a16:creationId xmlns:a16="http://schemas.microsoft.com/office/drawing/2014/main" id="{9C8BD796-7BF1-4951-A211-B1DC71500857}"/>
              </a:ext>
            </a:extLst>
          </p:cNvPr>
          <p:cNvSpPr txBox="1"/>
          <p:nvPr/>
        </p:nvSpPr>
        <p:spPr>
          <a:xfrm>
            <a:off x="5735668" y="1637977"/>
            <a:ext cx="2570999" cy="10341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a:solidFill>
                  <a:schemeClr val="tx1"/>
                </a:solidFill>
              </a:rPr>
              <a:t>Weather and Climate</a:t>
            </a:r>
          </a:p>
          <a:p>
            <a:pPr algn="ctr">
              <a:lnSpc>
                <a:spcPct val="90000"/>
              </a:lnSpc>
            </a:pPr>
            <a:r>
              <a:rPr lang="en-US" sz="1600" dirty="0" err="1">
                <a:solidFill>
                  <a:schemeClr val="tx1"/>
                </a:solidFill>
              </a:rPr>
              <a:t>MeteoSwiss</a:t>
            </a:r>
            <a:r>
              <a:rPr lang="en-US" sz="1600" dirty="0">
                <a:solidFill>
                  <a:schemeClr val="tx1"/>
                </a:solidFill>
              </a:rPr>
              <a:t>, CSCS </a:t>
            </a:r>
          </a:p>
          <a:p>
            <a:pPr algn="ctr">
              <a:lnSpc>
                <a:spcPct val="90000"/>
              </a:lnSpc>
            </a:pPr>
            <a:endParaRPr lang="en-US" sz="400" dirty="0">
              <a:solidFill>
                <a:schemeClr val="tx1"/>
              </a:solidFill>
            </a:endParaRPr>
          </a:p>
          <a:p>
            <a:pPr algn="ctr">
              <a:lnSpc>
                <a:spcPct val="90000"/>
              </a:lnSpc>
            </a:pPr>
            <a:r>
              <a:rPr lang="en-US" sz="1600" dirty="0">
                <a:solidFill>
                  <a:schemeClr val="tx1"/>
                </a:solidFill>
              </a:rPr>
              <a:t>4X speedup</a:t>
            </a:r>
          </a:p>
          <a:p>
            <a:pPr algn="ctr">
              <a:lnSpc>
                <a:spcPct val="90000"/>
              </a:lnSpc>
            </a:pPr>
            <a:r>
              <a:rPr lang="en-US" sz="1600" dirty="0">
                <a:solidFill>
                  <a:schemeClr val="tx1"/>
                </a:solidFill>
              </a:rPr>
              <a:t>3X energy efficiency</a:t>
            </a:r>
          </a:p>
        </p:txBody>
      </p:sp>
      <p:sp>
        <p:nvSpPr>
          <p:cNvPr id="34" name="TextBox 33">
            <a:extLst>
              <a:ext uri="{FF2B5EF4-FFF2-40B4-BE49-F238E27FC236}">
                <a16:creationId xmlns:a16="http://schemas.microsoft.com/office/drawing/2014/main" id="{FA36C222-9C37-4564-8939-EDB278C32C49}"/>
              </a:ext>
            </a:extLst>
          </p:cNvPr>
          <p:cNvSpPr txBox="1"/>
          <p:nvPr/>
        </p:nvSpPr>
        <p:spPr>
          <a:xfrm>
            <a:off x="6720057" y="3452068"/>
            <a:ext cx="14459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err="1">
                <a:solidFill>
                  <a:schemeClr val="tx1"/>
                </a:solidFill>
              </a:rPr>
              <a:t>CloverLeaf</a:t>
            </a:r>
            <a:endParaRPr lang="en-US" b="1" dirty="0">
              <a:solidFill>
                <a:schemeClr val="tx1"/>
              </a:solidFill>
            </a:endParaRPr>
          </a:p>
        </p:txBody>
      </p:sp>
      <p:sp>
        <p:nvSpPr>
          <p:cNvPr id="35" name="TextBox 34">
            <a:extLst>
              <a:ext uri="{FF2B5EF4-FFF2-40B4-BE49-F238E27FC236}">
                <a16:creationId xmlns:a16="http://schemas.microsoft.com/office/drawing/2014/main" id="{4B965E9E-61A9-475A-B576-7C6426CEF007}"/>
              </a:ext>
            </a:extLst>
          </p:cNvPr>
          <p:cNvSpPr txBox="1"/>
          <p:nvPr/>
        </p:nvSpPr>
        <p:spPr>
          <a:xfrm>
            <a:off x="5699631" y="4103839"/>
            <a:ext cx="2570999" cy="10202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a:solidFill>
                  <a:schemeClr val="tx1"/>
                </a:solidFill>
              </a:rPr>
              <a:t>Comp Hydrodynamics</a:t>
            </a:r>
          </a:p>
          <a:p>
            <a:pPr algn="ctr">
              <a:lnSpc>
                <a:spcPct val="90000"/>
              </a:lnSpc>
            </a:pPr>
            <a:r>
              <a:rPr lang="en-US" sz="1600" dirty="0">
                <a:solidFill>
                  <a:schemeClr val="tx1"/>
                </a:solidFill>
              </a:rPr>
              <a:t>AWE</a:t>
            </a:r>
          </a:p>
          <a:p>
            <a:pPr algn="ctr">
              <a:lnSpc>
                <a:spcPct val="90000"/>
              </a:lnSpc>
            </a:pPr>
            <a:endParaRPr lang="en-US" sz="300" dirty="0">
              <a:solidFill>
                <a:schemeClr val="tx1"/>
              </a:solidFill>
            </a:endParaRPr>
          </a:p>
          <a:p>
            <a:pPr algn="ctr">
              <a:lnSpc>
                <a:spcPct val="90000"/>
              </a:lnSpc>
            </a:pPr>
            <a:r>
              <a:rPr lang="en-US" sz="1600" dirty="0">
                <a:solidFill>
                  <a:schemeClr val="tx1"/>
                </a:solidFill>
              </a:rPr>
              <a:t>4X speedup</a:t>
            </a:r>
          </a:p>
          <a:p>
            <a:pPr algn="ctr">
              <a:lnSpc>
                <a:spcPct val="90000"/>
              </a:lnSpc>
            </a:pPr>
            <a:r>
              <a:rPr lang="en-US" sz="1600" dirty="0">
                <a:solidFill>
                  <a:schemeClr val="tx1"/>
                </a:solidFill>
              </a:rPr>
              <a:t>Single CPU/GPU code </a:t>
            </a:r>
          </a:p>
        </p:txBody>
      </p:sp>
      <p:sp>
        <p:nvSpPr>
          <p:cNvPr id="36" name="TextBox 35">
            <a:extLst>
              <a:ext uri="{FF2B5EF4-FFF2-40B4-BE49-F238E27FC236}">
                <a16:creationId xmlns:a16="http://schemas.microsoft.com/office/drawing/2014/main" id="{495AA643-6C3B-43C4-83D8-982D039BAEC3}"/>
              </a:ext>
            </a:extLst>
          </p:cNvPr>
          <p:cNvSpPr txBox="1"/>
          <p:nvPr/>
        </p:nvSpPr>
        <p:spPr>
          <a:xfrm>
            <a:off x="4026699" y="3286619"/>
            <a:ext cx="1445920"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chemeClr val="tx1"/>
                </a:solidFill>
              </a:rPr>
              <a:t>MAESTRO</a:t>
            </a:r>
          </a:p>
          <a:p>
            <a:pPr algn="ctr">
              <a:lnSpc>
                <a:spcPct val="90000"/>
              </a:lnSpc>
            </a:pPr>
            <a:r>
              <a:rPr lang="en-US" b="1" dirty="0">
                <a:solidFill>
                  <a:schemeClr val="tx1"/>
                </a:solidFill>
              </a:rPr>
              <a:t>CASTRO</a:t>
            </a:r>
          </a:p>
        </p:txBody>
      </p:sp>
      <p:sp>
        <p:nvSpPr>
          <p:cNvPr id="37" name="TextBox 36">
            <a:extLst>
              <a:ext uri="{FF2B5EF4-FFF2-40B4-BE49-F238E27FC236}">
                <a16:creationId xmlns:a16="http://schemas.microsoft.com/office/drawing/2014/main" id="{84363DDF-0F83-463E-ABA7-21986FF5CE0E}"/>
              </a:ext>
            </a:extLst>
          </p:cNvPr>
          <p:cNvSpPr txBox="1"/>
          <p:nvPr/>
        </p:nvSpPr>
        <p:spPr>
          <a:xfrm>
            <a:off x="2942042" y="4089362"/>
            <a:ext cx="2570999" cy="10756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a:solidFill>
                  <a:schemeClr val="tx1"/>
                </a:solidFill>
              </a:rPr>
              <a:t>Astrophysics</a:t>
            </a:r>
          </a:p>
          <a:p>
            <a:pPr algn="ctr">
              <a:lnSpc>
                <a:spcPct val="90000"/>
              </a:lnSpc>
            </a:pPr>
            <a:r>
              <a:rPr lang="en-US" sz="1600" dirty="0">
                <a:solidFill>
                  <a:schemeClr val="tx1"/>
                </a:solidFill>
              </a:rPr>
              <a:t>Stony Brook University</a:t>
            </a:r>
          </a:p>
          <a:p>
            <a:pPr algn="ctr">
              <a:lnSpc>
                <a:spcPct val="90000"/>
              </a:lnSpc>
            </a:pPr>
            <a:endParaRPr lang="en-US" sz="300" dirty="0">
              <a:solidFill>
                <a:schemeClr val="tx1"/>
              </a:solidFill>
            </a:endParaRPr>
          </a:p>
          <a:p>
            <a:pPr algn="ctr">
              <a:lnSpc>
                <a:spcPct val="90000"/>
              </a:lnSpc>
            </a:pPr>
            <a:endParaRPr lang="en-US" sz="400" dirty="0">
              <a:solidFill>
                <a:schemeClr val="tx1"/>
              </a:solidFill>
            </a:endParaRPr>
          </a:p>
          <a:p>
            <a:pPr algn="ctr">
              <a:lnSpc>
                <a:spcPct val="90000"/>
              </a:lnSpc>
            </a:pPr>
            <a:r>
              <a:rPr lang="en-US" sz="1600" dirty="0">
                <a:solidFill>
                  <a:schemeClr val="tx1"/>
                </a:solidFill>
              </a:rPr>
              <a:t>4.4X speedup</a:t>
            </a:r>
          </a:p>
          <a:p>
            <a:pPr algn="ctr">
              <a:lnSpc>
                <a:spcPct val="90000"/>
              </a:lnSpc>
            </a:pPr>
            <a:r>
              <a:rPr lang="en-US" sz="1600" dirty="0">
                <a:solidFill>
                  <a:schemeClr val="tx1"/>
                </a:solidFill>
              </a:rPr>
              <a:t>4 weeks effort</a:t>
            </a:r>
          </a:p>
        </p:txBody>
      </p:sp>
      <p:sp>
        <p:nvSpPr>
          <p:cNvPr id="38" name="Rectangle 37">
            <a:extLst>
              <a:ext uri="{FF2B5EF4-FFF2-40B4-BE49-F238E27FC236}">
                <a16:creationId xmlns:a16="http://schemas.microsoft.com/office/drawing/2014/main" id="{183C7D79-B777-4A4B-BC76-41B0D1EB60EA}"/>
              </a:ext>
            </a:extLst>
          </p:cNvPr>
          <p:cNvSpPr/>
          <p:nvPr/>
        </p:nvSpPr>
        <p:spPr>
          <a:xfrm>
            <a:off x="8426493" y="3238273"/>
            <a:ext cx="2280062" cy="20069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7F8AC87-BD8C-4182-9454-2D188361292F}"/>
              </a:ext>
            </a:extLst>
          </p:cNvPr>
          <p:cNvSpPr/>
          <p:nvPr/>
        </p:nvSpPr>
        <p:spPr>
          <a:xfrm>
            <a:off x="8232529" y="2891000"/>
            <a:ext cx="1102418" cy="106877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DF26557-554D-4B8F-B114-98B8DBA7AA83}"/>
              </a:ext>
            </a:extLst>
          </p:cNvPr>
          <p:cNvPicPr>
            <a:picLocks noChangeAspect="1"/>
          </p:cNvPicPr>
          <p:nvPr/>
        </p:nvPicPr>
        <p:blipFill rotWithShape="1">
          <a:blip r:embed="rId10">
            <a:extLst>
              <a:ext uri="{28A0092B-C50C-407E-A947-70E740481C1C}">
                <a14:useLocalDpi xmlns:a14="http://schemas.microsoft.com/office/drawing/2010/main" val="0"/>
              </a:ext>
            </a:extLst>
          </a:blip>
          <a:srcRect t="20588" r="44200" b="3181"/>
          <a:stretch/>
        </p:blipFill>
        <p:spPr>
          <a:xfrm>
            <a:off x="8270630" y="2969634"/>
            <a:ext cx="1049966" cy="911509"/>
          </a:xfrm>
          <a:prstGeom prst="rect">
            <a:avLst/>
          </a:prstGeom>
        </p:spPr>
      </p:pic>
      <p:sp>
        <p:nvSpPr>
          <p:cNvPr id="41" name="TextBox 40">
            <a:extLst>
              <a:ext uri="{FF2B5EF4-FFF2-40B4-BE49-F238E27FC236}">
                <a16:creationId xmlns:a16="http://schemas.microsoft.com/office/drawing/2014/main" id="{0F3EBF63-B083-4342-941F-8903FA65DB0D}"/>
              </a:ext>
            </a:extLst>
          </p:cNvPr>
          <p:cNvSpPr txBox="1"/>
          <p:nvPr/>
        </p:nvSpPr>
        <p:spPr>
          <a:xfrm>
            <a:off x="9349659" y="3462941"/>
            <a:ext cx="136420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t>FINE/Turbo </a:t>
            </a:r>
            <a:endParaRPr lang="en-US" b="1" dirty="0">
              <a:solidFill>
                <a:schemeClr val="tx1"/>
              </a:solidFill>
            </a:endParaRPr>
          </a:p>
        </p:txBody>
      </p:sp>
      <p:sp>
        <p:nvSpPr>
          <p:cNvPr id="42" name="TextBox 41">
            <a:extLst>
              <a:ext uri="{FF2B5EF4-FFF2-40B4-BE49-F238E27FC236}">
                <a16:creationId xmlns:a16="http://schemas.microsoft.com/office/drawing/2014/main" id="{19964DB7-AEC7-40B7-AEB5-3D573375FCD6}"/>
              </a:ext>
            </a:extLst>
          </p:cNvPr>
          <p:cNvSpPr txBox="1"/>
          <p:nvPr/>
        </p:nvSpPr>
        <p:spPr>
          <a:xfrm>
            <a:off x="8458070" y="3981552"/>
            <a:ext cx="2223801" cy="1241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a:solidFill>
                  <a:schemeClr val="tx1"/>
                </a:solidFill>
              </a:rPr>
              <a:t>CFD</a:t>
            </a:r>
          </a:p>
          <a:p>
            <a:pPr algn="ctr">
              <a:lnSpc>
                <a:spcPct val="90000"/>
              </a:lnSpc>
            </a:pPr>
            <a:r>
              <a:rPr lang="en-US" sz="1600" dirty="0">
                <a:solidFill>
                  <a:schemeClr val="tx1"/>
                </a:solidFill>
              </a:rPr>
              <a:t>NUMECA International</a:t>
            </a:r>
          </a:p>
          <a:p>
            <a:pPr algn="ctr">
              <a:lnSpc>
                <a:spcPct val="90000"/>
              </a:lnSpc>
            </a:pPr>
            <a:endParaRPr lang="en-US" sz="300" dirty="0">
              <a:solidFill>
                <a:schemeClr val="tx1"/>
              </a:solidFill>
            </a:endParaRPr>
          </a:p>
          <a:p>
            <a:pPr algn="ctr">
              <a:lnSpc>
                <a:spcPct val="90000"/>
              </a:lnSpc>
            </a:pPr>
            <a:r>
              <a:rPr lang="en-US" sz="1600" dirty="0">
                <a:solidFill>
                  <a:schemeClr val="tx1"/>
                </a:solidFill>
              </a:rPr>
              <a:t>10X faster routines</a:t>
            </a:r>
          </a:p>
          <a:p>
            <a:pPr algn="ctr">
              <a:lnSpc>
                <a:spcPct val="90000"/>
              </a:lnSpc>
            </a:pPr>
            <a:r>
              <a:rPr lang="en-US" sz="1600" dirty="0">
                <a:solidFill>
                  <a:schemeClr val="tx1"/>
                </a:solidFill>
              </a:rPr>
              <a:t>2X faster app</a:t>
            </a:r>
          </a:p>
        </p:txBody>
      </p:sp>
    </p:spTree>
    <p:extLst>
      <p:ext uri="{BB962C8B-B14F-4D97-AF65-F5344CB8AC3E}">
        <p14:creationId xmlns:p14="http://schemas.microsoft.com/office/powerpoint/2010/main" val="194679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3A3A9-32B1-42D7-BF0A-357891466FDA}"/>
              </a:ext>
            </a:extLst>
          </p:cNvPr>
          <p:cNvSpPr>
            <a:spLocks noGrp="1"/>
          </p:cNvSpPr>
          <p:nvPr>
            <p:ph type="title"/>
          </p:nvPr>
        </p:nvSpPr>
        <p:spPr/>
        <p:txBody>
          <a:bodyPr/>
          <a:lstStyle/>
          <a:p>
            <a:r>
              <a:rPr lang="en-US" dirty="0"/>
              <a:t>OpenACC Directives</a:t>
            </a:r>
          </a:p>
        </p:txBody>
      </p:sp>
    </p:spTree>
    <p:extLst>
      <p:ext uri="{BB962C8B-B14F-4D97-AF65-F5344CB8AC3E}">
        <p14:creationId xmlns:p14="http://schemas.microsoft.com/office/powerpoint/2010/main" val="9067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813689" y="1457829"/>
            <a:ext cx="4389120" cy="4245654"/>
          </a:xfrm>
          <a:prstGeom prst="roundRect">
            <a:avLst>
              <a:gd name="adj" fmla="val 0"/>
            </a:avLst>
          </a:prstGeom>
          <a:noFill/>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33" tIns="45716" rIns="91433" bIns="45716" rtlCol="0" anchor="t"/>
          <a:lstStyle/>
          <a:p>
            <a:pPr lvl="0"/>
            <a:endParaRPr lang="en-US" sz="1440" b="1" dirty="0">
              <a:solidFill>
                <a:srgbClr val="FFFFFF"/>
              </a:solidFill>
              <a:latin typeface="Lucida Console" pitchFamily="49" charset="0"/>
              <a:cs typeface="DilleniaUPC" pitchFamily="18" charset="-34"/>
            </a:endParaRPr>
          </a:p>
          <a:p>
            <a:pPr lvl="1"/>
            <a:r>
              <a:rPr lang="en-US" sz="1440" dirty="0">
                <a:solidFill>
                  <a:schemeClr val="bg1"/>
                </a:solidFill>
                <a:latin typeface="Lucida Console" pitchFamily="49" charset="0"/>
                <a:cs typeface="DilleniaUPC" pitchFamily="18" charset="-34"/>
              </a:rPr>
              <a:t>subroutine </a:t>
            </a:r>
            <a:r>
              <a:rPr lang="en-US" sz="1440" dirty="0" err="1">
                <a:solidFill>
                  <a:schemeClr val="bg1"/>
                </a:solidFill>
                <a:latin typeface="Lucida Console" pitchFamily="49" charset="0"/>
                <a:cs typeface="DilleniaUPC" pitchFamily="18" charset="-34"/>
              </a:rPr>
              <a:t>saxpy</a:t>
            </a:r>
            <a:r>
              <a:rPr lang="en-US" sz="1440" dirty="0">
                <a:solidFill>
                  <a:schemeClr val="bg1"/>
                </a:solidFill>
                <a:latin typeface="Lucida Console" pitchFamily="49" charset="0"/>
                <a:cs typeface="DilleniaUPC" pitchFamily="18" charset="-34"/>
              </a:rPr>
              <a:t>(n, a, x, y) </a:t>
            </a:r>
          </a:p>
          <a:p>
            <a:pPr lvl="1"/>
            <a:r>
              <a:rPr lang="en-US" sz="1440" dirty="0">
                <a:solidFill>
                  <a:schemeClr val="bg1"/>
                </a:solidFill>
                <a:latin typeface="Lucida Console" pitchFamily="49" charset="0"/>
                <a:cs typeface="DilleniaUPC" pitchFamily="18" charset="-34"/>
              </a:rPr>
              <a:t>  real :: x(:), y(:), a</a:t>
            </a:r>
          </a:p>
          <a:p>
            <a:pPr lvl="1"/>
            <a:r>
              <a:rPr lang="en-US" sz="1440" dirty="0">
                <a:solidFill>
                  <a:schemeClr val="bg1"/>
                </a:solidFill>
                <a:latin typeface="Lucida Console" pitchFamily="49" charset="0"/>
                <a:cs typeface="DilleniaUPC" pitchFamily="18" charset="-34"/>
              </a:rPr>
              <a:t>  integer :: n, </a:t>
            </a:r>
            <a:r>
              <a:rPr lang="en-US" sz="1440" dirty="0" err="1">
                <a:solidFill>
                  <a:schemeClr val="bg1"/>
                </a:solidFill>
                <a:latin typeface="Lucida Console" pitchFamily="49" charset="0"/>
                <a:cs typeface="DilleniaUPC" pitchFamily="18" charset="-34"/>
              </a:rPr>
              <a:t>i</a:t>
            </a:r>
            <a:endParaRPr lang="en-US" sz="1440" dirty="0">
              <a:solidFill>
                <a:schemeClr val="bg1"/>
              </a:solidFill>
              <a:latin typeface="Lucida Console" pitchFamily="49" charset="0"/>
              <a:cs typeface="DilleniaUPC" pitchFamily="18" charset="-34"/>
            </a:endParaRPr>
          </a:p>
          <a:p>
            <a:pPr lvl="1"/>
            <a:r>
              <a:rPr lang="en-US" sz="1440" b="1" dirty="0">
                <a:solidFill>
                  <a:schemeClr val="tx2"/>
                </a:solidFill>
                <a:latin typeface="Lucida Console" pitchFamily="49" charset="0"/>
                <a:cs typeface="DilleniaUPC" pitchFamily="18" charset="-34"/>
              </a:rPr>
              <a:t>!$</a:t>
            </a:r>
            <a:r>
              <a:rPr lang="en-US" sz="1440" b="1" dirty="0" err="1">
                <a:solidFill>
                  <a:schemeClr val="tx2"/>
                </a:solidFill>
                <a:latin typeface="Lucida Console" pitchFamily="49" charset="0"/>
                <a:cs typeface="DilleniaUPC" pitchFamily="18" charset="-34"/>
              </a:rPr>
              <a:t>acc</a:t>
            </a:r>
            <a:r>
              <a:rPr lang="en-US" sz="1440" b="1" dirty="0">
                <a:solidFill>
                  <a:schemeClr val="tx2"/>
                </a:solidFill>
                <a:latin typeface="Lucida Console" pitchFamily="49" charset="0"/>
                <a:cs typeface="DilleniaUPC" pitchFamily="18" charset="-34"/>
              </a:rPr>
              <a:t> kernels</a:t>
            </a:r>
          </a:p>
          <a:p>
            <a:pPr lvl="1"/>
            <a:r>
              <a:rPr lang="en-US" sz="1440" dirty="0">
                <a:solidFill>
                  <a:schemeClr val="bg1"/>
                </a:solidFill>
                <a:latin typeface="Lucida Console" pitchFamily="49" charset="0"/>
                <a:cs typeface="DilleniaUPC" pitchFamily="18" charset="-34"/>
              </a:rPr>
              <a:t>  do </a:t>
            </a:r>
            <a:r>
              <a:rPr lang="en-US" sz="1440" dirty="0" err="1">
                <a:solidFill>
                  <a:schemeClr val="bg1"/>
                </a:solidFill>
                <a:latin typeface="Lucida Console" pitchFamily="49" charset="0"/>
                <a:cs typeface="DilleniaUPC" pitchFamily="18" charset="-34"/>
              </a:rPr>
              <a:t>i</a:t>
            </a:r>
            <a:r>
              <a:rPr lang="en-US" sz="1440" dirty="0">
                <a:solidFill>
                  <a:schemeClr val="bg1"/>
                </a:solidFill>
                <a:latin typeface="Lucida Console" pitchFamily="49" charset="0"/>
                <a:cs typeface="DilleniaUPC" pitchFamily="18" charset="-34"/>
              </a:rPr>
              <a:t>=1,n</a:t>
            </a:r>
          </a:p>
          <a:p>
            <a:pPr lvl="1"/>
            <a:r>
              <a:rPr lang="en-US" sz="1440" dirty="0">
                <a:solidFill>
                  <a:schemeClr val="bg1"/>
                </a:solidFill>
                <a:latin typeface="Lucida Console" pitchFamily="49" charset="0"/>
                <a:cs typeface="DilleniaUPC" pitchFamily="18" charset="-34"/>
              </a:rPr>
              <a:t>    </a:t>
            </a:r>
            <a:r>
              <a:rPr lang="en-US" sz="1440" dirty="0">
                <a:solidFill>
                  <a:schemeClr val="bg1"/>
                </a:solidFill>
                <a:latin typeface="Lucida Console" pitchFamily="49" charset="0"/>
              </a:rPr>
              <a:t>y(</a:t>
            </a:r>
            <a:r>
              <a:rPr lang="en-US" sz="1440" dirty="0" err="1">
                <a:solidFill>
                  <a:schemeClr val="bg1"/>
                </a:solidFill>
                <a:latin typeface="Lucida Console" pitchFamily="49" charset="0"/>
              </a:rPr>
              <a:t>i</a:t>
            </a:r>
            <a:r>
              <a:rPr lang="en-US" sz="1440" dirty="0">
                <a:solidFill>
                  <a:schemeClr val="bg1"/>
                </a:solidFill>
                <a:latin typeface="Lucida Console" pitchFamily="49" charset="0"/>
              </a:rPr>
              <a:t>) = a*x(</a:t>
            </a:r>
            <a:r>
              <a:rPr lang="en-US" sz="1440" dirty="0" err="1">
                <a:solidFill>
                  <a:schemeClr val="bg1"/>
                </a:solidFill>
                <a:latin typeface="Lucida Console" pitchFamily="49" charset="0"/>
              </a:rPr>
              <a:t>i</a:t>
            </a:r>
            <a:r>
              <a:rPr lang="en-US" sz="1440" dirty="0">
                <a:solidFill>
                  <a:schemeClr val="bg1"/>
                </a:solidFill>
                <a:latin typeface="Lucida Console" pitchFamily="49" charset="0"/>
              </a:rPr>
              <a:t>)+y(</a:t>
            </a:r>
            <a:r>
              <a:rPr lang="en-US" sz="1440" dirty="0" err="1">
                <a:solidFill>
                  <a:schemeClr val="bg1"/>
                </a:solidFill>
                <a:latin typeface="Lucida Console" pitchFamily="49" charset="0"/>
              </a:rPr>
              <a:t>i</a:t>
            </a:r>
            <a:r>
              <a:rPr lang="en-US" sz="1440" dirty="0">
                <a:solidFill>
                  <a:schemeClr val="bg1"/>
                </a:solidFill>
                <a:latin typeface="Lucida Console" pitchFamily="49" charset="0"/>
              </a:rPr>
              <a:t>)</a:t>
            </a:r>
          </a:p>
          <a:p>
            <a:pPr lvl="1"/>
            <a:r>
              <a:rPr lang="en-US" sz="1440" dirty="0">
                <a:solidFill>
                  <a:schemeClr val="bg1"/>
                </a:solidFill>
                <a:latin typeface="Lucida Console" pitchFamily="49" charset="0"/>
                <a:cs typeface="DilleniaUPC" pitchFamily="18" charset="-34"/>
              </a:rPr>
              <a:t>  </a:t>
            </a:r>
            <a:r>
              <a:rPr lang="en-US" sz="1440" dirty="0" err="1">
                <a:solidFill>
                  <a:schemeClr val="bg1"/>
                </a:solidFill>
                <a:latin typeface="Lucida Console" pitchFamily="49" charset="0"/>
                <a:cs typeface="DilleniaUPC" pitchFamily="18" charset="-34"/>
              </a:rPr>
              <a:t>enddo</a:t>
            </a:r>
            <a:endParaRPr lang="en-US" sz="1440" dirty="0">
              <a:solidFill>
                <a:schemeClr val="bg1"/>
              </a:solidFill>
              <a:latin typeface="Lucida Console" pitchFamily="49" charset="0"/>
              <a:cs typeface="DilleniaUPC" pitchFamily="18" charset="-34"/>
            </a:endParaRPr>
          </a:p>
          <a:p>
            <a:pPr lvl="1"/>
            <a:r>
              <a:rPr lang="en-US" sz="1440" b="1" dirty="0">
                <a:solidFill>
                  <a:schemeClr val="tx2"/>
                </a:solidFill>
                <a:latin typeface="Lucida Console" pitchFamily="49" charset="0"/>
                <a:cs typeface="DilleniaUPC" pitchFamily="18" charset="-34"/>
              </a:rPr>
              <a:t>!$</a:t>
            </a:r>
            <a:r>
              <a:rPr lang="en-US" sz="1440" b="1" dirty="0" err="1">
                <a:solidFill>
                  <a:schemeClr val="tx2"/>
                </a:solidFill>
                <a:latin typeface="Lucida Console" pitchFamily="49" charset="0"/>
                <a:cs typeface="DilleniaUPC" pitchFamily="18" charset="-34"/>
              </a:rPr>
              <a:t>acc</a:t>
            </a:r>
            <a:r>
              <a:rPr lang="en-US" sz="1440" b="1" dirty="0">
                <a:solidFill>
                  <a:schemeClr val="tx2"/>
                </a:solidFill>
                <a:latin typeface="Lucida Console" pitchFamily="49" charset="0"/>
                <a:cs typeface="DilleniaUPC" pitchFamily="18" charset="-34"/>
              </a:rPr>
              <a:t> end kernels</a:t>
            </a:r>
          </a:p>
          <a:p>
            <a:pPr lvl="1"/>
            <a:r>
              <a:rPr lang="en-US" sz="1440" dirty="0">
                <a:solidFill>
                  <a:schemeClr val="bg1"/>
                </a:solidFill>
                <a:latin typeface="Lucida Console" pitchFamily="49" charset="0"/>
                <a:cs typeface="DilleniaUPC" pitchFamily="18" charset="-34"/>
              </a:rPr>
              <a:t>end subroutine </a:t>
            </a:r>
            <a:r>
              <a:rPr lang="en-US" sz="1440" dirty="0" err="1">
                <a:solidFill>
                  <a:schemeClr val="bg1"/>
                </a:solidFill>
                <a:latin typeface="Lucida Console" pitchFamily="49" charset="0"/>
                <a:cs typeface="DilleniaUPC" pitchFamily="18" charset="-34"/>
              </a:rPr>
              <a:t>saxpy</a:t>
            </a:r>
            <a:endParaRPr lang="en-US" sz="1440" dirty="0">
              <a:solidFill>
                <a:schemeClr val="bg1"/>
              </a:solidFill>
              <a:latin typeface="Lucida Console" pitchFamily="49" charset="0"/>
              <a:cs typeface="DilleniaUPC" pitchFamily="18" charset="-34"/>
            </a:endParaRPr>
          </a:p>
          <a:p>
            <a:pPr lvl="1"/>
            <a:r>
              <a:rPr lang="en-US" sz="1440" dirty="0">
                <a:solidFill>
                  <a:schemeClr val="bg1"/>
                </a:solidFill>
                <a:latin typeface="Lucida Console" pitchFamily="49" charset="0"/>
                <a:cs typeface="DilleniaUPC" pitchFamily="18" charset="-34"/>
              </a:rPr>
              <a:t> </a:t>
            </a:r>
          </a:p>
          <a:p>
            <a:pPr lvl="1"/>
            <a:endParaRPr lang="en-US" sz="1440" dirty="0">
              <a:solidFill>
                <a:schemeClr val="bg1"/>
              </a:solidFill>
              <a:latin typeface="Lucida Console" pitchFamily="49" charset="0"/>
              <a:cs typeface="DilleniaUPC" pitchFamily="18" charset="-34"/>
            </a:endParaRPr>
          </a:p>
          <a:p>
            <a:pPr lvl="1"/>
            <a:r>
              <a:rPr lang="en-US" sz="1440" dirty="0">
                <a:solidFill>
                  <a:schemeClr val="bg1"/>
                </a:solidFill>
                <a:latin typeface="Lucida Console" pitchFamily="49" charset="0"/>
                <a:cs typeface="DilleniaUPC" pitchFamily="18" charset="-34"/>
              </a:rPr>
              <a:t>...</a:t>
            </a:r>
          </a:p>
          <a:p>
            <a:pPr lvl="1"/>
            <a:r>
              <a:rPr lang="en-US" sz="1440" dirty="0">
                <a:solidFill>
                  <a:schemeClr val="bg1"/>
                </a:solidFill>
                <a:latin typeface="Lucida Console" pitchFamily="49" charset="0"/>
                <a:cs typeface="DilleniaUPC" pitchFamily="18" charset="-34"/>
              </a:rPr>
              <a:t>$ From main program</a:t>
            </a:r>
          </a:p>
          <a:p>
            <a:pPr lvl="1"/>
            <a:r>
              <a:rPr lang="en-US" sz="1440" dirty="0">
                <a:solidFill>
                  <a:schemeClr val="bg1"/>
                </a:solidFill>
                <a:latin typeface="Lucida Console" pitchFamily="49" charset="0"/>
                <a:cs typeface="DilleniaUPC" pitchFamily="18" charset="-34"/>
              </a:rPr>
              <a:t>$ call SAXPY on 1M elements</a:t>
            </a:r>
          </a:p>
          <a:p>
            <a:pPr lvl="1"/>
            <a:r>
              <a:rPr lang="en-US" sz="1440" dirty="0">
                <a:solidFill>
                  <a:schemeClr val="bg1"/>
                </a:solidFill>
                <a:latin typeface="Lucida Console" pitchFamily="49" charset="0"/>
                <a:cs typeface="DilleniaUPC" pitchFamily="18" charset="-34"/>
              </a:rPr>
              <a:t>call </a:t>
            </a:r>
            <a:r>
              <a:rPr lang="en-US" sz="1440" dirty="0" err="1">
                <a:solidFill>
                  <a:schemeClr val="bg1"/>
                </a:solidFill>
                <a:latin typeface="Lucida Console" pitchFamily="49" charset="0"/>
                <a:cs typeface="DilleniaUPC" pitchFamily="18" charset="-34"/>
              </a:rPr>
              <a:t>saxpy</a:t>
            </a:r>
            <a:r>
              <a:rPr lang="en-US" sz="1440" dirty="0">
                <a:solidFill>
                  <a:schemeClr val="bg1"/>
                </a:solidFill>
                <a:latin typeface="Lucida Console" pitchFamily="49" charset="0"/>
                <a:cs typeface="DilleniaUPC" pitchFamily="18" charset="-34"/>
              </a:rPr>
              <a:t>(2**20, 2.0, </a:t>
            </a:r>
            <a:r>
              <a:rPr lang="en-US" sz="1440" dirty="0" err="1">
                <a:solidFill>
                  <a:schemeClr val="bg1"/>
                </a:solidFill>
                <a:latin typeface="Lucida Console" pitchFamily="49" charset="0"/>
                <a:cs typeface="DilleniaUPC" pitchFamily="18" charset="-34"/>
              </a:rPr>
              <a:t>x_d</a:t>
            </a:r>
            <a:r>
              <a:rPr lang="en-US" sz="1440" dirty="0">
                <a:solidFill>
                  <a:schemeClr val="bg1"/>
                </a:solidFill>
                <a:latin typeface="Lucida Console" pitchFamily="49" charset="0"/>
                <a:cs typeface="DilleniaUPC" pitchFamily="18" charset="-34"/>
              </a:rPr>
              <a:t>, </a:t>
            </a:r>
            <a:r>
              <a:rPr lang="en-US" sz="1440" dirty="0" err="1">
                <a:solidFill>
                  <a:schemeClr val="bg1"/>
                </a:solidFill>
                <a:latin typeface="Lucida Console" pitchFamily="49" charset="0"/>
                <a:cs typeface="DilleniaUPC" pitchFamily="18" charset="-34"/>
              </a:rPr>
              <a:t>y_d</a:t>
            </a:r>
            <a:r>
              <a:rPr lang="en-US" sz="1440" dirty="0">
                <a:solidFill>
                  <a:schemeClr val="bg1"/>
                </a:solidFill>
                <a:latin typeface="Lucida Console" pitchFamily="49" charset="0"/>
                <a:cs typeface="DilleniaUPC" pitchFamily="18" charset="-34"/>
              </a:rPr>
              <a:t>)</a:t>
            </a:r>
          </a:p>
          <a:p>
            <a:pPr lvl="1"/>
            <a:r>
              <a:rPr lang="en-US" sz="1440" dirty="0">
                <a:solidFill>
                  <a:schemeClr val="bg1"/>
                </a:solidFill>
                <a:latin typeface="Lucida Console" pitchFamily="49" charset="0"/>
                <a:cs typeface="DilleniaUPC" pitchFamily="18" charset="-34"/>
              </a:rPr>
              <a:t>...</a:t>
            </a:r>
          </a:p>
        </p:txBody>
      </p:sp>
      <p:sp>
        <p:nvSpPr>
          <p:cNvPr id="7" name="Rounded Rectangle 6"/>
          <p:cNvSpPr/>
          <p:nvPr/>
        </p:nvSpPr>
        <p:spPr>
          <a:xfrm>
            <a:off x="787874" y="1457829"/>
            <a:ext cx="4389120" cy="4256870"/>
          </a:xfrm>
          <a:prstGeom prst="roundRect">
            <a:avLst>
              <a:gd name="adj" fmla="val 0"/>
            </a:avLst>
          </a:prstGeom>
          <a:noFill/>
          <a:ln w="38100">
            <a:solidFill>
              <a:srgbClr val="73B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45716" rIns="0" bIns="45716" rtlCol="0" anchor="t"/>
          <a:lstStyle/>
          <a:p>
            <a:pPr eaLnBrk="0" fontAlgn="ctr" hangingPunct="0">
              <a:spcBef>
                <a:spcPct val="10000"/>
              </a:spcBef>
              <a:buSzPct val="180000"/>
              <a:defRPr/>
            </a:pPr>
            <a:endParaRPr lang="en-US" sz="1440" noProof="1">
              <a:solidFill>
                <a:schemeClr val="bg1"/>
              </a:solidFill>
              <a:latin typeface="Lucida Console" pitchFamily="49" charset="0"/>
            </a:endParaRPr>
          </a:p>
          <a:p>
            <a:pPr lvl="1" eaLnBrk="0" fontAlgn="ctr" hangingPunct="0">
              <a:spcBef>
                <a:spcPct val="10000"/>
              </a:spcBef>
              <a:buSzPct val="180000"/>
              <a:defRPr/>
            </a:pPr>
            <a:r>
              <a:rPr lang="en-US" sz="1440" noProof="1">
                <a:solidFill>
                  <a:schemeClr val="bg1"/>
                </a:solidFill>
                <a:latin typeface="Lucida Console" pitchFamily="49" charset="0"/>
              </a:rPr>
              <a:t>void saxpy(int n, </a:t>
            </a:r>
          </a:p>
          <a:p>
            <a:pPr lvl="1" eaLnBrk="0" fontAlgn="ctr" hangingPunct="0">
              <a:spcBef>
                <a:spcPct val="10000"/>
              </a:spcBef>
              <a:buSzPct val="180000"/>
              <a:defRPr/>
            </a:pPr>
            <a:r>
              <a:rPr lang="en-US" sz="1440" noProof="1">
                <a:solidFill>
                  <a:schemeClr val="bg1"/>
                </a:solidFill>
                <a:latin typeface="Lucida Console" pitchFamily="49" charset="0"/>
              </a:rPr>
              <a:t>           float a, </a:t>
            </a:r>
          </a:p>
          <a:p>
            <a:pPr lvl="1" eaLnBrk="0" fontAlgn="ctr" hangingPunct="0">
              <a:spcBef>
                <a:spcPct val="10000"/>
              </a:spcBef>
              <a:buSzPct val="180000"/>
              <a:defRPr/>
            </a:pPr>
            <a:r>
              <a:rPr lang="en-US" sz="1440" noProof="1">
                <a:solidFill>
                  <a:schemeClr val="bg1"/>
                </a:solidFill>
                <a:latin typeface="Lucida Console" pitchFamily="49" charset="0"/>
              </a:rPr>
              <a:t>           float *x, </a:t>
            </a:r>
          </a:p>
          <a:p>
            <a:pPr lvl="1" eaLnBrk="0" fontAlgn="ctr" hangingPunct="0">
              <a:spcBef>
                <a:spcPct val="10000"/>
              </a:spcBef>
              <a:buSzPct val="180000"/>
              <a:defRPr/>
            </a:pPr>
            <a:r>
              <a:rPr lang="en-US" sz="1440" noProof="1">
                <a:solidFill>
                  <a:schemeClr val="bg1"/>
                </a:solidFill>
                <a:latin typeface="Lucida Console" pitchFamily="49" charset="0"/>
              </a:rPr>
              <a:t>           float *restrict y)</a:t>
            </a:r>
          </a:p>
          <a:p>
            <a:pPr lvl="1" eaLnBrk="0" fontAlgn="ctr" hangingPunct="0">
              <a:spcBef>
                <a:spcPct val="10000"/>
              </a:spcBef>
              <a:buSzPct val="180000"/>
            </a:pPr>
            <a:r>
              <a:rPr lang="en-US" sz="1440" noProof="1">
                <a:solidFill>
                  <a:schemeClr val="bg1"/>
                </a:solidFill>
                <a:latin typeface="Lucida Console" pitchFamily="49" charset="0"/>
              </a:rPr>
              <a:t>{</a:t>
            </a:r>
          </a:p>
          <a:p>
            <a:pPr lvl="1" eaLnBrk="0" fontAlgn="ctr" hangingPunct="0">
              <a:spcBef>
                <a:spcPct val="10000"/>
              </a:spcBef>
              <a:buSzPct val="180000"/>
            </a:pPr>
            <a:r>
              <a:rPr lang="en-US" sz="1440" b="1" noProof="1">
                <a:solidFill>
                  <a:schemeClr val="tx2"/>
                </a:solidFill>
                <a:latin typeface="Lucida Console" pitchFamily="49" charset="0"/>
              </a:rPr>
              <a:t>#pragma acc kernels</a:t>
            </a:r>
          </a:p>
          <a:p>
            <a:pPr lvl="1" eaLnBrk="0" fontAlgn="ctr" hangingPunct="0">
              <a:spcBef>
                <a:spcPct val="10000"/>
              </a:spcBef>
              <a:buSzPct val="180000"/>
            </a:pPr>
            <a:r>
              <a:rPr lang="en-US" sz="1440" noProof="1">
                <a:solidFill>
                  <a:schemeClr val="bg1"/>
                </a:solidFill>
                <a:latin typeface="Lucida Console" pitchFamily="49" charset="0"/>
              </a:rPr>
              <a:t>  for</a:t>
            </a:r>
            <a:r>
              <a:rPr lang="en-US" sz="1440" dirty="0">
                <a:solidFill>
                  <a:schemeClr val="bg1"/>
                </a:solidFill>
                <a:latin typeface="Lucida Console" pitchFamily="49" charset="0"/>
              </a:rPr>
              <a:t> </a:t>
            </a:r>
            <a:r>
              <a:rPr lang="en-US" sz="1440" noProof="1">
                <a:solidFill>
                  <a:schemeClr val="bg1"/>
                </a:solidFill>
                <a:latin typeface="Lucida Console" pitchFamily="49" charset="0"/>
              </a:rPr>
              <a:t>(int i = 0; i</a:t>
            </a:r>
            <a:r>
              <a:rPr lang="en-US" sz="1440" dirty="0">
                <a:solidFill>
                  <a:schemeClr val="bg1"/>
                </a:solidFill>
                <a:latin typeface="Lucida Console" pitchFamily="49" charset="0"/>
              </a:rPr>
              <a:t> </a:t>
            </a:r>
            <a:r>
              <a:rPr lang="en-US" sz="1440" noProof="1">
                <a:solidFill>
                  <a:schemeClr val="bg1"/>
                </a:solidFill>
                <a:latin typeface="Lucida Console" pitchFamily="49" charset="0"/>
              </a:rPr>
              <a:t>&lt;</a:t>
            </a:r>
            <a:r>
              <a:rPr lang="en-US" sz="1440" dirty="0">
                <a:solidFill>
                  <a:schemeClr val="bg1"/>
                </a:solidFill>
                <a:latin typeface="Lucida Console" pitchFamily="49" charset="0"/>
              </a:rPr>
              <a:t> </a:t>
            </a:r>
            <a:r>
              <a:rPr lang="en-US" sz="1440" noProof="1">
                <a:solidFill>
                  <a:schemeClr val="bg1"/>
                </a:solidFill>
                <a:latin typeface="Lucida Console" pitchFamily="49" charset="0"/>
              </a:rPr>
              <a:t>n; ++i)</a:t>
            </a:r>
          </a:p>
          <a:p>
            <a:pPr lvl="1" eaLnBrk="0" fontAlgn="ctr" hangingPunct="0">
              <a:spcBef>
                <a:spcPct val="10000"/>
              </a:spcBef>
              <a:buSzPct val="180000"/>
            </a:pPr>
            <a:r>
              <a:rPr lang="en-US" sz="1440" noProof="1">
                <a:solidFill>
                  <a:schemeClr val="bg1"/>
                </a:solidFill>
                <a:latin typeface="Lucida Console" pitchFamily="49" charset="0"/>
              </a:rPr>
              <a:t>    y[i] = a*x[i] + y[i];</a:t>
            </a:r>
          </a:p>
          <a:p>
            <a:pPr lvl="1" eaLnBrk="0" fontAlgn="ctr" hangingPunct="0">
              <a:spcBef>
                <a:spcPct val="10000"/>
              </a:spcBef>
              <a:buSzPct val="180000"/>
            </a:pPr>
            <a:r>
              <a:rPr lang="en-US" sz="1440" noProof="1">
                <a:solidFill>
                  <a:schemeClr val="bg1"/>
                </a:solidFill>
                <a:latin typeface="Lucida Console" pitchFamily="49" charset="0"/>
              </a:rPr>
              <a:t>}</a:t>
            </a:r>
          </a:p>
          <a:p>
            <a:pPr lvl="1" eaLnBrk="0" fontAlgn="ctr" hangingPunct="0">
              <a:spcBef>
                <a:spcPct val="10000"/>
              </a:spcBef>
              <a:buSzPct val="180000"/>
            </a:pPr>
            <a:endParaRPr lang="en-US" sz="1440" noProof="1">
              <a:solidFill>
                <a:schemeClr val="bg1"/>
              </a:solidFill>
              <a:latin typeface="Lucida Console" pitchFamily="49" charset="0"/>
            </a:endParaRPr>
          </a:p>
          <a:p>
            <a:pPr lvl="1" eaLnBrk="0" fontAlgn="ctr" hangingPunct="0">
              <a:spcBef>
                <a:spcPct val="10000"/>
              </a:spcBef>
              <a:buSzPct val="180000"/>
            </a:pPr>
            <a:r>
              <a:rPr lang="en-US" sz="1440" dirty="0">
                <a:solidFill>
                  <a:schemeClr val="bg1"/>
                </a:solidFill>
                <a:latin typeface="Lucida Console" pitchFamily="49" charset="0"/>
                <a:cs typeface="DilleniaUPC" pitchFamily="18" charset="-34"/>
              </a:rPr>
              <a:t>...</a:t>
            </a:r>
            <a:endParaRPr lang="en-US" sz="1440" noProof="1">
              <a:solidFill>
                <a:schemeClr val="bg1"/>
              </a:solidFill>
              <a:latin typeface="Lucida Console" pitchFamily="49" charset="0"/>
            </a:endParaRPr>
          </a:p>
          <a:p>
            <a:pPr lvl="1" eaLnBrk="0" fontAlgn="ctr" hangingPunct="0">
              <a:spcBef>
                <a:spcPct val="10000"/>
              </a:spcBef>
              <a:buSzPct val="180000"/>
            </a:pPr>
            <a:r>
              <a:rPr lang="en-US" sz="1440" noProof="1">
                <a:solidFill>
                  <a:schemeClr val="bg1"/>
                </a:solidFill>
                <a:latin typeface="Lucida Console" pitchFamily="49" charset="0"/>
              </a:rPr>
              <a:t>// Somewhere in main</a:t>
            </a:r>
          </a:p>
          <a:p>
            <a:pPr lvl="1" eaLnBrk="0" fontAlgn="ctr" hangingPunct="0">
              <a:spcBef>
                <a:spcPct val="10000"/>
              </a:spcBef>
              <a:buSzPct val="180000"/>
            </a:pPr>
            <a:r>
              <a:rPr lang="en-US" sz="1440" noProof="1">
                <a:solidFill>
                  <a:schemeClr val="bg1"/>
                </a:solidFill>
                <a:latin typeface="Lucida Console" pitchFamily="49" charset="0"/>
              </a:rPr>
              <a:t>// call SAXPY on 1M elements</a:t>
            </a:r>
          </a:p>
          <a:p>
            <a:pPr lvl="1" eaLnBrk="0" fontAlgn="ctr" hangingPunct="0">
              <a:spcBef>
                <a:spcPct val="10000"/>
              </a:spcBef>
              <a:buSzPct val="180000"/>
            </a:pPr>
            <a:r>
              <a:rPr lang="en-US" sz="1440" noProof="1">
                <a:solidFill>
                  <a:schemeClr val="bg1"/>
                </a:solidFill>
                <a:latin typeface="Lucida Console" pitchFamily="49" charset="0"/>
              </a:rPr>
              <a:t>saxpy(1&lt;&lt;20, 2.0, x, y);</a:t>
            </a:r>
          </a:p>
          <a:p>
            <a:pPr lvl="1" eaLnBrk="0" fontAlgn="ctr" hangingPunct="0">
              <a:spcBef>
                <a:spcPct val="10000"/>
              </a:spcBef>
              <a:buSzPct val="180000"/>
            </a:pPr>
            <a:r>
              <a:rPr lang="en-US" sz="1440" dirty="0">
                <a:solidFill>
                  <a:schemeClr val="bg1"/>
                </a:solidFill>
                <a:latin typeface="Lucida Console" pitchFamily="49" charset="0"/>
                <a:cs typeface="DilleniaUPC" pitchFamily="18" charset="-34"/>
              </a:rPr>
              <a:t>...</a:t>
            </a:r>
          </a:p>
          <a:p>
            <a:pPr eaLnBrk="0" fontAlgn="ctr" hangingPunct="0">
              <a:spcBef>
                <a:spcPct val="10000"/>
              </a:spcBef>
              <a:buSzPct val="180000"/>
            </a:pPr>
            <a:endParaRPr lang="en-US" sz="1440" b="1" noProof="1">
              <a:solidFill>
                <a:srgbClr val="FFFFFF"/>
              </a:solidFill>
              <a:latin typeface="Lucida Console" pitchFamily="49" charset="0"/>
            </a:endParaRPr>
          </a:p>
          <a:p>
            <a:pPr eaLnBrk="0" fontAlgn="ctr" hangingPunct="0">
              <a:spcBef>
                <a:spcPct val="10000"/>
              </a:spcBef>
              <a:buSzPct val="180000"/>
            </a:pPr>
            <a:endParaRPr lang="en-US" sz="1440" b="1" noProof="1">
              <a:solidFill>
                <a:srgbClr val="FFFFFF"/>
              </a:solidFill>
              <a:latin typeface="Lucida Console" pitchFamily="49" charset="0"/>
            </a:endParaRPr>
          </a:p>
        </p:txBody>
      </p:sp>
      <p:sp>
        <p:nvSpPr>
          <p:cNvPr id="30722" name="Rectangle 2"/>
          <p:cNvSpPr>
            <a:spLocks noGrp="1" noChangeArrowheads="1"/>
          </p:cNvSpPr>
          <p:nvPr>
            <p:ph type="title"/>
          </p:nvPr>
        </p:nvSpPr>
        <p:spPr>
          <a:xfrm>
            <a:off x="998484" y="263452"/>
            <a:ext cx="9204325" cy="646270"/>
          </a:xfrm>
        </p:spPr>
        <p:txBody>
          <a:bodyPr/>
          <a:lstStyle/>
          <a:p>
            <a:pPr algn="ctr" eaLnBrk="1" hangingPunct="1"/>
            <a:r>
              <a:rPr lang="en-US" dirty="0"/>
              <a:t>A Simple Example: SAXPY</a:t>
            </a:r>
          </a:p>
        </p:txBody>
      </p:sp>
      <p:sp>
        <p:nvSpPr>
          <p:cNvPr id="30727" name="TextBox 4"/>
          <p:cNvSpPr txBox="1">
            <a:spLocks noChangeArrowheads="1"/>
          </p:cNvSpPr>
          <p:nvPr/>
        </p:nvSpPr>
        <p:spPr bwMode="auto">
          <a:xfrm>
            <a:off x="1650926" y="895208"/>
            <a:ext cx="2663016" cy="461657"/>
          </a:xfrm>
          <a:prstGeom prst="rect">
            <a:avLst/>
          </a:prstGeom>
          <a:noFill/>
          <a:ln w="9525">
            <a:noFill/>
            <a:miter lim="800000"/>
            <a:headEnd/>
            <a:tailEnd/>
          </a:ln>
        </p:spPr>
        <p:txBody>
          <a:bodyPr wrap="square" lIns="91433" tIns="45716" rIns="91433" bIns="45716">
            <a:spAutoFit/>
          </a:bodyPr>
          <a:lstStyle/>
          <a:p>
            <a:pPr algn="ctr"/>
            <a:r>
              <a:rPr lang="en-US" sz="2400" i="1" dirty="0">
                <a:solidFill>
                  <a:schemeClr val="bg1"/>
                </a:solidFill>
              </a:rPr>
              <a:t>SAXPY in C</a:t>
            </a:r>
          </a:p>
        </p:txBody>
      </p:sp>
      <p:sp>
        <p:nvSpPr>
          <p:cNvPr id="30728" name="TextBox 5"/>
          <p:cNvSpPr txBox="1">
            <a:spLocks noChangeArrowheads="1"/>
          </p:cNvSpPr>
          <p:nvPr/>
        </p:nvSpPr>
        <p:spPr bwMode="auto">
          <a:xfrm>
            <a:off x="6347891" y="895208"/>
            <a:ext cx="3320716" cy="461657"/>
          </a:xfrm>
          <a:prstGeom prst="rect">
            <a:avLst/>
          </a:prstGeom>
          <a:noFill/>
          <a:ln w="9525">
            <a:noFill/>
            <a:miter lim="800000"/>
            <a:headEnd/>
            <a:tailEnd/>
          </a:ln>
        </p:spPr>
        <p:txBody>
          <a:bodyPr wrap="square" lIns="91433" tIns="45716" rIns="91433" bIns="45716">
            <a:spAutoFit/>
          </a:bodyPr>
          <a:lstStyle/>
          <a:p>
            <a:pPr algn="ctr"/>
            <a:r>
              <a:rPr lang="en-US" sz="2400" i="1" dirty="0">
                <a:solidFill>
                  <a:schemeClr val="bg1"/>
                </a:solidFill>
              </a:rPr>
              <a:t>SAXPY in Fortran</a:t>
            </a:r>
          </a:p>
        </p:txBody>
      </p:sp>
    </p:spTree>
    <p:extLst>
      <p:ext uri="{BB962C8B-B14F-4D97-AF65-F5344CB8AC3E}">
        <p14:creationId xmlns:p14="http://schemas.microsoft.com/office/powerpoint/2010/main" val="2321636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9295" y="443035"/>
            <a:ext cx="10012381" cy="646331"/>
          </a:xfrm>
        </p:spPr>
        <p:txBody>
          <a:bodyPr/>
          <a:lstStyle/>
          <a:p>
            <a:pPr algn="ctr"/>
            <a:r>
              <a:rPr lang="en-GB" dirty="0">
                <a:latin typeface="Lucida Console" pitchFamily="49" charset="0"/>
              </a:rPr>
              <a:t>kernels</a:t>
            </a:r>
            <a:r>
              <a:rPr lang="en-GB" dirty="0"/>
              <a:t>: Our first OpenACC Directive</a:t>
            </a:r>
          </a:p>
        </p:txBody>
      </p:sp>
      <p:sp>
        <p:nvSpPr>
          <p:cNvPr id="5" name="Content Placeholder 4"/>
          <p:cNvSpPr>
            <a:spLocks noGrp="1"/>
          </p:cNvSpPr>
          <p:nvPr>
            <p:ph idx="1"/>
          </p:nvPr>
        </p:nvSpPr>
        <p:spPr>
          <a:xfrm>
            <a:off x="549295" y="1538514"/>
            <a:ext cx="10042525" cy="4290786"/>
          </a:xfrm>
        </p:spPr>
        <p:txBody>
          <a:bodyPr/>
          <a:lstStyle/>
          <a:p>
            <a:pPr marL="0" indent="0">
              <a:buNone/>
            </a:pPr>
            <a:r>
              <a:rPr lang="en-US" dirty="0"/>
              <a:t>We request that each loop execute as a separate </a:t>
            </a:r>
            <a:r>
              <a:rPr lang="en-US" i="1" dirty="0"/>
              <a:t>kernel </a:t>
            </a:r>
            <a:r>
              <a:rPr lang="en-US" dirty="0"/>
              <a:t>on the GPU.  This is an incredibly powerful directive.</a:t>
            </a:r>
            <a:endParaRPr lang="en-US" sz="1800" dirty="0">
              <a:solidFill>
                <a:srgbClr val="FFC000"/>
              </a:solidFill>
              <a:latin typeface="Courier New" pitchFamily="49" charset="0"/>
              <a:cs typeface="Courier New" pitchFamily="49" charset="0"/>
            </a:endParaRPr>
          </a:p>
          <a:p>
            <a:pPr>
              <a:spcBef>
                <a:spcPts val="0"/>
              </a:spcBef>
              <a:spcAft>
                <a:spcPts val="0"/>
              </a:spcAft>
              <a:buNone/>
            </a:pPr>
            <a:endParaRPr lang="en-US" sz="1800" dirty="0">
              <a:solidFill>
                <a:srgbClr val="FFC000"/>
              </a:solidFill>
              <a:latin typeface="Courier New" pitchFamily="49" charset="0"/>
              <a:cs typeface="Courier New" pitchFamily="49" charset="0"/>
            </a:endParaRPr>
          </a:p>
          <a:p>
            <a:pPr>
              <a:spcBef>
                <a:spcPts val="0"/>
              </a:spcBef>
              <a:spcAft>
                <a:spcPts val="0"/>
              </a:spcAft>
              <a:buNone/>
            </a:pPr>
            <a:r>
              <a:rPr lang="en-US" sz="1800" b="1" dirty="0">
                <a:solidFill>
                  <a:schemeClr val="tx2"/>
                </a:solidFill>
                <a:latin typeface="Courier New" pitchFamily="49" charset="0"/>
                <a:cs typeface="Courier New" pitchFamily="49" charset="0"/>
              </a:rPr>
              <a:t>!$</a:t>
            </a:r>
            <a:r>
              <a:rPr lang="en-US" sz="1800" b="1" dirty="0" err="1">
                <a:solidFill>
                  <a:schemeClr val="tx2"/>
                </a:solidFill>
                <a:latin typeface="Courier New" pitchFamily="49" charset="0"/>
                <a:cs typeface="Courier New" pitchFamily="49" charset="0"/>
              </a:rPr>
              <a:t>acc</a:t>
            </a:r>
            <a:r>
              <a:rPr lang="en-US" sz="1800" b="1" dirty="0">
                <a:solidFill>
                  <a:schemeClr val="tx2"/>
                </a:solidFill>
                <a:latin typeface="Courier New" pitchFamily="49" charset="0"/>
                <a:cs typeface="Courier New" pitchFamily="49" charset="0"/>
              </a:rPr>
              <a:t> kernels</a:t>
            </a:r>
            <a:br>
              <a:rPr lang="en-US" sz="1800" dirty="0">
                <a:latin typeface="Courier New" pitchFamily="49" charset="0"/>
                <a:cs typeface="Courier New" pitchFamily="49" charset="0"/>
              </a:rPr>
            </a:br>
            <a:r>
              <a:rPr lang="en-US" sz="1800" dirty="0">
                <a:latin typeface="Courier New" pitchFamily="49" charset="0"/>
                <a:cs typeface="Courier New" pitchFamily="49" charset="0"/>
              </a:rPr>
              <a:t>  do i=1,n</a:t>
            </a:r>
            <a:br>
              <a:rPr lang="en-US" sz="1800" dirty="0">
                <a:latin typeface="Courier New" pitchFamily="49" charset="0"/>
                <a:cs typeface="Courier New" pitchFamily="49" charset="0"/>
              </a:rPr>
            </a:br>
            <a:r>
              <a:rPr lang="en-US" sz="1800" dirty="0">
                <a:latin typeface="Courier New" pitchFamily="49" charset="0"/>
                <a:cs typeface="Courier New" pitchFamily="49" charset="0"/>
              </a:rPr>
              <a:t>     a(i) = 0.0</a:t>
            </a:r>
            <a:br>
              <a:rPr lang="en-US" sz="1800" dirty="0">
                <a:latin typeface="Courier New" pitchFamily="49" charset="0"/>
                <a:cs typeface="Courier New" pitchFamily="49" charset="0"/>
              </a:rPr>
            </a:br>
            <a:r>
              <a:rPr lang="en-US" sz="1800" dirty="0">
                <a:latin typeface="Courier New" pitchFamily="49" charset="0"/>
                <a:cs typeface="Courier New" pitchFamily="49" charset="0"/>
              </a:rPr>
              <a:t>     b(i) = 1.0</a:t>
            </a:r>
            <a:br>
              <a:rPr lang="en-US" sz="1800" dirty="0">
                <a:latin typeface="Courier New" pitchFamily="49" charset="0"/>
                <a:cs typeface="Courier New" pitchFamily="49" charset="0"/>
              </a:rPr>
            </a:br>
            <a:r>
              <a:rPr lang="en-US" sz="1800" dirty="0">
                <a:latin typeface="Courier New" pitchFamily="49" charset="0"/>
                <a:cs typeface="Courier New" pitchFamily="49" charset="0"/>
              </a:rPr>
              <a:t>     c(i) = 2.0</a:t>
            </a:r>
            <a:br>
              <a:rPr lang="en-US" sz="1800" dirty="0">
                <a:latin typeface="Courier New" pitchFamily="49" charset="0"/>
                <a:cs typeface="Courier New" pitchFamily="49" charset="0"/>
              </a:rPr>
            </a:br>
            <a:r>
              <a:rPr lang="en-US" sz="1800" dirty="0">
                <a:latin typeface="Courier New" pitchFamily="49" charset="0"/>
                <a:cs typeface="Courier New" pitchFamily="49" charset="0"/>
              </a:rPr>
              <a:t>  end do</a:t>
            </a:r>
            <a:br>
              <a:rPr lang="en-US" sz="1800" dirty="0">
                <a:latin typeface="Courier New" pitchFamily="49" charset="0"/>
                <a:cs typeface="Courier New" pitchFamily="49" charset="0"/>
              </a:rPr>
            </a:br>
            <a:br>
              <a:rPr lang="en-US" sz="1800" dirty="0">
                <a:latin typeface="Courier New" pitchFamily="49" charset="0"/>
                <a:cs typeface="Courier New" pitchFamily="49" charset="0"/>
              </a:rPr>
            </a:br>
            <a:r>
              <a:rPr lang="en-US" sz="1800" dirty="0">
                <a:latin typeface="Courier New" pitchFamily="49" charset="0"/>
                <a:cs typeface="Courier New" pitchFamily="49" charset="0"/>
              </a:rPr>
              <a:t>  </a:t>
            </a:r>
            <a:r>
              <a:rPr lang="en-US" sz="1800" dirty="0" err="1">
                <a:latin typeface="Courier New" pitchFamily="49" charset="0"/>
                <a:cs typeface="Courier New" pitchFamily="49" charset="0"/>
              </a:rPr>
              <a:t>do</a:t>
            </a:r>
            <a:r>
              <a:rPr lang="en-US" sz="1800" dirty="0">
                <a:latin typeface="Courier New" pitchFamily="49" charset="0"/>
                <a:cs typeface="Courier New" pitchFamily="49" charset="0"/>
              </a:rPr>
              <a:t> i=1,n</a:t>
            </a:r>
            <a:br>
              <a:rPr lang="en-US" sz="1800" dirty="0">
                <a:latin typeface="Courier New" pitchFamily="49" charset="0"/>
                <a:cs typeface="Courier New" pitchFamily="49" charset="0"/>
              </a:rPr>
            </a:br>
            <a:r>
              <a:rPr lang="en-US" sz="1800" dirty="0">
                <a:latin typeface="Courier New" pitchFamily="49" charset="0"/>
                <a:cs typeface="Courier New" pitchFamily="49" charset="0"/>
              </a:rPr>
              <a:t>     a(i) = b(i) + c(i)</a:t>
            </a:r>
            <a:br>
              <a:rPr lang="en-US" sz="1800" dirty="0">
                <a:latin typeface="Courier New" pitchFamily="49" charset="0"/>
                <a:cs typeface="Courier New" pitchFamily="49" charset="0"/>
              </a:rPr>
            </a:br>
            <a:r>
              <a:rPr lang="en-US" sz="1800" dirty="0">
                <a:latin typeface="Courier New" pitchFamily="49" charset="0"/>
                <a:cs typeface="Courier New" pitchFamily="49" charset="0"/>
              </a:rPr>
              <a:t>  end do</a:t>
            </a:r>
          </a:p>
          <a:p>
            <a:pPr>
              <a:spcBef>
                <a:spcPts val="0"/>
              </a:spcBef>
              <a:spcAft>
                <a:spcPts val="0"/>
              </a:spcAft>
              <a:buNone/>
            </a:pPr>
            <a:r>
              <a:rPr lang="en-US" sz="1800" b="1" dirty="0">
                <a:solidFill>
                  <a:schemeClr val="tx2"/>
                </a:solidFill>
                <a:latin typeface="Courier New" pitchFamily="49" charset="0"/>
                <a:cs typeface="Courier New" pitchFamily="49" charset="0"/>
              </a:rPr>
              <a:t>!$</a:t>
            </a:r>
            <a:r>
              <a:rPr lang="en-US" sz="1800" b="1" dirty="0" err="1">
                <a:solidFill>
                  <a:schemeClr val="tx2"/>
                </a:solidFill>
                <a:latin typeface="Courier New" pitchFamily="49" charset="0"/>
                <a:cs typeface="Courier New" pitchFamily="49" charset="0"/>
              </a:rPr>
              <a:t>acc</a:t>
            </a:r>
            <a:r>
              <a:rPr lang="en-US" sz="1800" b="1" dirty="0">
                <a:solidFill>
                  <a:schemeClr val="tx2"/>
                </a:solidFill>
                <a:latin typeface="Courier New" pitchFamily="49" charset="0"/>
                <a:cs typeface="Courier New" pitchFamily="49" charset="0"/>
              </a:rPr>
              <a:t> end kernels</a:t>
            </a:r>
          </a:p>
          <a:p>
            <a:pPr marL="0" indent="0">
              <a:buNone/>
            </a:pPr>
            <a:endParaRPr lang="en-GB" dirty="0"/>
          </a:p>
        </p:txBody>
      </p:sp>
      <p:sp>
        <p:nvSpPr>
          <p:cNvPr id="6" name="Right Brace 5"/>
          <p:cNvSpPr/>
          <p:nvPr/>
        </p:nvSpPr>
        <p:spPr>
          <a:xfrm>
            <a:off x="4387788" y="2672813"/>
            <a:ext cx="216024" cy="1242043"/>
          </a:xfrm>
          <a:prstGeom prst="rightBrace">
            <a:avLst>
              <a:gd name="adj1" fmla="val 27869"/>
              <a:gd name="adj2" fmla="val 50000"/>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lIns="91382" tIns="45688" rIns="91382" bIns="45688" rtlCol="0" anchor="ctr"/>
          <a:lstStyle/>
          <a:p>
            <a:pPr algn="ctr"/>
            <a:endParaRPr lang="en-GB">
              <a:solidFill>
                <a:schemeClr val="accent4"/>
              </a:solidFill>
            </a:endParaRPr>
          </a:p>
        </p:txBody>
      </p:sp>
      <p:sp>
        <p:nvSpPr>
          <p:cNvPr id="7" name="TextBox 6"/>
          <p:cNvSpPr txBox="1"/>
          <p:nvPr/>
        </p:nvSpPr>
        <p:spPr>
          <a:xfrm>
            <a:off x="5022565" y="3322854"/>
            <a:ext cx="1224136" cy="332334"/>
          </a:xfrm>
          <a:prstGeom prst="rect">
            <a:avLst/>
          </a:prstGeom>
          <a:noFill/>
        </p:spPr>
        <p:txBody>
          <a:bodyPr wrap="square" lIns="91382" tIns="45688" rIns="91382" bIns="45688" rtlCol="0">
            <a:spAutoFit/>
          </a:bodyPr>
          <a:lstStyle/>
          <a:p>
            <a:r>
              <a:rPr lang="en-US" sz="1560" b="1" dirty="0">
                <a:solidFill>
                  <a:schemeClr val="bg1"/>
                </a:solidFill>
                <a:latin typeface="Trebuchet MS" pitchFamily="34" charset="0"/>
              </a:rPr>
              <a:t>kernel 1</a:t>
            </a:r>
            <a:endParaRPr lang="en-GB" sz="1560" b="1" dirty="0">
              <a:solidFill>
                <a:schemeClr val="bg1"/>
              </a:solidFill>
              <a:latin typeface="Trebuchet MS" pitchFamily="34" charset="0"/>
            </a:endParaRPr>
          </a:p>
        </p:txBody>
      </p:sp>
      <p:sp>
        <p:nvSpPr>
          <p:cNvPr id="9" name="TextBox 8"/>
          <p:cNvSpPr txBox="1"/>
          <p:nvPr/>
        </p:nvSpPr>
        <p:spPr>
          <a:xfrm>
            <a:off x="5022565" y="4705911"/>
            <a:ext cx="1224136" cy="332334"/>
          </a:xfrm>
          <a:prstGeom prst="rect">
            <a:avLst/>
          </a:prstGeom>
          <a:noFill/>
        </p:spPr>
        <p:txBody>
          <a:bodyPr wrap="square" lIns="91382" tIns="45688" rIns="91382" bIns="45688" rtlCol="0">
            <a:spAutoFit/>
          </a:bodyPr>
          <a:lstStyle/>
          <a:p>
            <a:r>
              <a:rPr lang="en-US" sz="1560" b="1" dirty="0">
                <a:solidFill>
                  <a:schemeClr val="bg1"/>
                </a:solidFill>
                <a:latin typeface="Trebuchet MS" pitchFamily="34" charset="0"/>
              </a:rPr>
              <a:t>kernel 2</a:t>
            </a:r>
            <a:endParaRPr lang="en-GB" sz="1560" b="1" dirty="0">
              <a:solidFill>
                <a:schemeClr val="bg1"/>
              </a:solidFill>
              <a:latin typeface="Trebuchet MS" pitchFamily="34" charset="0"/>
            </a:endParaRPr>
          </a:p>
        </p:txBody>
      </p:sp>
      <p:sp>
        <p:nvSpPr>
          <p:cNvPr id="10" name="Right Brace 9"/>
          <p:cNvSpPr/>
          <p:nvPr/>
        </p:nvSpPr>
        <p:spPr>
          <a:xfrm>
            <a:off x="4387788" y="4339137"/>
            <a:ext cx="216024" cy="792088"/>
          </a:xfrm>
          <a:prstGeom prst="rightBrace">
            <a:avLst>
              <a:gd name="adj1" fmla="val 27869"/>
              <a:gd name="adj2" fmla="val 50000"/>
            </a:avLst>
          </a:prstGeom>
          <a:ln w="28575">
            <a:solidFill>
              <a:srgbClr val="FF5400"/>
            </a:solidFill>
          </a:ln>
        </p:spPr>
        <p:style>
          <a:lnRef idx="1">
            <a:schemeClr val="accent1"/>
          </a:lnRef>
          <a:fillRef idx="0">
            <a:schemeClr val="accent1"/>
          </a:fillRef>
          <a:effectRef idx="0">
            <a:schemeClr val="accent1"/>
          </a:effectRef>
          <a:fontRef idx="minor">
            <a:schemeClr val="tx1"/>
          </a:fontRef>
        </p:style>
        <p:txBody>
          <a:bodyPr lIns="91382" tIns="45688" rIns="91382" bIns="45688" rtlCol="0" anchor="ctr"/>
          <a:lstStyle/>
          <a:p>
            <a:pPr algn="ctr"/>
            <a:endParaRPr lang="en-GB">
              <a:solidFill>
                <a:schemeClr val="accent5"/>
              </a:solidFill>
            </a:endParaRPr>
          </a:p>
        </p:txBody>
      </p:sp>
      <p:sp>
        <p:nvSpPr>
          <p:cNvPr id="2" name="Rounded Rectangle 1"/>
          <p:cNvSpPr/>
          <p:nvPr/>
        </p:nvSpPr>
        <p:spPr>
          <a:xfrm>
            <a:off x="6781799" y="2881524"/>
            <a:ext cx="2895600" cy="1604766"/>
          </a:xfrm>
          <a:prstGeom prst="roundRect">
            <a:avLst>
              <a:gd name="adj" fmla="val 0"/>
            </a:avLst>
          </a:prstGeom>
          <a:solidFill>
            <a:srgbClr val="0C4E9B"/>
          </a:solidFill>
          <a:ln w="38100">
            <a:no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26" tIns="45712" rIns="91426" bIns="45712" anchor="ctr"/>
          <a:lstStyle/>
          <a:p>
            <a:pPr algn="ctr"/>
            <a:r>
              <a:rPr lang="en-US" sz="2000" dirty="0">
                <a:solidFill>
                  <a:srgbClr val="FFFFFF"/>
                </a:solidFill>
                <a:effectLst>
                  <a:outerShdw blurRad="38100" dist="38100" dir="2700000" algn="tl">
                    <a:srgbClr val="000000">
                      <a:alpha val="43137"/>
                    </a:srgbClr>
                  </a:outerShdw>
                </a:effectLst>
              </a:rPr>
              <a:t>Kernel: </a:t>
            </a:r>
            <a:br>
              <a:rPr lang="en-US" sz="2000" dirty="0">
                <a:solidFill>
                  <a:srgbClr val="FFFFFF"/>
                </a:solidFill>
                <a:effectLst>
                  <a:outerShdw blurRad="38100" dist="38100" dir="2700000" algn="tl">
                    <a:srgbClr val="000000">
                      <a:alpha val="43137"/>
                    </a:srgbClr>
                  </a:outerShdw>
                </a:effectLst>
              </a:rPr>
            </a:br>
            <a:r>
              <a:rPr lang="en-US" sz="2000" dirty="0">
                <a:solidFill>
                  <a:srgbClr val="FFFFFF"/>
                </a:solidFill>
                <a:effectLst>
                  <a:outerShdw blurRad="38100" dist="38100" dir="2700000" algn="tl">
                    <a:srgbClr val="000000">
                      <a:alpha val="43137"/>
                    </a:srgbClr>
                  </a:outerShdw>
                </a:effectLst>
              </a:rPr>
              <a:t>A parallel routine to run on the parallel hardware</a:t>
            </a:r>
          </a:p>
        </p:txBody>
      </p:sp>
    </p:spTree>
    <p:extLst>
      <p:ext uri="{BB962C8B-B14F-4D97-AF65-F5344CB8AC3E}">
        <p14:creationId xmlns:p14="http://schemas.microsoft.com/office/powerpoint/2010/main" val="9376035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95" y="247667"/>
            <a:ext cx="10175855" cy="646270"/>
          </a:xfrm>
        </p:spPr>
        <p:txBody>
          <a:bodyPr/>
          <a:lstStyle/>
          <a:p>
            <a:pPr algn="ctr"/>
            <a:r>
              <a:rPr lang="en-GB" dirty="0"/>
              <a:t>General Directive Syntax and Scope</a:t>
            </a:r>
          </a:p>
        </p:txBody>
      </p:sp>
      <p:sp>
        <p:nvSpPr>
          <p:cNvPr id="4" name="Content Placeholder 3"/>
          <p:cNvSpPr>
            <a:spLocks noGrp="1"/>
          </p:cNvSpPr>
          <p:nvPr>
            <p:ph sz="half" idx="1"/>
          </p:nvPr>
        </p:nvSpPr>
        <p:spPr>
          <a:xfrm>
            <a:off x="5503492" y="1467386"/>
            <a:ext cx="4038600" cy="2362199"/>
          </a:xfrm>
        </p:spPr>
        <p:txBody>
          <a:bodyPr/>
          <a:lstStyle/>
          <a:p>
            <a:pPr marL="0" indent="0">
              <a:buNone/>
            </a:pPr>
            <a:r>
              <a:rPr lang="en-US" dirty="0"/>
              <a:t>Fortran</a:t>
            </a:r>
          </a:p>
          <a:p>
            <a:pPr marL="0" indent="0">
              <a:buNone/>
            </a:pPr>
            <a:br>
              <a:rPr lang="en-US" dirty="0"/>
            </a:br>
            <a:r>
              <a:rPr lang="en-US" sz="1800" b="1" dirty="0">
                <a:solidFill>
                  <a:schemeClr val="tx2"/>
                </a:solidFill>
                <a:latin typeface="Lucida Console" pitchFamily="49" charset="0"/>
                <a:cs typeface="Courier New" pitchFamily="49" charset="0"/>
              </a:rPr>
              <a:t>!$</a:t>
            </a:r>
            <a:r>
              <a:rPr lang="en-US" sz="1800" b="1" dirty="0" err="1">
                <a:solidFill>
                  <a:schemeClr val="tx2"/>
                </a:solidFill>
                <a:latin typeface="Lucida Console" pitchFamily="49" charset="0"/>
                <a:cs typeface="Courier New" pitchFamily="49" charset="0"/>
              </a:rPr>
              <a:t>acc</a:t>
            </a:r>
            <a:r>
              <a:rPr lang="en-US" sz="1800" b="1" dirty="0">
                <a:solidFill>
                  <a:schemeClr val="tx2"/>
                </a:solidFill>
                <a:latin typeface="Lucida Console" pitchFamily="49" charset="0"/>
                <a:cs typeface="Courier New" pitchFamily="49" charset="0"/>
              </a:rPr>
              <a:t> kernels </a:t>
            </a:r>
            <a:r>
              <a:rPr lang="en-US" sz="1800" i="1" dirty="0">
                <a:solidFill>
                  <a:schemeClr val="tx2">
                    <a:lumMod val="60000"/>
                    <a:lumOff val="40000"/>
                  </a:schemeClr>
                </a:solidFill>
                <a:latin typeface="Lucida Console" pitchFamily="49" charset="0"/>
                <a:cs typeface="Courier New" pitchFamily="49" charset="0"/>
              </a:rPr>
              <a:t>[clause …]</a:t>
            </a:r>
            <a:br>
              <a:rPr lang="en-US" sz="1800" dirty="0">
                <a:solidFill>
                  <a:schemeClr val="tx2">
                    <a:lumMod val="60000"/>
                    <a:lumOff val="40000"/>
                  </a:schemeClr>
                </a:solidFill>
                <a:latin typeface="Lucida Console" pitchFamily="49" charset="0"/>
                <a:cs typeface="Courier New" pitchFamily="49" charset="0"/>
              </a:rPr>
            </a:br>
            <a:r>
              <a:rPr lang="en-US" sz="1800" dirty="0">
                <a:latin typeface="Lucida Console" pitchFamily="49" charset="0"/>
                <a:cs typeface="Courier New" pitchFamily="49" charset="0"/>
              </a:rPr>
              <a:t>    </a:t>
            </a:r>
            <a:r>
              <a:rPr lang="en-US" sz="1800" i="1" dirty="0">
                <a:latin typeface="Lucida Console" pitchFamily="49" charset="0"/>
                <a:cs typeface="Courier New" pitchFamily="49" charset="0"/>
              </a:rPr>
              <a:t>structured block</a:t>
            </a:r>
            <a:br>
              <a:rPr lang="en-US" sz="1800" dirty="0">
                <a:latin typeface="Lucida Console" pitchFamily="49" charset="0"/>
                <a:cs typeface="Courier New" pitchFamily="49" charset="0"/>
              </a:rPr>
            </a:br>
            <a:r>
              <a:rPr lang="en-US" sz="1800" b="1" dirty="0">
                <a:solidFill>
                  <a:schemeClr val="tx2"/>
                </a:solidFill>
                <a:latin typeface="Lucida Console" pitchFamily="49" charset="0"/>
                <a:cs typeface="Courier New" pitchFamily="49" charset="0"/>
              </a:rPr>
              <a:t>!$</a:t>
            </a:r>
            <a:r>
              <a:rPr lang="en-US" sz="1800" b="1" dirty="0" err="1">
                <a:solidFill>
                  <a:schemeClr val="tx2"/>
                </a:solidFill>
                <a:latin typeface="Lucida Console" pitchFamily="49" charset="0"/>
                <a:cs typeface="Courier New" pitchFamily="49" charset="0"/>
              </a:rPr>
              <a:t>acc</a:t>
            </a:r>
            <a:r>
              <a:rPr lang="en-US" sz="1800" b="1" dirty="0">
                <a:solidFill>
                  <a:schemeClr val="tx2"/>
                </a:solidFill>
                <a:latin typeface="Lucida Console" pitchFamily="49" charset="0"/>
                <a:cs typeface="Courier New" pitchFamily="49" charset="0"/>
              </a:rPr>
              <a:t> end kernels</a:t>
            </a:r>
          </a:p>
          <a:p>
            <a:pPr marL="0" indent="0">
              <a:buNone/>
            </a:pPr>
            <a:endParaRPr lang="en-US" sz="1800" dirty="0">
              <a:latin typeface="Courier New" pitchFamily="49" charset="0"/>
              <a:cs typeface="Courier New" pitchFamily="49" charset="0"/>
            </a:endParaRPr>
          </a:p>
          <a:p>
            <a:pPr marL="0" indent="0">
              <a:buNone/>
            </a:pPr>
            <a:endParaRPr lang="en-US" sz="1800" dirty="0">
              <a:latin typeface="Courier New" pitchFamily="49" charset="0"/>
              <a:cs typeface="Courier New" pitchFamily="49" charset="0"/>
            </a:endParaRPr>
          </a:p>
          <a:p>
            <a:pPr marL="0" indent="0">
              <a:buNone/>
            </a:pPr>
            <a:endParaRPr lang="en-US" sz="1800" dirty="0">
              <a:latin typeface="Courier New" pitchFamily="49" charset="0"/>
              <a:cs typeface="Courier New" pitchFamily="49" charset="0"/>
            </a:endParaRPr>
          </a:p>
          <a:p>
            <a:pPr marL="0" indent="0">
              <a:buNone/>
            </a:pPr>
            <a:endParaRPr lang="en-US" sz="1800" dirty="0">
              <a:latin typeface="Courier New" pitchFamily="49" charset="0"/>
              <a:cs typeface="Courier New" pitchFamily="49" charset="0"/>
            </a:endParaRPr>
          </a:p>
          <a:p>
            <a:pPr marL="0" indent="0">
              <a:buNone/>
            </a:pPr>
            <a:endParaRPr lang="en-US" sz="1800" dirty="0">
              <a:latin typeface="Courier New" pitchFamily="49" charset="0"/>
              <a:cs typeface="Courier New" pitchFamily="49" charset="0"/>
            </a:endParaRPr>
          </a:p>
        </p:txBody>
      </p:sp>
      <p:sp>
        <p:nvSpPr>
          <p:cNvPr id="5" name="Content Placeholder 4"/>
          <p:cNvSpPr>
            <a:spLocks noGrp="1"/>
          </p:cNvSpPr>
          <p:nvPr>
            <p:ph sz="half" idx="2"/>
          </p:nvPr>
        </p:nvSpPr>
        <p:spPr>
          <a:xfrm>
            <a:off x="575644" y="1467386"/>
            <a:ext cx="4876800" cy="2621280"/>
          </a:xfrm>
        </p:spPr>
        <p:txBody>
          <a:bodyPr/>
          <a:lstStyle/>
          <a:p>
            <a:pPr marL="0" indent="0">
              <a:buNone/>
            </a:pPr>
            <a:r>
              <a:rPr lang="en-US" dirty="0"/>
              <a:t>C</a:t>
            </a:r>
          </a:p>
          <a:p>
            <a:pPr marL="0" indent="0">
              <a:buNone/>
            </a:pPr>
            <a:endParaRPr lang="en-US" sz="300" dirty="0"/>
          </a:p>
          <a:p>
            <a:pPr marL="0" indent="0">
              <a:buNone/>
            </a:pPr>
            <a:r>
              <a:rPr lang="en-US" sz="1800" b="1" dirty="0">
                <a:solidFill>
                  <a:schemeClr val="tx2"/>
                </a:solidFill>
                <a:latin typeface="Lucida Console" pitchFamily="49" charset="0"/>
                <a:cs typeface="Courier New" pitchFamily="49" charset="0"/>
              </a:rPr>
              <a:t>#pragma </a:t>
            </a:r>
            <a:r>
              <a:rPr lang="en-US" sz="1800" b="1" dirty="0" err="1">
                <a:solidFill>
                  <a:schemeClr val="tx2"/>
                </a:solidFill>
                <a:latin typeface="Lucida Console" pitchFamily="49" charset="0"/>
                <a:cs typeface="Courier New" pitchFamily="49" charset="0"/>
              </a:rPr>
              <a:t>acc</a:t>
            </a:r>
            <a:r>
              <a:rPr lang="en-US" sz="1800" b="1" dirty="0">
                <a:solidFill>
                  <a:schemeClr val="tx2"/>
                </a:solidFill>
                <a:latin typeface="Lucida Console" pitchFamily="49" charset="0"/>
                <a:cs typeface="Courier New" pitchFamily="49" charset="0"/>
              </a:rPr>
              <a:t> kernels </a:t>
            </a:r>
            <a:r>
              <a:rPr lang="en-US" sz="1800" i="1" dirty="0">
                <a:solidFill>
                  <a:schemeClr val="tx2">
                    <a:lumMod val="60000"/>
                    <a:lumOff val="40000"/>
                  </a:schemeClr>
                </a:solidFill>
                <a:latin typeface="Lucida Console" pitchFamily="49" charset="0"/>
                <a:cs typeface="Courier New" pitchFamily="49" charset="0"/>
              </a:rPr>
              <a:t>[clause …]</a:t>
            </a:r>
            <a:br>
              <a:rPr lang="en-US" sz="1800" i="1" dirty="0">
                <a:solidFill>
                  <a:schemeClr val="accent5"/>
                </a:solidFill>
                <a:latin typeface="Lucida Console" pitchFamily="49" charset="0"/>
                <a:cs typeface="Courier New" pitchFamily="49" charset="0"/>
              </a:rPr>
            </a:br>
            <a:r>
              <a:rPr lang="en-US" sz="1800" i="1" dirty="0">
                <a:latin typeface="Lucida Console" pitchFamily="49" charset="0"/>
                <a:cs typeface="Courier New" pitchFamily="49" charset="0"/>
              </a:rPr>
              <a:t>{</a:t>
            </a:r>
            <a:br>
              <a:rPr lang="en-US" sz="1800" i="1" dirty="0">
                <a:latin typeface="Lucida Console" pitchFamily="49" charset="0"/>
                <a:cs typeface="Courier New" pitchFamily="49" charset="0"/>
              </a:rPr>
            </a:br>
            <a:r>
              <a:rPr lang="en-US" sz="1800" i="1" dirty="0">
                <a:latin typeface="Lucida Console" pitchFamily="49" charset="0"/>
                <a:cs typeface="Courier New" pitchFamily="49" charset="0"/>
              </a:rPr>
              <a:t>	structured block</a:t>
            </a:r>
            <a:br>
              <a:rPr lang="en-US" sz="1800" i="1" dirty="0">
                <a:latin typeface="Lucida Console" pitchFamily="49" charset="0"/>
                <a:cs typeface="Courier New" pitchFamily="49" charset="0"/>
              </a:rPr>
            </a:br>
            <a:r>
              <a:rPr lang="en-US" sz="1800" i="1" dirty="0">
                <a:latin typeface="Lucida Console" pitchFamily="49" charset="0"/>
                <a:cs typeface="Courier New" pitchFamily="49" charset="0"/>
              </a:rPr>
              <a:t>}</a:t>
            </a:r>
          </a:p>
          <a:p>
            <a:pPr marL="0" indent="0">
              <a:buNone/>
            </a:pPr>
            <a:endParaRPr lang="en-US" dirty="0"/>
          </a:p>
          <a:p>
            <a:pPr marL="0" indent="0">
              <a:buNone/>
            </a:pPr>
            <a:endParaRPr lang="en-US" dirty="0">
              <a:cs typeface="Courier New" pitchFamily="49" charset="0"/>
            </a:endParaRPr>
          </a:p>
          <a:p>
            <a:pPr marL="0" indent="0">
              <a:buNone/>
            </a:pPr>
            <a:endParaRPr lang="en-US" sz="1800" dirty="0">
              <a:latin typeface="Courier New" pitchFamily="49" charset="0"/>
              <a:cs typeface="Courier New" pitchFamily="49" charset="0"/>
            </a:endParaRPr>
          </a:p>
        </p:txBody>
      </p:sp>
      <p:sp>
        <p:nvSpPr>
          <p:cNvPr id="6" name="Content Placeholder 2"/>
          <p:cNvSpPr txBox="1">
            <a:spLocks/>
          </p:cNvSpPr>
          <p:nvPr/>
        </p:nvSpPr>
        <p:spPr bwMode="auto">
          <a:xfrm>
            <a:off x="428951" y="4333386"/>
            <a:ext cx="10296199" cy="1188720"/>
          </a:xfrm>
          <a:prstGeom prst="rect">
            <a:avLst/>
          </a:prstGeom>
          <a:noFill/>
          <a:ln w="9525">
            <a:noFill/>
            <a:miter lim="800000"/>
            <a:headEnd/>
            <a:tailEnd/>
          </a:ln>
        </p:spPr>
        <p:txBody>
          <a:bodyPr vert="horz" wrap="square" lIns="109663" tIns="54828" rIns="109663" bIns="54828" numCol="1" anchor="t" anchorCtr="0" compatLnSpc="1">
            <a:prstTxWarp prst="textNoShape">
              <a:avLst/>
            </a:prstTxWarp>
          </a:bodyPr>
          <a:lstStyle>
            <a:lvl1pPr marL="342698" indent="-342698" algn="l" rtl="0" fontAlgn="base">
              <a:spcBef>
                <a:spcPct val="20000"/>
              </a:spcBef>
              <a:spcAft>
                <a:spcPct val="0"/>
              </a:spcAft>
              <a:buSzPct val="100000"/>
              <a:buFontTx/>
              <a:buBlip>
                <a:blip r:embed="rId2"/>
              </a:buBlip>
              <a:defRPr sz="2400" b="1">
                <a:solidFill>
                  <a:schemeClr val="tx1"/>
                </a:solidFill>
                <a:latin typeface="Trebuchet MS" pitchFamily="34" charset="0"/>
                <a:ea typeface="+mn-ea"/>
                <a:cs typeface="+mn-cs"/>
              </a:defRPr>
            </a:lvl1pPr>
            <a:lvl2pPr marL="913860" indent="-342698" algn="l" rtl="0" fontAlgn="base">
              <a:spcBef>
                <a:spcPct val="20000"/>
              </a:spcBef>
              <a:spcAft>
                <a:spcPct val="0"/>
              </a:spcAft>
              <a:buSzPct val="100000"/>
              <a:buFontTx/>
              <a:buBlip>
                <a:blip r:embed="rId2"/>
              </a:buBlip>
              <a:defRPr sz="2000" b="1">
                <a:solidFill>
                  <a:schemeClr val="tx1"/>
                </a:solidFill>
                <a:latin typeface="Trebuchet MS" pitchFamily="34" charset="0"/>
              </a:defRPr>
            </a:lvl2pPr>
            <a:lvl3pPr marL="1370788" indent="-282397" algn="l" rtl="0" fontAlgn="base">
              <a:spcBef>
                <a:spcPct val="20000"/>
              </a:spcBef>
              <a:spcAft>
                <a:spcPct val="0"/>
              </a:spcAft>
              <a:buSzPct val="100000"/>
              <a:buFontTx/>
              <a:buBlip>
                <a:blip r:embed="rId2"/>
              </a:buBlip>
              <a:defRPr sz="1800" b="1">
                <a:solidFill>
                  <a:schemeClr val="tx1"/>
                </a:solidFill>
                <a:latin typeface="Trebuchet MS" pitchFamily="34" charset="0"/>
              </a:defRPr>
            </a:lvl3pPr>
            <a:lvl4pPr marL="1773763" indent="-228464" algn="l" rtl="0" fontAlgn="base">
              <a:spcBef>
                <a:spcPct val="20000"/>
              </a:spcBef>
              <a:spcAft>
                <a:spcPct val="0"/>
              </a:spcAft>
              <a:buChar char="–"/>
              <a:defRPr sz="1800">
                <a:solidFill>
                  <a:schemeClr val="bg1"/>
                </a:solidFill>
                <a:latin typeface="+mn-lt"/>
              </a:defRPr>
            </a:lvl4pPr>
            <a:lvl5pPr marL="2116463" indent="-228464" algn="l" rtl="0" fontAlgn="base">
              <a:spcBef>
                <a:spcPct val="20000"/>
              </a:spcBef>
              <a:spcAft>
                <a:spcPct val="0"/>
              </a:spcAft>
              <a:buChar char="»"/>
              <a:defRPr sz="1800">
                <a:solidFill>
                  <a:schemeClr val="bg1"/>
                </a:solidFill>
                <a:latin typeface="+mn-lt"/>
              </a:defRPr>
            </a:lvl5pPr>
            <a:lvl6pPr marL="2573392" indent="-228464" algn="l" rtl="0" eaLnBrk="1" fontAlgn="base" hangingPunct="1">
              <a:spcBef>
                <a:spcPct val="20000"/>
              </a:spcBef>
              <a:spcAft>
                <a:spcPct val="0"/>
              </a:spcAft>
              <a:buChar char="»"/>
              <a:defRPr sz="1800">
                <a:solidFill>
                  <a:schemeClr val="bg1"/>
                </a:solidFill>
                <a:latin typeface="+mn-lt"/>
              </a:defRPr>
            </a:lvl6pPr>
            <a:lvl7pPr marL="3030307" indent="-228464" algn="l" rtl="0" eaLnBrk="1" fontAlgn="base" hangingPunct="1">
              <a:spcBef>
                <a:spcPct val="20000"/>
              </a:spcBef>
              <a:spcAft>
                <a:spcPct val="0"/>
              </a:spcAft>
              <a:buChar char="»"/>
              <a:defRPr sz="1800">
                <a:solidFill>
                  <a:schemeClr val="bg1"/>
                </a:solidFill>
                <a:latin typeface="+mn-lt"/>
              </a:defRPr>
            </a:lvl7pPr>
            <a:lvl8pPr marL="3487234" indent="-228464" algn="l" rtl="0" eaLnBrk="1" fontAlgn="base" hangingPunct="1">
              <a:spcBef>
                <a:spcPct val="20000"/>
              </a:spcBef>
              <a:spcAft>
                <a:spcPct val="0"/>
              </a:spcAft>
              <a:buChar char="»"/>
              <a:defRPr sz="1800">
                <a:solidFill>
                  <a:schemeClr val="bg1"/>
                </a:solidFill>
                <a:latin typeface="+mn-lt"/>
              </a:defRPr>
            </a:lvl8pPr>
            <a:lvl9pPr marL="3944159" indent="-228464" algn="l" rtl="0" eaLnBrk="1" fontAlgn="base" hangingPunct="1">
              <a:spcBef>
                <a:spcPct val="20000"/>
              </a:spcBef>
              <a:spcAft>
                <a:spcPct val="0"/>
              </a:spcAft>
              <a:buChar char="»"/>
              <a:defRPr sz="1800">
                <a:solidFill>
                  <a:schemeClr val="bg1"/>
                </a:solidFill>
                <a:latin typeface="+mn-lt"/>
              </a:defRPr>
            </a:lvl9pPr>
          </a:lstStyle>
          <a:p>
            <a:pPr marL="0" indent="0">
              <a:buNone/>
            </a:pPr>
            <a:r>
              <a:rPr lang="en-US" sz="1920" b="0" kern="0" dirty="0">
                <a:solidFill>
                  <a:schemeClr val="bg1"/>
                </a:solidFill>
              </a:rPr>
              <a:t>I may indent the directives at the natural code indentation level for readability.  It is a common practice to always start them in the first column (</a:t>
            </a:r>
            <a:r>
              <a:rPr lang="en-US" sz="1920" b="0" kern="0" dirty="0" err="1">
                <a:solidFill>
                  <a:schemeClr val="bg1"/>
                </a:solidFill>
              </a:rPr>
              <a:t>ala</a:t>
            </a:r>
            <a:r>
              <a:rPr lang="en-US" sz="1920" b="0" kern="0" dirty="0">
                <a:solidFill>
                  <a:schemeClr val="bg1"/>
                </a:solidFill>
              </a:rPr>
              <a:t> </a:t>
            </a:r>
            <a:r>
              <a:rPr lang="en-US" sz="1920" b="0" kern="0" dirty="0">
                <a:solidFill>
                  <a:schemeClr val="tx2"/>
                </a:solidFill>
              </a:rPr>
              <a:t>#define</a:t>
            </a:r>
            <a:r>
              <a:rPr lang="en-US" sz="1920" b="0" kern="0" dirty="0">
                <a:solidFill>
                  <a:schemeClr val="bg1"/>
                </a:solidFill>
              </a:rPr>
              <a:t>/</a:t>
            </a:r>
            <a:r>
              <a:rPr lang="en-US" sz="1920" b="0" kern="0" dirty="0">
                <a:solidFill>
                  <a:schemeClr val="tx2"/>
                </a:solidFill>
              </a:rPr>
              <a:t>#</a:t>
            </a:r>
            <a:r>
              <a:rPr lang="en-US" sz="1920" b="0" kern="0" dirty="0" err="1">
                <a:solidFill>
                  <a:schemeClr val="tx2"/>
                </a:solidFill>
              </a:rPr>
              <a:t>ifdef</a:t>
            </a:r>
            <a:r>
              <a:rPr lang="en-US" sz="1920" b="0" kern="0" dirty="0">
                <a:solidFill>
                  <a:schemeClr val="bg1"/>
                </a:solidFill>
              </a:rPr>
              <a:t>).  Either is fine with C or Fortran 90 compilers.</a:t>
            </a:r>
          </a:p>
        </p:txBody>
      </p:sp>
      <p:sp>
        <p:nvSpPr>
          <p:cNvPr id="7" name="Rounded Rectangle 6">
            <a:extLst>
              <a:ext uri="{FF2B5EF4-FFF2-40B4-BE49-F238E27FC236}">
                <a16:creationId xmlns:a16="http://schemas.microsoft.com/office/drawing/2014/main" id="{28C180B4-D641-4178-927C-64F7EDA3A158}"/>
              </a:ext>
            </a:extLst>
          </p:cNvPr>
          <p:cNvSpPr/>
          <p:nvPr/>
        </p:nvSpPr>
        <p:spPr>
          <a:xfrm>
            <a:off x="540048" y="2038509"/>
            <a:ext cx="4389120" cy="1601999"/>
          </a:xfrm>
          <a:prstGeom prst="roundRect">
            <a:avLst>
              <a:gd name="adj" fmla="val 0"/>
            </a:avLst>
          </a:prstGeom>
          <a:noFill/>
          <a:ln w="38100">
            <a:solidFill>
              <a:srgbClr val="73B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45716" rIns="0" bIns="45716" rtlCol="0" anchor="t"/>
          <a:lstStyle/>
          <a:p>
            <a:pPr eaLnBrk="0" fontAlgn="ctr" hangingPunct="0">
              <a:spcBef>
                <a:spcPct val="10000"/>
              </a:spcBef>
              <a:buSzPct val="180000"/>
            </a:pPr>
            <a:endParaRPr lang="en-US" sz="1440" b="1" noProof="1">
              <a:solidFill>
                <a:srgbClr val="FFFFFF"/>
              </a:solidFill>
              <a:latin typeface="Lucida Console" pitchFamily="49" charset="0"/>
            </a:endParaRPr>
          </a:p>
        </p:txBody>
      </p:sp>
      <p:sp>
        <p:nvSpPr>
          <p:cNvPr id="8" name="Rounded Rectangle 5">
            <a:extLst>
              <a:ext uri="{FF2B5EF4-FFF2-40B4-BE49-F238E27FC236}">
                <a16:creationId xmlns:a16="http://schemas.microsoft.com/office/drawing/2014/main" id="{933E4F4B-749E-42A7-BC83-63464073F886}"/>
              </a:ext>
            </a:extLst>
          </p:cNvPr>
          <p:cNvSpPr/>
          <p:nvPr/>
        </p:nvSpPr>
        <p:spPr>
          <a:xfrm>
            <a:off x="5503492" y="2038509"/>
            <a:ext cx="4699317" cy="1601999"/>
          </a:xfrm>
          <a:prstGeom prst="roundRect">
            <a:avLst>
              <a:gd name="adj" fmla="val 0"/>
            </a:avLst>
          </a:prstGeom>
          <a:noFill/>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33" tIns="45716" rIns="91433" bIns="45716" rtlCol="0" anchor="t"/>
          <a:lstStyle/>
          <a:p>
            <a:pPr lvl="0"/>
            <a:endParaRPr lang="en-US" sz="1440" b="1" dirty="0">
              <a:solidFill>
                <a:srgbClr val="FFFFFF"/>
              </a:solidFill>
              <a:latin typeface="Lucida Console" pitchFamily="49" charset="0"/>
              <a:cs typeface="DilleniaUPC" pitchFamily="18" charset="-34"/>
            </a:endParaRPr>
          </a:p>
        </p:txBody>
      </p:sp>
    </p:spTree>
    <p:extLst>
      <p:ext uri="{BB962C8B-B14F-4D97-AF65-F5344CB8AC3E}">
        <p14:creationId xmlns:p14="http://schemas.microsoft.com/office/powerpoint/2010/main" val="38001482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Complete SAXPY Example Code</a:t>
            </a:r>
          </a:p>
        </p:txBody>
      </p:sp>
      <p:sp>
        <p:nvSpPr>
          <p:cNvPr id="5" name="Rounded Rectangle 4"/>
          <p:cNvSpPr/>
          <p:nvPr/>
        </p:nvSpPr>
        <p:spPr>
          <a:xfrm>
            <a:off x="6332891" y="1828800"/>
            <a:ext cx="4114800" cy="3238500"/>
          </a:xfrm>
          <a:prstGeom prst="roundRect">
            <a:avLst>
              <a:gd name="adj" fmla="val 0"/>
            </a:avLst>
          </a:prstGeom>
          <a:noFill/>
          <a:ln w="38100">
            <a:solidFill>
              <a:srgbClr val="73B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45716" rIns="0" bIns="45716" rtlCol="0" anchor="t"/>
          <a:lstStyle/>
          <a:p>
            <a:pPr lvl="1" eaLnBrk="0" fontAlgn="ctr" hangingPunct="0">
              <a:spcBef>
                <a:spcPct val="10000"/>
              </a:spcBef>
              <a:buSzPct val="180000"/>
            </a:pPr>
            <a:endParaRPr lang="en-US" sz="1440" dirty="0">
              <a:solidFill>
                <a:schemeClr val="bg1"/>
              </a:solidFill>
              <a:latin typeface="Lucida Console" pitchFamily="49" charset="0"/>
            </a:endParaRPr>
          </a:p>
          <a:p>
            <a:pPr lvl="1" eaLnBrk="0" fontAlgn="ctr" hangingPunct="0">
              <a:spcBef>
                <a:spcPct val="10000"/>
              </a:spcBef>
              <a:buSzPct val="180000"/>
            </a:pPr>
            <a:r>
              <a:rPr lang="en-US" sz="1440" dirty="0">
                <a:solidFill>
                  <a:schemeClr val="bg1"/>
                </a:solidFill>
                <a:latin typeface="Lucida Console" pitchFamily="49" charset="0"/>
              </a:rPr>
              <a:t>#include &lt;</a:t>
            </a:r>
            <a:r>
              <a:rPr lang="en-US" sz="1440" dirty="0" err="1">
                <a:solidFill>
                  <a:schemeClr val="bg1"/>
                </a:solidFill>
                <a:latin typeface="Lucida Console" pitchFamily="49" charset="0"/>
              </a:rPr>
              <a:t>stdlib.h</a:t>
            </a:r>
            <a:r>
              <a:rPr lang="en-US" sz="1440" dirty="0">
                <a:solidFill>
                  <a:schemeClr val="bg1"/>
                </a:solidFill>
                <a:latin typeface="Lucida Console" pitchFamily="49" charset="0"/>
              </a:rPr>
              <a:t>&gt;</a:t>
            </a:r>
          </a:p>
          <a:p>
            <a:pPr lvl="1" eaLnBrk="0" fontAlgn="ctr" hangingPunct="0">
              <a:spcBef>
                <a:spcPct val="10000"/>
              </a:spcBef>
              <a:buSzPct val="180000"/>
            </a:pPr>
            <a:endParaRPr lang="en-US" sz="1440" dirty="0">
              <a:solidFill>
                <a:schemeClr val="bg1"/>
              </a:solidFill>
              <a:latin typeface="Lucida Console" pitchFamily="49" charset="0"/>
            </a:endParaRPr>
          </a:p>
          <a:p>
            <a:pPr lvl="1" eaLnBrk="0" fontAlgn="ctr" hangingPunct="0">
              <a:spcBef>
                <a:spcPct val="10000"/>
              </a:spcBef>
              <a:buSzPct val="180000"/>
            </a:pPr>
            <a:r>
              <a:rPr lang="en-US" sz="1440" dirty="0">
                <a:solidFill>
                  <a:schemeClr val="bg1"/>
                </a:solidFill>
                <a:latin typeface="Lucida Console" pitchFamily="49" charset="0"/>
              </a:rPr>
              <a:t>void </a:t>
            </a:r>
            <a:r>
              <a:rPr lang="en-US" sz="1440" dirty="0" err="1">
                <a:solidFill>
                  <a:schemeClr val="bg1"/>
                </a:solidFill>
                <a:latin typeface="Lucida Console" pitchFamily="49" charset="0"/>
              </a:rPr>
              <a:t>saxpy</a:t>
            </a:r>
            <a:r>
              <a:rPr lang="en-US" sz="1440" dirty="0">
                <a:solidFill>
                  <a:schemeClr val="bg1"/>
                </a:solidFill>
                <a:latin typeface="Lucida Console" pitchFamily="49" charset="0"/>
              </a:rPr>
              <a:t>(int n,</a:t>
            </a:r>
          </a:p>
          <a:p>
            <a:pPr lvl="1" eaLnBrk="0" fontAlgn="ctr" hangingPunct="0">
              <a:spcBef>
                <a:spcPct val="10000"/>
              </a:spcBef>
              <a:buSzPct val="180000"/>
            </a:pPr>
            <a:r>
              <a:rPr lang="en-US" sz="1440" dirty="0">
                <a:solidFill>
                  <a:schemeClr val="bg1"/>
                </a:solidFill>
                <a:latin typeface="Lucida Console" pitchFamily="49" charset="0"/>
              </a:rPr>
              <a:t>           float a,</a:t>
            </a:r>
          </a:p>
          <a:p>
            <a:pPr lvl="1" eaLnBrk="0" fontAlgn="ctr" hangingPunct="0">
              <a:spcBef>
                <a:spcPct val="10000"/>
              </a:spcBef>
              <a:buSzPct val="180000"/>
            </a:pPr>
            <a:r>
              <a:rPr lang="en-US" sz="1440" dirty="0">
                <a:solidFill>
                  <a:schemeClr val="bg1"/>
                </a:solidFill>
                <a:latin typeface="Lucida Console" pitchFamily="49" charset="0"/>
              </a:rPr>
              <a:t>           float *x,</a:t>
            </a:r>
          </a:p>
          <a:p>
            <a:pPr lvl="1" eaLnBrk="0" fontAlgn="ctr" hangingPunct="0">
              <a:spcBef>
                <a:spcPct val="10000"/>
              </a:spcBef>
              <a:buSzPct val="180000"/>
            </a:pPr>
            <a:r>
              <a:rPr lang="en-US" sz="1440" dirty="0">
                <a:solidFill>
                  <a:schemeClr val="bg1"/>
                </a:solidFill>
                <a:latin typeface="Lucida Console" pitchFamily="49" charset="0"/>
              </a:rPr>
              <a:t>           float *</a:t>
            </a:r>
            <a:r>
              <a:rPr lang="en-US" sz="1440" dirty="0">
                <a:solidFill>
                  <a:schemeClr val="accent4"/>
                </a:solidFill>
                <a:latin typeface="Lucida Console" pitchFamily="49" charset="0"/>
              </a:rPr>
              <a:t>restrict</a:t>
            </a:r>
            <a:r>
              <a:rPr lang="en-US" sz="1440" dirty="0">
                <a:solidFill>
                  <a:schemeClr val="bg1"/>
                </a:solidFill>
                <a:latin typeface="Lucida Console" pitchFamily="49" charset="0"/>
              </a:rPr>
              <a:t> y)</a:t>
            </a:r>
          </a:p>
          <a:p>
            <a:pPr lvl="1" eaLnBrk="0" fontAlgn="ctr" hangingPunct="0">
              <a:spcBef>
                <a:spcPct val="10000"/>
              </a:spcBef>
              <a:buSzPct val="180000"/>
            </a:pPr>
            <a:r>
              <a:rPr lang="en-US" sz="1440" dirty="0">
                <a:solidFill>
                  <a:schemeClr val="bg1"/>
                </a:solidFill>
                <a:latin typeface="Lucida Console" pitchFamily="49" charset="0"/>
              </a:rPr>
              <a:t>{</a:t>
            </a:r>
          </a:p>
          <a:p>
            <a:pPr lvl="1" eaLnBrk="0" fontAlgn="ctr" hangingPunct="0">
              <a:spcBef>
                <a:spcPct val="10000"/>
              </a:spcBef>
              <a:buSzPct val="180000"/>
            </a:pPr>
            <a:r>
              <a:rPr lang="en-US" sz="1440" b="1" dirty="0">
                <a:solidFill>
                  <a:schemeClr val="tx2"/>
                </a:solidFill>
                <a:latin typeface="Lucida Console" pitchFamily="49" charset="0"/>
              </a:rPr>
              <a:t>#pragma </a:t>
            </a:r>
            <a:r>
              <a:rPr lang="en-US" sz="1440" b="1" dirty="0" err="1">
                <a:solidFill>
                  <a:schemeClr val="tx2"/>
                </a:solidFill>
                <a:latin typeface="Lucida Console" pitchFamily="49" charset="0"/>
              </a:rPr>
              <a:t>acc</a:t>
            </a:r>
            <a:r>
              <a:rPr lang="en-US" sz="1440" b="1" dirty="0">
                <a:solidFill>
                  <a:schemeClr val="tx2"/>
                </a:solidFill>
                <a:latin typeface="Lucida Console" pitchFamily="49" charset="0"/>
              </a:rPr>
              <a:t> kernels </a:t>
            </a:r>
          </a:p>
          <a:p>
            <a:pPr lvl="1" eaLnBrk="0" fontAlgn="ctr" hangingPunct="0">
              <a:spcBef>
                <a:spcPct val="10000"/>
              </a:spcBef>
              <a:buSzPct val="180000"/>
            </a:pPr>
            <a:r>
              <a:rPr lang="en-US" sz="1440" dirty="0">
                <a:solidFill>
                  <a:schemeClr val="bg1"/>
                </a:solidFill>
                <a:latin typeface="Lucida Console" pitchFamily="49" charset="0"/>
              </a:rPr>
              <a:t>for (int </a:t>
            </a:r>
            <a:r>
              <a:rPr lang="en-US" sz="1440" dirty="0" err="1">
                <a:solidFill>
                  <a:schemeClr val="bg1"/>
                </a:solidFill>
                <a:latin typeface="Lucida Console" pitchFamily="49" charset="0"/>
              </a:rPr>
              <a:t>i</a:t>
            </a:r>
            <a:r>
              <a:rPr lang="en-US" sz="1440" dirty="0">
                <a:solidFill>
                  <a:schemeClr val="bg1"/>
                </a:solidFill>
                <a:latin typeface="Lucida Console" pitchFamily="49" charset="0"/>
              </a:rPr>
              <a:t> = 0; </a:t>
            </a:r>
            <a:r>
              <a:rPr lang="en-US" sz="1440" dirty="0" err="1">
                <a:solidFill>
                  <a:schemeClr val="bg1"/>
                </a:solidFill>
                <a:latin typeface="Lucida Console" pitchFamily="49" charset="0"/>
              </a:rPr>
              <a:t>i</a:t>
            </a:r>
            <a:r>
              <a:rPr lang="en-US" sz="1440" dirty="0">
                <a:solidFill>
                  <a:schemeClr val="bg1"/>
                </a:solidFill>
                <a:latin typeface="Lucida Console" pitchFamily="49" charset="0"/>
              </a:rPr>
              <a:t> &lt; n; ++</a:t>
            </a:r>
            <a:r>
              <a:rPr lang="en-US" sz="1440" dirty="0" err="1">
                <a:solidFill>
                  <a:schemeClr val="bg1"/>
                </a:solidFill>
                <a:latin typeface="Lucida Console" pitchFamily="49" charset="0"/>
              </a:rPr>
              <a:t>i</a:t>
            </a:r>
            <a:r>
              <a:rPr lang="en-US" sz="1440" dirty="0">
                <a:solidFill>
                  <a:schemeClr val="bg1"/>
                </a:solidFill>
                <a:latin typeface="Lucida Console" pitchFamily="49" charset="0"/>
              </a:rPr>
              <a:t>)</a:t>
            </a:r>
          </a:p>
          <a:p>
            <a:pPr lvl="1" eaLnBrk="0" fontAlgn="ctr" hangingPunct="0">
              <a:spcBef>
                <a:spcPct val="10000"/>
              </a:spcBef>
              <a:buSzPct val="180000"/>
            </a:pPr>
            <a:r>
              <a:rPr lang="en-US" sz="1440" dirty="0">
                <a:solidFill>
                  <a:schemeClr val="bg1"/>
                </a:solidFill>
                <a:latin typeface="Lucida Console" pitchFamily="49" charset="0"/>
              </a:rPr>
              <a:t>    y[</a:t>
            </a:r>
            <a:r>
              <a:rPr lang="en-US" sz="1440" dirty="0" err="1">
                <a:solidFill>
                  <a:schemeClr val="bg1"/>
                </a:solidFill>
                <a:latin typeface="Lucida Console" pitchFamily="49" charset="0"/>
              </a:rPr>
              <a:t>i</a:t>
            </a:r>
            <a:r>
              <a:rPr lang="en-US" sz="1440" dirty="0">
                <a:solidFill>
                  <a:schemeClr val="bg1"/>
                </a:solidFill>
                <a:latin typeface="Lucida Console" pitchFamily="49" charset="0"/>
              </a:rPr>
              <a:t>] = a * x[</a:t>
            </a:r>
            <a:r>
              <a:rPr lang="en-US" sz="1440" dirty="0" err="1">
                <a:solidFill>
                  <a:schemeClr val="bg1"/>
                </a:solidFill>
                <a:latin typeface="Lucida Console" pitchFamily="49" charset="0"/>
              </a:rPr>
              <a:t>i</a:t>
            </a:r>
            <a:r>
              <a:rPr lang="en-US" sz="1440" dirty="0">
                <a:solidFill>
                  <a:schemeClr val="bg1"/>
                </a:solidFill>
                <a:latin typeface="Lucida Console" pitchFamily="49" charset="0"/>
              </a:rPr>
              <a:t>] + y[</a:t>
            </a:r>
            <a:r>
              <a:rPr lang="en-US" sz="1440" dirty="0" err="1">
                <a:solidFill>
                  <a:schemeClr val="bg1"/>
                </a:solidFill>
                <a:latin typeface="Lucida Console" pitchFamily="49" charset="0"/>
              </a:rPr>
              <a:t>i</a:t>
            </a:r>
            <a:r>
              <a:rPr lang="en-US" sz="1440" dirty="0">
                <a:solidFill>
                  <a:schemeClr val="bg1"/>
                </a:solidFill>
                <a:latin typeface="Lucida Console" pitchFamily="49" charset="0"/>
              </a:rPr>
              <a:t>];</a:t>
            </a:r>
          </a:p>
          <a:p>
            <a:pPr lvl="1" eaLnBrk="0" fontAlgn="ctr" hangingPunct="0">
              <a:spcBef>
                <a:spcPct val="10000"/>
              </a:spcBef>
              <a:buSzPct val="180000"/>
            </a:pPr>
            <a:r>
              <a:rPr lang="en-US" sz="1440" dirty="0">
                <a:solidFill>
                  <a:schemeClr val="bg1"/>
                </a:solidFill>
                <a:latin typeface="Lucida Console" pitchFamily="49" charset="0"/>
              </a:rPr>
              <a:t>}</a:t>
            </a:r>
          </a:p>
          <a:p>
            <a:pPr eaLnBrk="0" fontAlgn="ctr" hangingPunct="0">
              <a:spcBef>
                <a:spcPct val="10000"/>
              </a:spcBef>
              <a:buSzPct val="180000"/>
            </a:pPr>
            <a:endParaRPr lang="en-US" sz="1440" dirty="0">
              <a:solidFill>
                <a:schemeClr val="bg1"/>
              </a:solidFill>
              <a:latin typeface="Lucida Console" pitchFamily="49" charset="0"/>
            </a:endParaRPr>
          </a:p>
        </p:txBody>
      </p:sp>
      <p:sp>
        <p:nvSpPr>
          <p:cNvPr id="6" name="Rounded Rectangle 5"/>
          <p:cNvSpPr/>
          <p:nvPr/>
        </p:nvSpPr>
        <p:spPr>
          <a:xfrm>
            <a:off x="421035" y="1257300"/>
            <a:ext cx="5689207" cy="4419600"/>
          </a:xfrm>
          <a:prstGeom prst="roundRect">
            <a:avLst>
              <a:gd name="adj" fmla="val 0"/>
            </a:avLst>
          </a:prstGeom>
          <a:noFill/>
          <a:ln w="38100">
            <a:solidFill>
              <a:srgbClr val="73B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45716" rIns="0" bIns="45716" rtlCol="0" anchor="t"/>
          <a:lstStyle/>
          <a:p>
            <a:pPr lvl="1" eaLnBrk="0" fontAlgn="ctr" hangingPunct="0">
              <a:spcBef>
                <a:spcPct val="10000"/>
              </a:spcBef>
              <a:buSzPct val="180000"/>
            </a:pPr>
            <a:endParaRPr lang="en-US" sz="1400" dirty="0">
              <a:solidFill>
                <a:schemeClr val="bg1"/>
              </a:solidFill>
              <a:latin typeface="Lucida Console" pitchFamily="49" charset="0"/>
            </a:endParaRPr>
          </a:p>
          <a:p>
            <a:pPr lvl="1" eaLnBrk="0" fontAlgn="ctr" hangingPunct="0">
              <a:spcBef>
                <a:spcPct val="10000"/>
              </a:spcBef>
              <a:buSzPct val="180000"/>
            </a:pPr>
            <a:r>
              <a:rPr lang="en-US" sz="1400" dirty="0">
                <a:solidFill>
                  <a:schemeClr val="bg1"/>
                </a:solidFill>
                <a:latin typeface="Lucida Console" pitchFamily="49" charset="0"/>
              </a:rPr>
              <a:t>int main(int </a:t>
            </a:r>
            <a:r>
              <a:rPr lang="en-US" sz="1400" dirty="0" err="1">
                <a:solidFill>
                  <a:schemeClr val="bg1"/>
                </a:solidFill>
                <a:latin typeface="Lucida Console" pitchFamily="49" charset="0"/>
              </a:rPr>
              <a:t>argc</a:t>
            </a:r>
            <a:r>
              <a:rPr lang="en-US" sz="1400" dirty="0">
                <a:solidFill>
                  <a:schemeClr val="bg1"/>
                </a:solidFill>
                <a:latin typeface="Lucida Console" pitchFamily="49" charset="0"/>
              </a:rPr>
              <a:t>, char **</a:t>
            </a:r>
            <a:r>
              <a:rPr lang="en-US" sz="1400" dirty="0" err="1">
                <a:solidFill>
                  <a:schemeClr val="bg1"/>
                </a:solidFill>
                <a:latin typeface="Lucida Console" pitchFamily="49" charset="0"/>
              </a:rPr>
              <a:t>argv</a:t>
            </a:r>
            <a:r>
              <a:rPr lang="en-US" sz="1400" dirty="0">
                <a:solidFill>
                  <a:schemeClr val="bg1"/>
                </a:solidFill>
                <a:latin typeface="Lucida Console" pitchFamily="49" charset="0"/>
              </a:rPr>
              <a:t>)</a:t>
            </a:r>
          </a:p>
          <a:p>
            <a:pPr lvl="1" eaLnBrk="0" fontAlgn="ctr" hangingPunct="0">
              <a:spcBef>
                <a:spcPct val="10000"/>
              </a:spcBef>
              <a:buSzPct val="180000"/>
            </a:pPr>
            <a:r>
              <a:rPr lang="en-US" sz="1400" dirty="0">
                <a:solidFill>
                  <a:schemeClr val="bg1"/>
                </a:solidFill>
                <a:latin typeface="Lucida Console" pitchFamily="49" charset="0"/>
              </a:rPr>
              <a:t>{</a:t>
            </a:r>
          </a:p>
          <a:p>
            <a:pPr lvl="1" eaLnBrk="0" fontAlgn="ctr" hangingPunct="0">
              <a:spcBef>
                <a:spcPct val="10000"/>
              </a:spcBef>
              <a:buSzPct val="180000"/>
            </a:pPr>
            <a:r>
              <a:rPr lang="en-US" sz="1400" dirty="0">
                <a:solidFill>
                  <a:schemeClr val="bg1"/>
                </a:solidFill>
                <a:latin typeface="Lucida Console" pitchFamily="49" charset="0"/>
              </a:rPr>
              <a:t>  int N = 1&lt;&lt;20; // 1 million floats</a:t>
            </a:r>
          </a:p>
          <a:p>
            <a:pPr lvl="1" eaLnBrk="0" fontAlgn="ctr" hangingPunct="0">
              <a:spcBef>
                <a:spcPct val="10000"/>
              </a:spcBef>
              <a:buSzPct val="180000"/>
            </a:pPr>
            <a:r>
              <a:rPr lang="en-US" sz="1400" dirty="0">
                <a:solidFill>
                  <a:schemeClr val="bg1"/>
                </a:solidFill>
                <a:latin typeface="Lucida Console" pitchFamily="49" charset="0"/>
              </a:rPr>
              <a:t>  if (</a:t>
            </a:r>
            <a:r>
              <a:rPr lang="en-US" sz="1400" dirty="0" err="1">
                <a:solidFill>
                  <a:schemeClr val="bg1"/>
                </a:solidFill>
                <a:latin typeface="Lucida Console" pitchFamily="49" charset="0"/>
              </a:rPr>
              <a:t>argc</a:t>
            </a:r>
            <a:r>
              <a:rPr lang="en-US" sz="1400" dirty="0">
                <a:solidFill>
                  <a:schemeClr val="bg1"/>
                </a:solidFill>
                <a:latin typeface="Lucida Console" pitchFamily="49" charset="0"/>
              </a:rPr>
              <a:t> &gt; 1)</a:t>
            </a:r>
          </a:p>
          <a:p>
            <a:pPr lvl="1" eaLnBrk="0" fontAlgn="ctr" hangingPunct="0">
              <a:spcBef>
                <a:spcPct val="10000"/>
              </a:spcBef>
              <a:buSzPct val="180000"/>
            </a:pPr>
            <a:r>
              <a:rPr lang="en-US" sz="1400" dirty="0">
                <a:solidFill>
                  <a:schemeClr val="bg1"/>
                </a:solidFill>
                <a:latin typeface="Lucida Console" pitchFamily="49" charset="0"/>
              </a:rPr>
              <a:t>    N = </a:t>
            </a:r>
            <a:r>
              <a:rPr lang="en-US" sz="1400" dirty="0" err="1">
                <a:solidFill>
                  <a:schemeClr val="bg1"/>
                </a:solidFill>
                <a:latin typeface="Lucida Console" pitchFamily="49" charset="0"/>
              </a:rPr>
              <a:t>atoi</a:t>
            </a:r>
            <a:r>
              <a:rPr lang="en-US" sz="1400" dirty="0">
                <a:solidFill>
                  <a:schemeClr val="bg1"/>
                </a:solidFill>
                <a:latin typeface="Lucida Console" pitchFamily="49" charset="0"/>
              </a:rPr>
              <a:t>(</a:t>
            </a:r>
            <a:r>
              <a:rPr lang="en-US" sz="1400" dirty="0" err="1">
                <a:solidFill>
                  <a:schemeClr val="bg1"/>
                </a:solidFill>
                <a:latin typeface="Lucida Console" pitchFamily="49" charset="0"/>
              </a:rPr>
              <a:t>argv</a:t>
            </a:r>
            <a:r>
              <a:rPr lang="en-US" sz="1400" dirty="0">
                <a:solidFill>
                  <a:schemeClr val="bg1"/>
                </a:solidFill>
                <a:latin typeface="Lucida Console" pitchFamily="49" charset="0"/>
              </a:rPr>
              <a:t>[1]);</a:t>
            </a:r>
          </a:p>
          <a:p>
            <a:pPr lvl="1" eaLnBrk="0" fontAlgn="ctr" hangingPunct="0">
              <a:spcBef>
                <a:spcPct val="10000"/>
              </a:spcBef>
              <a:buSzPct val="180000"/>
            </a:pPr>
            <a:endParaRPr lang="en-US" sz="1400" dirty="0">
              <a:solidFill>
                <a:schemeClr val="bg1"/>
              </a:solidFill>
              <a:latin typeface="Lucida Console" pitchFamily="49" charset="0"/>
            </a:endParaRPr>
          </a:p>
          <a:p>
            <a:pPr lvl="1" eaLnBrk="0" fontAlgn="ctr" hangingPunct="0">
              <a:spcBef>
                <a:spcPct val="10000"/>
              </a:spcBef>
              <a:buSzPct val="180000"/>
            </a:pPr>
            <a:r>
              <a:rPr lang="en-US" sz="1400" dirty="0">
                <a:solidFill>
                  <a:schemeClr val="bg1"/>
                </a:solidFill>
                <a:latin typeface="Lucida Console" pitchFamily="49" charset="0"/>
              </a:rPr>
              <a:t>  float *x = (float*)malloc(N * </a:t>
            </a:r>
            <a:r>
              <a:rPr lang="en-US" sz="1400" dirty="0" err="1">
                <a:solidFill>
                  <a:schemeClr val="bg1"/>
                </a:solidFill>
                <a:latin typeface="Lucida Console" pitchFamily="49" charset="0"/>
              </a:rPr>
              <a:t>sizeof</a:t>
            </a:r>
            <a:r>
              <a:rPr lang="en-US" sz="1400" dirty="0">
                <a:solidFill>
                  <a:schemeClr val="bg1"/>
                </a:solidFill>
                <a:latin typeface="Lucida Console" pitchFamily="49" charset="0"/>
              </a:rPr>
              <a:t>(float));</a:t>
            </a:r>
          </a:p>
          <a:p>
            <a:pPr lvl="1" eaLnBrk="0" fontAlgn="ctr" hangingPunct="0">
              <a:spcBef>
                <a:spcPct val="10000"/>
              </a:spcBef>
              <a:buSzPct val="180000"/>
            </a:pPr>
            <a:r>
              <a:rPr lang="en-US" sz="1400" dirty="0">
                <a:solidFill>
                  <a:schemeClr val="bg1"/>
                </a:solidFill>
                <a:latin typeface="Lucida Console" pitchFamily="49" charset="0"/>
              </a:rPr>
              <a:t>  float *y = (float*)</a:t>
            </a:r>
            <a:r>
              <a:rPr lang="en-US" sz="1400" dirty="0" err="1">
                <a:solidFill>
                  <a:schemeClr val="bg1"/>
                </a:solidFill>
                <a:latin typeface="Lucida Console" pitchFamily="49" charset="0"/>
              </a:rPr>
              <a:t>malloc</a:t>
            </a:r>
            <a:r>
              <a:rPr lang="en-US" sz="1400" dirty="0">
                <a:solidFill>
                  <a:schemeClr val="bg1"/>
                </a:solidFill>
                <a:latin typeface="Lucida Console" pitchFamily="49" charset="0"/>
              </a:rPr>
              <a:t>(N * </a:t>
            </a:r>
            <a:r>
              <a:rPr lang="en-US" sz="1400" dirty="0" err="1">
                <a:solidFill>
                  <a:schemeClr val="bg1"/>
                </a:solidFill>
                <a:latin typeface="Lucida Console" pitchFamily="49" charset="0"/>
              </a:rPr>
              <a:t>sizeof</a:t>
            </a:r>
            <a:r>
              <a:rPr lang="en-US" sz="1400" dirty="0">
                <a:solidFill>
                  <a:schemeClr val="bg1"/>
                </a:solidFill>
                <a:latin typeface="Lucida Console" pitchFamily="49" charset="0"/>
              </a:rPr>
              <a:t>(float));</a:t>
            </a:r>
          </a:p>
          <a:p>
            <a:pPr lvl="1" eaLnBrk="0" fontAlgn="ctr" hangingPunct="0">
              <a:spcBef>
                <a:spcPct val="10000"/>
              </a:spcBef>
              <a:buSzPct val="180000"/>
            </a:pPr>
            <a:r>
              <a:rPr lang="nn-NO" sz="1400" dirty="0">
                <a:solidFill>
                  <a:schemeClr val="bg1"/>
                </a:solidFill>
                <a:latin typeface="Lucida Console" pitchFamily="49" charset="0"/>
              </a:rPr>
              <a:t>  for (int i = 0; i &lt; N; ++i) {</a:t>
            </a:r>
          </a:p>
          <a:p>
            <a:pPr lvl="1" eaLnBrk="0" fontAlgn="ctr" hangingPunct="0">
              <a:spcBef>
                <a:spcPct val="10000"/>
              </a:spcBef>
              <a:buSzPct val="180000"/>
            </a:pPr>
            <a:r>
              <a:rPr lang="en-US" sz="1400" dirty="0">
                <a:solidFill>
                  <a:schemeClr val="bg1"/>
                </a:solidFill>
                <a:latin typeface="Lucida Console" pitchFamily="49" charset="0"/>
              </a:rPr>
              <a:t>    x[</a:t>
            </a:r>
            <a:r>
              <a:rPr lang="en-US" sz="1400" dirty="0" err="1">
                <a:solidFill>
                  <a:schemeClr val="bg1"/>
                </a:solidFill>
                <a:latin typeface="Lucida Console" pitchFamily="49" charset="0"/>
              </a:rPr>
              <a:t>i</a:t>
            </a:r>
            <a:r>
              <a:rPr lang="en-US" sz="1400" dirty="0">
                <a:solidFill>
                  <a:schemeClr val="bg1"/>
                </a:solidFill>
                <a:latin typeface="Lucida Console" pitchFamily="49" charset="0"/>
              </a:rPr>
              <a:t>] = 2.0f;</a:t>
            </a:r>
          </a:p>
          <a:p>
            <a:pPr lvl="1" eaLnBrk="0" fontAlgn="ctr" hangingPunct="0">
              <a:spcBef>
                <a:spcPct val="10000"/>
              </a:spcBef>
              <a:buSzPct val="180000"/>
            </a:pPr>
            <a:r>
              <a:rPr lang="en-US" sz="1400" dirty="0">
                <a:solidFill>
                  <a:schemeClr val="bg1"/>
                </a:solidFill>
                <a:latin typeface="Lucida Console" pitchFamily="49" charset="0"/>
              </a:rPr>
              <a:t>    y[</a:t>
            </a:r>
            <a:r>
              <a:rPr lang="en-US" sz="1400" dirty="0" err="1">
                <a:solidFill>
                  <a:schemeClr val="bg1"/>
                </a:solidFill>
                <a:latin typeface="Lucida Console" pitchFamily="49" charset="0"/>
              </a:rPr>
              <a:t>i</a:t>
            </a:r>
            <a:r>
              <a:rPr lang="en-US" sz="1400" dirty="0">
                <a:solidFill>
                  <a:schemeClr val="bg1"/>
                </a:solidFill>
                <a:latin typeface="Lucida Console" pitchFamily="49" charset="0"/>
              </a:rPr>
              <a:t>] = 1.0f;</a:t>
            </a:r>
          </a:p>
          <a:p>
            <a:pPr lvl="1" eaLnBrk="0" fontAlgn="ctr" hangingPunct="0">
              <a:spcBef>
                <a:spcPct val="10000"/>
              </a:spcBef>
              <a:buSzPct val="180000"/>
            </a:pPr>
            <a:r>
              <a:rPr lang="en-US" sz="1400" dirty="0">
                <a:solidFill>
                  <a:schemeClr val="bg1"/>
                </a:solidFill>
                <a:latin typeface="Lucida Console" pitchFamily="49" charset="0"/>
              </a:rPr>
              <a:t>  }</a:t>
            </a:r>
          </a:p>
          <a:p>
            <a:pPr lvl="1" eaLnBrk="0" fontAlgn="ctr" hangingPunct="0">
              <a:spcBef>
                <a:spcPct val="10000"/>
              </a:spcBef>
              <a:buSzPct val="180000"/>
            </a:pPr>
            <a:r>
              <a:rPr lang="en-US" sz="1400" dirty="0">
                <a:solidFill>
                  <a:schemeClr val="bg1"/>
                </a:solidFill>
                <a:latin typeface="Lucida Console" pitchFamily="49" charset="0"/>
              </a:rPr>
              <a:t>  </a:t>
            </a:r>
            <a:r>
              <a:rPr lang="en-US" sz="1400" dirty="0" err="1">
                <a:solidFill>
                  <a:schemeClr val="bg1"/>
                </a:solidFill>
                <a:latin typeface="Lucida Console" pitchFamily="49" charset="0"/>
              </a:rPr>
              <a:t>saxpy</a:t>
            </a:r>
            <a:r>
              <a:rPr lang="en-US" sz="1400" dirty="0">
                <a:solidFill>
                  <a:schemeClr val="bg1"/>
                </a:solidFill>
                <a:latin typeface="Lucida Console" pitchFamily="49" charset="0"/>
              </a:rPr>
              <a:t>(N, 3.0f, x, y);</a:t>
            </a:r>
          </a:p>
          <a:p>
            <a:pPr lvl="1" eaLnBrk="0" fontAlgn="ctr" hangingPunct="0">
              <a:spcBef>
                <a:spcPct val="10000"/>
              </a:spcBef>
              <a:buSzPct val="180000"/>
            </a:pPr>
            <a:endParaRPr lang="en-US" sz="1400" dirty="0">
              <a:solidFill>
                <a:schemeClr val="bg1"/>
              </a:solidFill>
              <a:latin typeface="Lucida Console" pitchFamily="49" charset="0"/>
            </a:endParaRPr>
          </a:p>
          <a:p>
            <a:pPr lvl="1" eaLnBrk="0" fontAlgn="ctr" hangingPunct="0">
              <a:spcBef>
                <a:spcPct val="10000"/>
              </a:spcBef>
              <a:buSzPct val="180000"/>
            </a:pPr>
            <a:r>
              <a:rPr lang="en-US" sz="1400" dirty="0">
                <a:solidFill>
                  <a:schemeClr val="bg1"/>
                </a:solidFill>
                <a:latin typeface="Lucida Console" pitchFamily="49" charset="0"/>
              </a:rPr>
              <a:t>  return 0;</a:t>
            </a:r>
          </a:p>
          <a:p>
            <a:pPr lvl="1" eaLnBrk="0" fontAlgn="ctr" hangingPunct="0">
              <a:spcBef>
                <a:spcPct val="10000"/>
              </a:spcBef>
              <a:buSzPct val="180000"/>
            </a:pPr>
            <a:r>
              <a:rPr lang="en-US" sz="1440" dirty="0">
                <a:solidFill>
                  <a:schemeClr val="bg1"/>
                </a:solidFill>
                <a:latin typeface="Lucida Console" pitchFamily="49" charset="0"/>
              </a:rPr>
              <a:t>}</a:t>
            </a:r>
          </a:p>
        </p:txBody>
      </p:sp>
      <p:sp>
        <p:nvSpPr>
          <p:cNvPr id="4" name="Rectangular Callout 3"/>
          <p:cNvSpPr/>
          <p:nvPr/>
        </p:nvSpPr>
        <p:spPr>
          <a:xfrm>
            <a:off x="8973084" y="1478422"/>
            <a:ext cx="1923515" cy="824940"/>
          </a:xfrm>
          <a:prstGeom prst="wedgeRectCallout">
            <a:avLst>
              <a:gd name="adj1" fmla="val -39007"/>
              <a:gd name="adj2" fmla="val 169321"/>
            </a:avLst>
          </a:prstGeom>
          <a:solidFill>
            <a:schemeClr val="accent4"/>
          </a:solidFill>
        </p:spPr>
        <p:style>
          <a:lnRef idx="3">
            <a:schemeClr val="lt1"/>
          </a:lnRef>
          <a:fillRef idx="1">
            <a:schemeClr val="accent5"/>
          </a:fillRef>
          <a:effectRef idx="1">
            <a:schemeClr val="accent5"/>
          </a:effectRef>
          <a:fontRef idx="minor">
            <a:schemeClr val="lt1"/>
          </a:fontRef>
        </p:style>
        <p:txBody>
          <a:bodyPr lIns="91436" tIns="45718" rIns="91436" bIns="45718" rtlCol="0" anchor="ctr"/>
          <a:lstStyle/>
          <a:p>
            <a:pPr algn="ctr"/>
            <a:r>
              <a:rPr lang="en-US" sz="1200" dirty="0">
                <a:effectLst>
                  <a:outerShdw blurRad="50800" dist="38100" dir="2700000" algn="tl" rotWithShape="0">
                    <a:prstClr val="black">
                      <a:alpha val="40000"/>
                    </a:prstClr>
                  </a:outerShdw>
                </a:effectLst>
              </a:rPr>
              <a:t>“</a:t>
            </a:r>
            <a:r>
              <a:rPr lang="en-US" sz="1200" dirty="0">
                <a:effectLst>
                  <a:outerShdw blurRad="50800" dist="38100" dir="2700000" algn="tl" rotWithShape="0">
                    <a:prstClr val="black">
                      <a:alpha val="40000"/>
                    </a:prstClr>
                  </a:outerShdw>
                </a:effectLst>
                <a:latin typeface="Trebuchet MS" pitchFamily="34" charset="0"/>
              </a:rPr>
              <a:t>I promise </a:t>
            </a:r>
            <a:r>
              <a:rPr lang="en-US" sz="1200" dirty="0">
                <a:effectLst>
                  <a:outerShdw blurRad="50800" dist="38100" dir="2700000" algn="tl" rotWithShape="0">
                    <a:prstClr val="black">
                      <a:alpha val="40000"/>
                    </a:prstClr>
                  </a:outerShdw>
                </a:effectLst>
                <a:latin typeface="Lucida Console" pitchFamily="49" charset="0"/>
              </a:rPr>
              <a:t>y</a:t>
            </a:r>
            <a:r>
              <a:rPr lang="en-US" sz="1200" dirty="0">
                <a:effectLst>
                  <a:outerShdw blurRad="50800" dist="38100" dir="2700000" algn="tl" rotWithShape="0">
                    <a:prstClr val="black">
                      <a:alpha val="40000"/>
                    </a:prstClr>
                  </a:outerShdw>
                </a:effectLst>
              </a:rPr>
              <a:t> is not aliased by</a:t>
            </a:r>
          </a:p>
          <a:p>
            <a:pPr algn="ctr"/>
            <a:r>
              <a:rPr lang="en-US" sz="1200" dirty="0">
                <a:effectLst>
                  <a:outerShdw blurRad="50800" dist="38100" dir="2700000" algn="tl" rotWithShape="0">
                    <a:prstClr val="black">
                      <a:alpha val="40000"/>
                    </a:prstClr>
                  </a:outerShdw>
                </a:effectLst>
                <a:latin typeface="Trebuchet MS" pitchFamily="34" charset="0"/>
              </a:rPr>
              <a:t>Anything else (esp. </a:t>
            </a:r>
            <a:r>
              <a:rPr lang="en-US" sz="1200" dirty="0">
                <a:effectLst>
                  <a:outerShdw blurRad="50800" dist="38100" dir="2700000" algn="tl" rotWithShape="0">
                    <a:prstClr val="black">
                      <a:alpha val="40000"/>
                    </a:prstClr>
                  </a:outerShdw>
                </a:effectLst>
                <a:latin typeface="Lucida Console" pitchFamily="49" charset="0"/>
              </a:rPr>
              <a:t>x)”</a:t>
            </a:r>
          </a:p>
        </p:txBody>
      </p:sp>
    </p:spTree>
    <p:extLst>
      <p:ext uri="{BB962C8B-B14F-4D97-AF65-F5344CB8AC3E}">
        <p14:creationId xmlns:p14="http://schemas.microsoft.com/office/powerpoint/2010/main" val="2924922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277" y="381002"/>
            <a:ext cx="9204325" cy="646331"/>
          </a:xfrm>
        </p:spPr>
        <p:txBody>
          <a:bodyPr/>
          <a:lstStyle/>
          <a:p>
            <a:pPr algn="ctr"/>
            <a:r>
              <a:rPr lang="en-US" dirty="0"/>
              <a:t>C Detail: the “restrict” keyword</a:t>
            </a:r>
          </a:p>
        </p:txBody>
      </p:sp>
      <p:sp>
        <p:nvSpPr>
          <p:cNvPr id="5" name="Content Placeholder 4"/>
          <p:cNvSpPr>
            <a:spLocks noGrp="1"/>
          </p:cNvSpPr>
          <p:nvPr>
            <p:ph idx="1"/>
          </p:nvPr>
        </p:nvSpPr>
        <p:spPr>
          <a:xfrm>
            <a:off x="457200" y="1348740"/>
            <a:ext cx="10210800" cy="4823460"/>
          </a:xfrm>
        </p:spPr>
        <p:txBody>
          <a:bodyPr/>
          <a:lstStyle/>
          <a:p>
            <a:pPr>
              <a:buFont typeface="Arial" panose="020B0604020202020204" pitchFamily="34" charset="0"/>
              <a:buChar char="•"/>
            </a:pPr>
            <a:r>
              <a:rPr lang="en-US" dirty="0">
                <a:latin typeface="+mn-lt"/>
              </a:rPr>
              <a:t>Standard C (as of C99).</a:t>
            </a:r>
          </a:p>
          <a:p>
            <a:pPr>
              <a:buFont typeface="Arial" panose="020B0604020202020204" pitchFamily="34" charset="0"/>
              <a:buChar char="•"/>
            </a:pPr>
            <a:r>
              <a:rPr lang="en-US" dirty="0">
                <a:latin typeface="+mn-lt"/>
              </a:rPr>
              <a:t>Important for optimization of serial as well as OpenACC and OpenMP code.</a:t>
            </a:r>
          </a:p>
          <a:p>
            <a:pPr>
              <a:buFont typeface="Arial" panose="020B0604020202020204" pitchFamily="34" charset="0"/>
              <a:buChar char="•"/>
            </a:pPr>
            <a:r>
              <a:rPr lang="en-US" dirty="0">
                <a:latin typeface="+mn-lt"/>
              </a:rPr>
              <a:t>Promise given by the programmer to the compiler for a pointer: </a:t>
            </a:r>
            <a:r>
              <a:rPr lang="en-US" dirty="0">
                <a:solidFill>
                  <a:schemeClr val="tx2"/>
                </a:solidFill>
                <a:latin typeface="+mn-lt"/>
              </a:rPr>
              <a:t>float *restrict </a:t>
            </a:r>
            <a:r>
              <a:rPr lang="en-US" dirty="0" err="1">
                <a:solidFill>
                  <a:schemeClr val="tx2"/>
                </a:solidFill>
                <a:latin typeface="+mn-lt"/>
              </a:rPr>
              <a:t>ptr</a:t>
            </a:r>
            <a:br>
              <a:rPr lang="en-US" dirty="0">
                <a:solidFill>
                  <a:schemeClr val="tx2"/>
                </a:solidFill>
                <a:latin typeface="+mn-lt"/>
              </a:rPr>
            </a:br>
            <a:r>
              <a:rPr lang="en-US" sz="1400" i="1" dirty="0">
                <a:latin typeface="+mn-lt"/>
              </a:rPr>
              <a:t>Meaning: “for the lifetime of </a:t>
            </a:r>
            <a:r>
              <a:rPr lang="en-US" sz="1400" i="1" dirty="0" err="1">
                <a:latin typeface="+mn-lt"/>
              </a:rPr>
              <a:t>ptr</a:t>
            </a:r>
            <a:r>
              <a:rPr lang="en-US" sz="1400" i="1" dirty="0">
                <a:latin typeface="+mn-lt"/>
              </a:rPr>
              <a:t>, only it or a value directly derived from it (such as </a:t>
            </a:r>
            <a:r>
              <a:rPr lang="en-US" sz="1400" i="1" dirty="0" err="1">
                <a:latin typeface="+mn-lt"/>
              </a:rPr>
              <a:t>ptr</a:t>
            </a:r>
            <a:r>
              <a:rPr lang="en-US" sz="1400" i="1" dirty="0">
                <a:latin typeface="+mn-lt"/>
              </a:rPr>
              <a:t> + 1) will be used to access the object to which it points”</a:t>
            </a:r>
            <a:endParaRPr lang="en-US" sz="1400" i="1" dirty="0">
              <a:solidFill>
                <a:schemeClr val="tx2"/>
              </a:solidFill>
              <a:latin typeface="+mn-lt"/>
            </a:endParaRPr>
          </a:p>
          <a:p>
            <a:pPr>
              <a:buFont typeface="Arial" panose="020B0604020202020204" pitchFamily="34" charset="0"/>
              <a:buChar char="•"/>
            </a:pPr>
            <a:r>
              <a:rPr lang="en-US" dirty="0">
                <a:latin typeface="+mn-lt"/>
              </a:rPr>
              <a:t>Limits the effects of pointer aliasing</a:t>
            </a:r>
          </a:p>
          <a:p>
            <a:pPr>
              <a:buFont typeface="Arial" panose="020B0604020202020204" pitchFamily="34" charset="0"/>
              <a:buChar char="•"/>
            </a:pPr>
            <a:r>
              <a:rPr lang="en-US" dirty="0">
                <a:latin typeface="+mn-lt"/>
              </a:rPr>
              <a:t>OpenACC compilers often require restrict to determine independence</a:t>
            </a:r>
          </a:p>
          <a:p>
            <a:pPr lvl="1">
              <a:buFont typeface="Arial" panose="020B0604020202020204" pitchFamily="34" charset="0"/>
              <a:buChar char="•"/>
            </a:pPr>
            <a:r>
              <a:rPr lang="en-US" dirty="0">
                <a:latin typeface="+mn-lt"/>
              </a:rPr>
              <a:t>Otherwise the compiler can’t parallelize loops that access </a:t>
            </a:r>
            <a:r>
              <a:rPr lang="en-US" dirty="0" err="1">
                <a:latin typeface="+mn-lt"/>
              </a:rPr>
              <a:t>ptr</a:t>
            </a:r>
            <a:endParaRPr lang="en-US" dirty="0">
              <a:latin typeface="+mn-lt"/>
            </a:endParaRPr>
          </a:p>
          <a:p>
            <a:pPr lvl="1">
              <a:buFont typeface="Arial" panose="020B0604020202020204" pitchFamily="34" charset="0"/>
              <a:buChar char="•"/>
            </a:pPr>
            <a:r>
              <a:rPr lang="en-US" dirty="0">
                <a:latin typeface="+mn-lt"/>
              </a:rPr>
              <a:t>Note: if programmer violates the declaration, behavior is undefined</a:t>
            </a:r>
          </a:p>
          <a:p>
            <a:pPr marL="914039" lvl="1" indent="-342900">
              <a:buFont typeface="Arial" panose="020B0604020202020204" pitchFamily="34" charset="0"/>
              <a:buChar char="•"/>
            </a:pPr>
            <a:endParaRPr lang="en-US" dirty="0">
              <a:solidFill>
                <a:schemeClr val="tx2"/>
              </a:solidFill>
              <a:latin typeface="+mn-lt"/>
            </a:endParaRPr>
          </a:p>
        </p:txBody>
      </p:sp>
    </p:spTree>
    <p:extLst>
      <p:ext uri="{BB962C8B-B14F-4D97-AF65-F5344CB8AC3E}">
        <p14:creationId xmlns:p14="http://schemas.microsoft.com/office/powerpoint/2010/main" val="42210262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2863" y="2450311"/>
            <a:ext cx="9976104" cy="590931"/>
          </a:xfrm>
        </p:spPr>
        <p:txBody>
          <a:bodyPr/>
          <a:lstStyle/>
          <a:p>
            <a:pPr algn="l"/>
            <a:r>
              <a:rPr lang="en-US" dirty="0"/>
              <a:t>Course Objective:</a:t>
            </a:r>
            <a:br>
              <a:rPr lang="en-US" dirty="0"/>
            </a:br>
            <a:br>
              <a:rPr lang="en-US" dirty="0"/>
            </a:br>
            <a:r>
              <a:rPr lang="en-US" cap="none" dirty="0">
                <a:latin typeface="Trebuchet MS" panose="020B0603020202020204" pitchFamily="34" charset="0"/>
              </a:rPr>
              <a:t>Enable </a:t>
            </a:r>
            <a:r>
              <a:rPr lang="en-US" i="1" cap="none" dirty="0">
                <a:latin typeface="Trebuchet MS" panose="020B0603020202020204" pitchFamily="34" charset="0"/>
              </a:rPr>
              <a:t>you</a:t>
            </a:r>
            <a:r>
              <a:rPr lang="en-US" cap="none" dirty="0">
                <a:latin typeface="Trebuchet MS" panose="020B0603020202020204" pitchFamily="34" charset="0"/>
              </a:rPr>
              <a:t> to start accelerating your applications with OpenACC. </a:t>
            </a:r>
            <a:endParaRPr lang="en-US" dirty="0"/>
          </a:p>
        </p:txBody>
      </p:sp>
    </p:spTree>
    <p:extLst>
      <p:ext uri="{BB962C8B-B14F-4D97-AF65-F5344CB8AC3E}">
        <p14:creationId xmlns:p14="http://schemas.microsoft.com/office/powerpoint/2010/main" val="30467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992822" y="-9216"/>
            <a:ext cx="9204325" cy="646331"/>
          </a:xfrm>
        </p:spPr>
        <p:txBody>
          <a:bodyPr/>
          <a:lstStyle/>
          <a:p>
            <a:pPr algn="ctr"/>
            <a:r>
              <a:rPr lang="en-US" dirty="0"/>
              <a:t>Compile and Run</a:t>
            </a:r>
          </a:p>
        </p:txBody>
      </p:sp>
      <p:sp>
        <p:nvSpPr>
          <p:cNvPr id="3" name="Content Placeholder 2"/>
          <p:cNvSpPr>
            <a:spLocks noGrp="1"/>
          </p:cNvSpPr>
          <p:nvPr>
            <p:ph idx="1"/>
          </p:nvPr>
        </p:nvSpPr>
        <p:spPr>
          <a:xfrm>
            <a:off x="365760" y="1130202"/>
            <a:ext cx="10607040" cy="1828800"/>
          </a:xfrm>
        </p:spPr>
        <p:txBody>
          <a:bodyPr/>
          <a:lstStyle/>
          <a:p>
            <a:pPr>
              <a:buFont typeface="Arial" panose="020B0604020202020204" pitchFamily="34" charset="0"/>
              <a:buChar char="•"/>
            </a:pPr>
            <a:r>
              <a:rPr lang="en-US" sz="1920" dirty="0"/>
              <a:t>C:	</a:t>
            </a:r>
            <a:r>
              <a:rPr lang="en-US" sz="1920" dirty="0">
                <a:latin typeface="Lucida Console" pitchFamily="49" charset="0"/>
                <a:cs typeface="Courier New" pitchFamily="49" charset="0"/>
              </a:rPr>
              <a:t>	</a:t>
            </a:r>
            <a:r>
              <a:rPr lang="en-US" sz="1920" dirty="0" err="1">
                <a:latin typeface="Lucida Console" pitchFamily="49" charset="0"/>
                <a:cs typeface="Courier New" pitchFamily="49" charset="0"/>
              </a:rPr>
              <a:t>pgcc</a:t>
            </a:r>
            <a:r>
              <a:rPr lang="en-US" sz="1920" dirty="0">
                <a:latin typeface="Lucida Console" pitchFamily="49" charset="0"/>
                <a:cs typeface="Courier New" pitchFamily="49" charset="0"/>
              </a:rPr>
              <a:t> –</a:t>
            </a:r>
            <a:r>
              <a:rPr lang="en-US" sz="1920" dirty="0" err="1">
                <a:latin typeface="Lucida Console" pitchFamily="49" charset="0"/>
                <a:cs typeface="Courier New" pitchFamily="49" charset="0"/>
              </a:rPr>
              <a:t>acc</a:t>
            </a:r>
            <a:r>
              <a:rPr lang="en-US" sz="1920" dirty="0">
                <a:latin typeface="Lucida Console" pitchFamily="49" charset="0"/>
                <a:cs typeface="Courier New" pitchFamily="49" charset="0"/>
              </a:rPr>
              <a:t> </a:t>
            </a:r>
            <a:r>
              <a:rPr lang="en-US" sz="1920" dirty="0" err="1">
                <a:latin typeface="Lucida Console" pitchFamily="49" charset="0"/>
                <a:cs typeface="Courier New" pitchFamily="49" charset="0"/>
              </a:rPr>
              <a:t>saxpy.c</a:t>
            </a:r>
            <a:endParaRPr lang="en-US" sz="1920" dirty="0">
              <a:latin typeface="Lucida Console" pitchFamily="49" charset="0"/>
              <a:cs typeface="Courier New" pitchFamily="49" charset="0"/>
            </a:endParaRPr>
          </a:p>
          <a:p>
            <a:pPr>
              <a:buFont typeface="Arial" panose="020B0604020202020204" pitchFamily="34" charset="0"/>
              <a:buChar char="•"/>
            </a:pPr>
            <a:r>
              <a:rPr lang="en-US" sz="1920" dirty="0"/>
              <a:t>Fortran:</a:t>
            </a:r>
            <a:r>
              <a:rPr lang="en-US" sz="1920" dirty="0">
                <a:latin typeface="Lucida Console" pitchFamily="49" charset="0"/>
                <a:cs typeface="Courier New" pitchFamily="49" charset="0"/>
              </a:rPr>
              <a:t>	pgf90 –</a:t>
            </a:r>
            <a:r>
              <a:rPr lang="en-US" sz="1920" dirty="0" err="1">
                <a:latin typeface="Lucida Console" pitchFamily="49" charset="0"/>
                <a:cs typeface="Courier New" pitchFamily="49" charset="0"/>
              </a:rPr>
              <a:t>acc</a:t>
            </a:r>
            <a:r>
              <a:rPr lang="en-US" sz="1920" dirty="0">
                <a:latin typeface="Lucida Console" pitchFamily="49" charset="0"/>
                <a:cs typeface="Courier New" pitchFamily="49" charset="0"/>
              </a:rPr>
              <a:t> saxpy.f90</a:t>
            </a:r>
          </a:p>
          <a:p>
            <a:pPr>
              <a:buFont typeface="Arial" panose="020B0604020202020204" pitchFamily="34" charset="0"/>
              <a:buChar char="•"/>
            </a:pPr>
            <a:r>
              <a:rPr lang="en-US" sz="1920" dirty="0"/>
              <a:t>Run:	</a:t>
            </a:r>
            <a:r>
              <a:rPr lang="en-US" sz="1920" dirty="0">
                <a:latin typeface="Lucida Console" pitchFamily="49" charset="0"/>
                <a:cs typeface="Courier New" pitchFamily="49" charset="0"/>
              </a:rPr>
              <a:t>	</a:t>
            </a:r>
            <a:r>
              <a:rPr lang="en-US" sz="1920" dirty="0" err="1">
                <a:latin typeface="Lucida Console" pitchFamily="49" charset="0"/>
                <a:cs typeface="Courier New" pitchFamily="49" charset="0"/>
              </a:rPr>
              <a:t>a.out</a:t>
            </a:r>
            <a:br>
              <a:rPr lang="en-US" sz="1920" dirty="0">
                <a:solidFill>
                  <a:srgbClr val="FF0000"/>
                </a:solidFill>
                <a:latin typeface="Lucida Console" pitchFamily="49" charset="0"/>
                <a:cs typeface="Courier New" pitchFamily="49" charset="0"/>
              </a:rPr>
            </a:br>
            <a:r>
              <a:rPr lang="en-US" sz="1920" dirty="0">
                <a:latin typeface="Lucida Console" pitchFamily="49" charset="0"/>
                <a:cs typeface="Courier New" pitchFamily="49" charset="0"/>
              </a:rPr>
              <a:t>				   </a:t>
            </a:r>
            <a:r>
              <a:rPr lang="en-US" sz="1920" b="1" dirty="0"/>
              <a:t>Compiler Output</a:t>
            </a:r>
          </a:p>
        </p:txBody>
      </p:sp>
      <p:sp>
        <p:nvSpPr>
          <p:cNvPr id="8" name="Rounded Rectangle 7"/>
          <p:cNvSpPr/>
          <p:nvPr/>
        </p:nvSpPr>
        <p:spPr>
          <a:xfrm>
            <a:off x="365760" y="2746326"/>
            <a:ext cx="10458450" cy="2866488"/>
          </a:xfrm>
          <a:prstGeom prst="roundRect">
            <a:avLst>
              <a:gd name="adj" fmla="val 0"/>
            </a:avLst>
          </a:prstGeom>
          <a:noFill/>
          <a:ln w="38100">
            <a:solidFill>
              <a:srgbClr val="73B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45716" rIns="0" bIns="45716" rtlCol="0" anchor="t"/>
          <a:lstStyle/>
          <a:p>
            <a:pPr eaLnBrk="0" fontAlgn="ctr" hangingPunct="0">
              <a:spcBef>
                <a:spcPct val="10000"/>
              </a:spcBef>
              <a:buSzPct val="180000"/>
            </a:pPr>
            <a:r>
              <a:rPr lang="en-US" sz="1400" dirty="0">
                <a:solidFill>
                  <a:schemeClr val="bg1"/>
                </a:solidFill>
                <a:latin typeface="Lucida Console" pitchFamily="49" charset="0"/>
              </a:rPr>
              <a:t> </a:t>
            </a:r>
            <a:r>
              <a:rPr lang="en-US" sz="1400" dirty="0" err="1">
                <a:solidFill>
                  <a:schemeClr val="bg1"/>
                </a:solidFill>
                <a:latin typeface="Lucida Console" pitchFamily="49" charset="0"/>
              </a:rPr>
              <a:t>pgcc</a:t>
            </a:r>
            <a:r>
              <a:rPr lang="en-US" sz="1400" dirty="0">
                <a:solidFill>
                  <a:schemeClr val="bg1"/>
                </a:solidFill>
                <a:latin typeface="Lucida Console" pitchFamily="49" charset="0"/>
              </a:rPr>
              <a:t> -</a:t>
            </a:r>
            <a:r>
              <a:rPr lang="en-US" sz="1400" dirty="0" err="1">
                <a:solidFill>
                  <a:schemeClr val="bg1"/>
                </a:solidFill>
                <a:latin typeface="Lucida Console" pitchFamily="49" charset="0"/>
              </a:rPr>
              <a:t>acc</a:t>
            </a:r>
            <a:r>
              <a:rPr lang="en-US" sz="1400" dirty="0">
                <a:solidFill>
                  <a:schemeClr val="bg1"/>
                </a:solidFill>
                <a:latin typeface="Lucida Console" pitchFamily="49" charset="0"/>
              </a:rPr>
              <a:t> -</a:t>
            </a:r>
            <a:r>
              <a:rPr lang="en-US" sz="1400" dirty="0" err="1">
                <a:solidFill>
                  <a:schemeClr val="bg1"/>
                </a:solidFill>
                <a:latin typeface="Lucida Console" pitchFamily="49" charset="0"/>
              </a:rPr>
              <a:t>Minfo</a:t>
            </a:r>
            <a:r>
              <a:rPr lang="en-US" sz="1400" dirty="0">
                <a:solidFill>
                  <a:schemeClr val="bg1"/>
                </a:solidFill>
                <a:latin typeface="Lucida Console" pitchFamily="49" charset="0"/>
              </a:rPr>
              <a:t>=accel -ta=tesla </a:t>
            </a:r>
            <a:r>
              <a:rPr lang="en-US" sz="1400" dirty="0" err="1">
                <a:solidFill>
                  <a:schemeClr val="bg1"/>
                </a:solidFill>
                <a:latin typeface="Lucida Console" pitchFamily="49" charset="0"/>
              </a:rPr>
              <a:t>saxpy.c</a:t>
            </a:r>
            <a:endParaRPr lang="en-US" sz="1400" dirty="0">
              <a:solidFill>
                <a:schemeClr val="bg1"/>
              </a:solidFill>
              <a:latin typeface="Lucida Console" pitchFamily="49" charset="0"/>
            </a:endParaRPr>
          </a:p>
          <a:p>
            <a:pPr eaLnBrk="0" fontAlgn="ctr" hangingPunct="0">
              <a:spcBef>
                <a:spcPct val="10000"/>
              </a:spcBef>
              <a:buSzPct val="180000"/>
            </a:pPr>
            <a:endParaRPr lang="en-US" sz="1400" dirty="0">
              <a:solidFill>
                <a:srgbClr val="FF0000"/>
              </a:solidFill>
              <a:latin typeface="Lucida Console" pitchFamily="49" charset="0"/>
            </a:endParaRPr>
          </a:p>
          <a:p>
            <a:pPr eaLnBrk="0" fontAlgn="ctr" hangingPunct="0">
              <a:spcBef>
                <a:spcPct val="10000"/>
              </a:spcBef>
              <a:buSzPct val="180000"/>
            </a:pPr>
            <a:r>
              <a:rPr lang="en-US" sz="1400" dirty="0">
                <a:solidFill>
                  <a:schemeClr val="bg1"/>
                </a:solidFill>
                <a:latin typeface="Lucida Console" pitchFamily="49" charset="0"/>
              </a:rPr>
              <a:t> </a:t>
            </a:r>
            <a:r>
              <a:rPr lang="en-US" sz="1400" dirty="0" err="1">
                <a:solidFill>
                  <a:schemeClr val="bg1"/>
                </a:solidFill>
                <a:latin typeface="Lucida Console" pitchFamily="49" charset="0"/>
              </a:rPr>
              <a:t>saxpy</a:t>
            </a:r>
            <a:r>
              <a:rPr lang="en-US" sz="1400" dirty="0">
                <a:solidFill>
                  <a:schemeClr val="bg1"/>
                </a:solidFill>
                <a:latin typeface="Lucida Console" pitchFamily="49" charset="0"/>
              </a:rPr>
              <a:t>:</a:t>
            </a:r>
          </a:p>
          <a:p>
            <a:pPr eaLnBrk="0" fontAlgn="ctr" hangingPunct="0">
              <a:spcBef>
                <a:spcPct val="10000"/>
              </a:spcBef>
              <a:buSzPct val="180000"/>
            </a:pPr>
            <a:r>
              <a:rPr lang="en-US" sz="1400" dirty="0">
                <a:solidFill>
                  <a:schemeClr val="bg1"/>
                </a:solidFill>
                <a:latin typeface="Lucida Console" pitchFamily="49" charset="0"/>
              </a:rPr>
              <a:t>      8, Generating </a:t>
            </a:r>
            <a:r>
              <a:rPr lang="en-US" sz="1400" dirty="0" err="1">
                <a:solidFill>
                  <a:schemeClr val="bg1"/>
                </a:solidFill>
                <a:latin typeface="Lucida Console" pitchFamily="49" charset="0"/>
              </a:rPr>
              <a:t>copyin</a:t>
            </a:r>
            <a:r>
              <a:rPr lang="en-US" sz="1400" dirty="0">
                <a:solidFill>
                  <a:schemeClr val="bg1"/>
                </a:solidFill>
                <a:latin typeface="Lucida Console" pitchFamily="49" charset="0"/>
              </a:rPr>
              <a:t>(x[:n-1])</a:t>
            </a:r>
          </a:p>
          <a:p>
            <a:pPr eaLnBrk="0" fontAlgn="ctr" hangingPunct="0">
              <a:spcBef>
                <a:spcPct val="10000"/>
              </a:spcBef>
              <a:buSzPct val="180000"/>
            </a:pPr>
            <a:r>
              <a:rPr lang="en-US" sz="1400" dirty="0">
                <a:solidFill>
                  <a:schemeClr val="bg1"/>
                </a:solidFill>
                <a:latin typeface="Lucida Console" pitchFamily="49" charset="0"/>
              </a:rPr>
              <a:t>         Generating copy(y[:n-1])</a:t>
            </a:r>
          </a:p>
          <a:p>
            <a:pPr eaLnBrk="0" fontAlgn="ctr" hangingPunct="0">
              <a:spcBef>
                <a:spcPct val="10000"/>
              </a:spcBef>
              <a:buSzPct val="180000"/>
            </a:pPr>
            <a:r>
              <a:rPr lang="en-US" sz="1400" dirty="0">
                <a:solidFill>
                  <a:schemeClr val="bg1"/>
                </a:solidFill>
                <a:latin typeface="Lucida Console" pitchFamily="49" charset="0"/>
              </a:rPr>
              <a:t>         Generating compute capability 1.0 binary</a:t>
            </a:r>
          </a:p>
          <a:p>
            <a:pPr eaLnBrk="0" fontAlgn="ctr" hangingPunct="0">
              <a:spcBef>
                <a:spcPct val="10000"/>
              </a:spcBef>
              <a:buSzPct val="180000"/>
            </a:pPr>
            <a:r>
              <a:rPr lang="en-US" sz="1400" dirty="0">
                <a:solidFill>
                  <a:schemeClr val="bg1"/>
                </a:solidFill>
                <a:latin typeface="Lucida Console" pitchFamily="49" charset="0"/>
              </a:rPr>
              <a:t>         Generating compute capability 2.0 binary</a:t>
            </a:r>
          </a:p>
          <a:p>
            <a:pPr eaLnBrk="0" fontAlgn="ctr" hangingPunct="0">
              <a:spcBef>
                <a:spcPct val="10000"/>
              </a:spcBef>
              <a:buSzPct val="180000"/>
            </a:pPr>
            <a:r>
              <a:rPr lang="en-US" sz="1400" dirty="0">
                <a:solidFill>
                  <a:schemeClr val="bg1"/>
                </a:solidFill>
                <a:latin typeface="Lucida Console" pitchFamily="49" charset="0"/>
              </a:rPr>
              <a:t>      9, Loop is parallelizable</a:t>
            </a:r>
          </a:p>
          <a:p>
            <a:pPr eaLnBrk="0" fontAlgn="ctr" hangingPunct="0">
              <a:spcBef>
                <a:spcPct val="10000"/>
              </a:spcBef>
              <a:buSzPct val="180000"/>
            </a:pPr>
            <a:r>
              <a:rPr lang="en-US" sz="1400" dirty="0">
                <a:solidFill>
                  <a:schemeClr val="bg1"/>
                </a:solidFill>
                <a:latin typeface="Lucida Console" pitchFamily="49" charset="0"/>
              </a:rPr>
              <a:t>         </a:t>
            </a:r>
            <a:r>
              <a:rPr lang="en-US" sz="1400" dirty="0">
                <a:solidFill>
                  <a:srgbClr val="FFC000"/>
                </a:solidFill>
                <a:latin typeface="Lucida Console" pitchFamily="49" charset="0"/>
              </a:rPr>
              <a:t>Accelerator kernel generated</a:t>
            </a:r>
          </a:p>
          <a:p>
            <a:pPr eaLnBrk="0" fontAlgn="ctr" hangingPunct="0">
              <a:spcBef>
                <a:spcPct val="10000"/>
              </a:spcBef>
              <a:buSzPct val="180000"/>
            </a:pPr>
            <a:r>
              <a:rPr lang="en-US" sz="1400" dirty="0">
                <a:solidFill>
                  <a:schemeClr val="bg1"/>
                </a:solidFill>
                <a:latin typeface="Lucida Console" pitchFamily="49" charset="0"/>
              </a:rPr>
              <a:t>          9, #pragma </a:t>
            </a:r>
            <a:r>
              <a:rPr lang="en-US" sz="1400" dirty="0" err="1">
                <a:solidFill>
                  <a:schemeClr val="bg1"/>
                </a:solidFill>
                <a:latin typeface="Lucida Console" pitchFamily="49" charset="0"/>
              </a:rPr>
              <a:t>acc</a:t>
            </a:r>
            <a:r>
              <a:rPr lang="en-US" sz="1400" dirty="0">
                <a:solidFill>
                  <a:schemeClr val="bg1"/>
                </a:solidFill>
                <a:latin typeface="Lucida Console" pitchFamily="49" charset="0"/>
              </a:rPr>
              <a:t> loop worker, vector(256) /* </a:t>
            </a:r>
            <a:r>
              <a:rPr lang="en-US" sz="1400" dirty="0" err="1">
                <a:solidFill>
                  <a:schemeClr val="bg1"/>
                </a:solidFill>
                <a:latin typeface="Lucida Console" pitchFamily="49" charset="0"/>
              </a:rPr>
              <a:t>blockIdx.x</a:t>
            </a:r>
            <a:r>
              <a:rPr lang="en-US" sz="1400" dirty="0">
                <a:solidFill>
                  <a:schemeClr val="bg1"/>
                </a:solidFill>
                <a:latin typeface="Lucida Console" pitchFamily="49" charset="0"/>
              </a:rPr>
              <a:t> </a:t>
            </a:r>
            <a:r>
              <a:rPr lang="en-US" sz="1400" dirty="0" err="1">
                <a:solidFill>
                  <a:schemeClr val="bg1"/>
                </a:solidFill>
                <a:latin typeface="Lucida Console" pitchFamily="49" charset="0"/>
              </a:rPr>
              <a:t>threadIdx.x</a:t>
            </a:r>
            <a:r>
              <a:rPr lang="en-US" sz="1400" dirty="0">
                <a:solidFill>
                  <a:schemeClr val="bg1"/>
                </a:solidFill>
                <a:latin typeface="Lucida Console" pitchFamily="49" charset="0"/>
              </a:rPr>
              <a:t> */</a:t>
            </a:r>
          </a:p>
          <a:p>
            <a:pPr eaLnBrk="0" fontAlgn="ctr" hangingPunct="0">
              <a:spcBef>
                <a:spcPct val="10000"/>
              </a:spcBef>
              <a:buSzPct val="180000"/>
            </a:pPr>
            <a:r>
              <a:rPr lang="en-US" sz="1400" dirty="0">
                <a:solidFill>
                  <a:schemeClr val="bg1"/>
                </a:solidFill>
                <a:latin typeface="Lucida Console" pitchFamily="49" charset="0"/>
              </a:rPr>
              <a:t>             CC 1.0 : 4 registers; 52 shared, 4 constant, 0 local memory bytes; 100% occupancy</a:t>
            </a:r>
          </a:p>
          <a:p>
            <a:pPr eaLnBrk="0" fontAlgn="ctr" hangingPunct="0">
              <a:spcBef>
                <a:spcPct val="10000"/>
              </a:spcBef>
              <a:buSzPct val="180000"/>
            </a:pPr>
            <a:r>
              <a:rPr lang="en-US" sz="1400" dirty="0">
                <a:solidFill>
                  <a:schemeClr val="bg1"/>
                </a:solidFill>
                <a:latin typeface="Lucida Console" pitchFamily="49" charset="0"/>
              </a:rPr>
              <a:t>             CC 2.0 : 8 registers; 4 shared, 64 constant, 0 local memory bytes; 100% occupancy</a:t>
            </a:r>
          </a:p>
        </p:txBody>
      </p:sp>
      <p:sp>
        <p:nvSpPr>
          <p:cNvPr id="2" name="TextBox 1">
            <a:extLst>
              <a:ext uri="{FF2B5EF4-FFF2-40B4-BE49-F238E27FC236}">
                <a16:creationId xmlns:a16="http://schemas.microsoft.com/office/drawing/2014/main" id="{5EB9C213-A7D5-45A8-B5E4-D50362B5DBC0}"/>
              </a:ext>
            </a:extLst>
          </p:cNvPr>
          <p:cNvSpPr txBox="1"/>
          <p:nvPr/>
        </p:nvSpPr>
        <p:spPr>
          <a:xfrm>
            <a:off x="6930709" y="1218068"/>
            <a:ext cx="3449983" cy="480131"/>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bg1"/>
                </a:solidFill>
              </a:rPr>
              <a:t>-</a:t>
            </a:r>
            <a:r>
              <a:rPr lang="en-US" sz="1400" i="1" dirty="0" err="1">
                <a:solidFill>
                  <a:schemeClr val="bg1"/>
                </a:solidFill>
              </a:rPr>
              <a:t>acc</a:t>
            </a:r>
            <a:r>
              <a:rPr lang="en-US" sz="1400" i="1" dirty="0">
                <a:solidFill>
                  <a:schemeClr val="bg1"/>
                </a:solidFill>
              </a:rPr>
              <a:t> </a:t>
            </a:r>
            <a:r>
              <a:rPr lang="en-US" sz="1400" dirty="0">
                <a:solidFill>
                  <a:schemeClr val="bg1"/>
                </a:solidFill>
              </a:rPr>
              <a:t>will enable OpenACC directives</a:t>
            </a:r>
          </a:p>
          <a:p>
            <a:pPr algn="ctr">
              <a:lnSpc>
                <a:spcPct val="90000"/>
              </a:lnSpc>
            </a:pPr>
            <a:r>
              <a:rPr lang="en-US" sz="1400" dirty="0">
                <a:solidFill>
                  <a:schemeClr val="bg1"/>
                </a:solidFill>
              </a:rPr>
              <a:t>Default here targets serial CPU and GPU</a:t>
            </a:r>
          </a:p>
        </p:txBody>
      </p:sp>
      <p:sp>
        <p:nvSpPr>
          <p:cNvPr id="6" name="TextBox 5">
            <a:extLst>
              <a:ext uri="{FF2B5EF4-FFF2-40B4-BE49-F238E27FC236}">
                <a16:creationId xmlns:a16="http://schemas.microsoft.com/office/drawing/2014/main" id="{A20C5C20-E855-46EB-8F8B-12F6E54C2334}"/>
              </a:ext>
            </a:extLst>
          </p:cNvPr>
          <p:cNvSpPr txBox="1"/>
          <p:nvPr/>
        </p:nvSpPr>
        <p:spPr>
          <a:xfrm>
            <a:off x="6592640" y="2760966"/>
            <a:ext cx="4205932" cy="674031"/>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i="1" dirty="0">
                <a:solidFill>
                  <a:schemeClr val="bg1"/>
                </a:solidFill>
              </a:rPr>
              <a:t>-ta=tesla </a:t>
            </a:r>
            <a:r>
              <a:rPr lang="en-US" sz="1400" dirty="0">
                <a:solidFill>
                  <a:schemeClr val="bg1"/>
                </a:solidFill>
              </a:rPr>
              <a:t>will</a:t>
            </a:r>
            <a:r>
              <a:rPr lang="en-US" sz="1400" i="1" dirty="0">
                <a:solidFill>
                  <a:schemeClr val="bg1"/>
                </a:solidFill>
              </a:rPr>
              <a:t> only </a:t>
            </a:r>
            <a:r>
              <a:rPr lang="en-US" sz="1400" dirty="0">
                <a:solidFill>
                  <a:schemeClr val="bg1"/>
                </a:solidFill>
              </a:rPr>
              <a:t>target a GPU</a:t>
            </a:r>
          </a:p>
          <a:p>
            <a:pPr algn="ctr">
              <a:lnSpc>
                <a:spcPct val="90000"/>
              </a:lnSpc>
            </a:pPr>
            <a:r>
              <a:rPr lang="en-US" sz="1400" i="1" dirty="0">
                <a:solidFill>
                  <a:schemeClr val="bg1"/>
                </a:solidFill>
              </a:rPr>
              <a:t>-ta=multicore</a:t>
            </a:r>
            <a:r>
              <a:rPr lang="en-US" sz="1400" dirty="0">
                <a:solidFill>
                  <a:schemeClr val="bg1"/>
                </a:solidFill>
              </a:rPr>
              <a:t> will only target a multicore CPU</a:t>
            </a:r>
          </a:p>
          <a:p>
            <a:pPr algn="ctr">
              <a:lnSpc>
                <a:spcPct val="90000"/>
              </a:lnSpc>
            </a:pPr>
            <a:r>
              <a:rPr lang="en-US" sz="1400" i="1" dirty="0">
                <a:solidFill>
                  <a:schemeClr val="bg1"/>
                </a:solidFill>
              </a:rPr>
              <a:t>-</a:t>
            </a:r>
            <a:r>
              <a:rPr lang="en-US" sz="1400" i="1" dirty="0" err="1">
                <a:solidFill>
                  <a:schemeClr val="bg1"/>
                </a:solidFill>
              </a:rPr>
              <a:t>Minfo</a:t>
            </a:r>
            <a:r>
              <a:rPr lang="en-US" sz="1400" i="1" dirty="0">
                <a:solidFill>
                  <a:schemeClr val="bg1"/>
                </a:solidFill>
              </a:rPr>
              <a:t>=accel </a:t>
            </a:r>
            <a:r>
              <a:rPr lang="en-US" sz="1400" dirty="0">
                <a:solidFill>
                  <a:schemeClr val="bg1"/>
                </a:solidFill>
              </a:rPr>
              <a:t>turns on helpful compiler reporting</a:t>
            </a:r>
          </a:p>
        </p:txBody>
      </p:sp>
    </p:spTree>
    <p:extLst>
      <p:ext uri="{BB962C8B-B14F-4D97-AF65-F5344CB8AC3E}">
        <p14:creationId xmlns:p14="http://schemas.microsoft.com/office/powerpoint/2010/main" val="3145822647"/>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A2BE491C-144F-4FFC-97AE-60A10D681E5F}"/>
              </a:ext>
            </a:extLst>
          </p:cNvPr>
          <p:cNvSpPr/>
          <p:nvPr/>
        </p:nvSpPr>
        <p:spPr>
          <a:xfrm>
            <a:off x="533400" y="1649338"/>
            <a:ext cx="3414757" cy="4027562"/>
          </a:xfrm>
          <a:prstGeom prst="roundRect">
            <a:avLst>
              <a:gd name="adj" fmla="val 0"/>
            </a:avLst>
          </a:prstGeom>
          <a:ln>
            <a:headEnd type="none" w="med" len="med"/>
            <a:tailEnd type="arrow" w="med" len="med"/>
          </a:ln>
        </p:spPr>
        <p:style>
          <a:lnRef idx="2">
            <a:schemeClr val="accent2"/>
          </a:lnRef>
          <a:fillRef idx="1">
            <a:schemeClr val="lt1"/>
          </a:fillRef>
          <a:effectRef idx="0">
            <a:schemeClr val="accent2"/>
          </a:effectRef>
          <a:fontRef idx="minor">
            <a:schemeClr val="dk1"/>
          </a:fontRef>
        </p:style>
        <p:txBody>
          <a:bodyPr lIns="0" tIns="45716" rIns="0" bIns="45716" rtlCol="0" anchor="t"/>
          <a:lstStyle/>
          <a:p>
            <a:pPr eaLnBrk="0" fontAlgn="ctr" hangingPunct="0">
              <a:spcBef>
                <a:spcPct val="10000"/>
              </a:spcBef>
              <a:buSzPct val="180000"/>
            </a:pPr>
            <a:endParaRPr lang="en-US" sz="1100" dirty="0">
              <a:solidFill>
                <a:schemeClr val="bg1"/>
              </a:solidFill>
              <a:latin typeface="Lucida Console" pitchFamily="49" charset="0"/>
            </a:endParaRPr>
          </a:p>
        </p:txBody>
      </p:sp>
      <p:sp>
        <p:nvSpPr>
          <p:cNvPr id="5" name="Rounded Rectangle 4">
            <a:extLst>
              <a:ext uri="{FF2B5EF4-FFF2-40B4-BE49-F238E27FC236}">
                <a16:creationId xmlns:a16="http://schemas.microsoft.com/office/drawing/2014/main" id="{7DD75312-65C5-4F9B-812C-A45B386BB89C}"/>
              </a:ext>
            </a:extLst>
          </p:cNvPr>
          <p:cNvSpPr/>
          <p:nvPr/>
        </p:nvSpPr>
        <p:spPr>
          <a:xfrm>
            <a:off x="4178893" y="1649338"/>
            <a:ext cx="6268798" cy="4027562"/>
          </a:xfrm>
          <a:prstGeom prst="roundRect">
            <a:avLst>
              <a:gd name="adj" fmla="val 0"/>
            </a:avLst>
          </a:prstGeom>
          <a:noFill/>
          <a:ln w="38100">
            <a:solidFill>
              <a:srgbClr val="73B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45716" rIns="0" bIns="45716" rtlCol="0" anchor="t"/>
          <a:lstStyle/>
          <a:p>
            <a:pPr eaLnBrk="0" fontAlgn="ctr" hangingPunct="0">
              <a:spcBef>
                <a:spcPct val="10000"/>
              </a:spcBef>
              <a:buSzPct val="180000"/>
            </a:pPr>
            <a:endParaRPr lang="en-US" sz="1440" dirty="0">
              <a:solidFill>
                <a:schemeClr val="bg1"/>
              </a:solidFill>
              <a:latin typeface="Lucida Console" pitchFamily="49" charset="0"/>
            </a:endParaRPr>
          </a:p>
        </p:txBody>
      </p:sp>
      <p:sp>
        <p:nvSpPr>
          <p:cNvPr id="7" name="Rectangle 6">
            <a:extLst>
              <a:ext uri="{FF2B5EF4-FFF2-40B4-BE49-F238E27FC236}">
                <a16:creationId xmlns:a16="http://schemas.microsoft.com/office/drawing/2014/main" id="{B96DB5A6-1FDA-4251-BEA1-DE33E714991B}"/>
              </a:ext>
            </a:extLst>
          </p:cNvPr>
          <p:cNvSpPr/>
          <p:nvPr/>
        </p:nvSpPr>
        <p:spPr>
          <a:xfrm>
            <a:off x="4341264" y="1899805"/>
            <a:ext cx="2922661" cy="3719288"/>
          </a:xfrm>
          <a:prstGeom prst="rect">
            <a:avLst/>
          </a:prstGeom>
        </p:spPr>
        <p:txBody>
          <a:bodyPr wrap="square">
            <a:spAutoFit/>
          </a:bodyPr>
          <a:lstStyle/>
          <a:p>
            <a:pPr>
              <a:lnSpc>
                <a:spcPct val="97000"/>
              </a:lnSpc>
            </a:pPr>
            <a:r>
              <a:rPr lang="en-US" sz="900" dirty="0">
                <a:solidFill>
                  <a:schemeClr val="bg1"/>
                </a:solidFill>
                <a:latin typeface="Courier New" pitchFamily="49" charset="0"/>
                <a:cs typeface="Courier New" pitchFamily="49" charset="0"/>
              </a:rPr>
              <a:t>__global__ void </a:t>
            </a:r>
            <a:r>
              <a:rPr lang="en-US" sz="900" dirty="0" err="1">
                <a:solidFill>
                  <a:schemeClr val="bg1"/>
                </a:solidFill>
                <a:latin typeface="Courier New" pitchFamily="49" charset="0"/>
                <a:cs typeface="Courier New" pitchFamily="49" charset="0"/>
              </a:rPr>
              <a:t>saxpy_kernel</a:t>
            </a:r>
            <a:r>
              <a:rPr lang="en-US" sz="900" dirty="0">
                <a:solidFill>
                  <a:schemeClr val="bg1"/>
                </a:solidFill>
                <a:latin typeface="Courier New" pitchFamily="49" charset="0"/>
                <a:cs typeface="Courier New" pitchFamily="49" charset="0"/>
              </a:rPr>
              <a:t>( float a, float* x, float* y, int n ){</a:t>
            </a:r>
          </a:p>
          <a:p>
            <a:pPr>
              <a:lnSpc>
                <a:spcPct val="97000"/>
              </a:lnSpc>
            </a:pPr>
            <a:r>
              <a:rPr lang="en-US" sz="900" dirty="0">
                <a:solidFill>
                  <a:schemeClr val="bg1"/>
                </a:solidFill>
                <a:latin typeface="Courier New" pitchFamily="49" charset="0"/>
                <a:cs typeface="Courier New" pitchFamily="49" charset="0"/>
              </a:rPr>
              <a:t>  int </a:t>
            </a:r>
            <a:r>
              <a:rPr lang="en-US" sz="900" dirty="0" err="1">
                <a:solidFill>
                  <a:schemeClr val="bg1"/>
                </a:solidFill>
                <a:latin typeface="Courier New" pitchFamily="49" charset="0"/>
                <a:cs typeface="Courier New" pitchFamily="49" charset="0"/>
              </a:rPr>
              <a:t>i</a:t>
            </a:r>
            <a:r>
              <a:rPr lang="en-US" sz="900" dirty="0">
                <a:solidFill>
                  <a:schemeClr val="bg1"/>
                </a:solidFill>
                <a:latin typeface="Courier New" pitchFamily="49" charset="0"/>
                <a:cs typeface="Courier New" pitchFamily="49" charset="0"/>
              </a:rPr>
              <a:t>;</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i</a:t>
            </a:r>
            <a:r>
              <a:rPr lang="en-US" sz="900" dirty="0">
                <a:solidFill>
                  <a:schemeClr val="bg1"/>
                </a:solidFill>
                <a:latin typeface="Courier New" pitchFamily="49" charset="0"/>
                <a:cs typeface="Courier New" pitchFamily="49" charset="0"/>
              </a:rPr>
              <a:t> = </a:t>
            </a:r>
            <a:r>
              <a:rPr lang="en-US" sz="900" dirty="0" err="1">
                <a:solidFill>
                  <a:schemeClr val="bg1"/>
                </a:solidFill>
                <a:latin typeface="Courier New" pitchFamily="49" charset="0"/>
                <a:cs typeface="Courier New" pitchFamily="49" charset="0"/>
              </a:rPr>
              <a:t>blockIdx.x</a:t>
            </a:r>
            <a:r>
              <a:rPr lang="en-US" sz="900" dirty="0">
                <a:solidFill>
                  <a:schemeClr val="bg1"/>
                </a:solidFill>
                <a:latin typeface="Courier New" pitchFamily="49" charset="0"/>
                <a:cs typeface="Courier New" pitchFamily="49" charset="0"/>
              </a:rPr>
              <a:t>*</a:t>
            </a:r>
            <a:r>
              <a:rPr lang="en-US" sz="900" dirty="0" err="1">
                <a:solidFill>
                  <a:schemeClr val="bg1"/>
                </a:solidFill>
                <a:latin typeface="Courier New" pitchFamily="49" charset="0"/>
                <a:cs typeface="Courier New" pitchFamily="49" charset="0"/>
              </a:rPr>
              <a:t>blockDim.x</a:t>
            </a:r>
            <a:r>
              <a:rPr lang="en-US" sz="900" dirty="0">
                <a:solidFill>
                  <a:schemeClr val="bg1"/>
                </a:solidFill>
                <a:latin typeface="Courier New" pitchFamily="49" charset="0"/>
                <a:cs typeface="Courier New" pitchFamily="49" charset="0"/>
              </a:rPr>
              <a:t> + </a:t>
            </a:r>
            <a:r>
              <a:rPr lang="en-US" sz="900" dirty="0" err="1">
                <a:solidFill>
                  <a:schemeClr val="bg1"/>
                </a:solidFill>
                <a:latin typeface="Courier New" pitchFamily="49" charset="0"/>
                <a:cs typeface="Courier New" pitchFamily="49" charset="0"/>
              </a:rPr>
              <a:t>threadIdx.x</a:t>
            </a:r>
            <a:r>
              <a:rPr lang="en-US" sz="900" dirty="0">
                <a:solidFill>
                  <a:schemeClr val="bg1"/>
                </a:solidFill>
                <a:latin typeface="Courier New" pitchFamily="49" charset="0"/>
                <a:cs typeface="Courier New" pitchFamily="49" charset="0"/>
              </a:rPr>
              <a:t>;</a:t>
            </a:r>
          </a:p>
          <a:p>
            <a:pPr>
              <a:lnSpc>
                <a:spcPct val="97000"/>
              </a:lnSpc>
            </a:pPr>
            <a:r>
              <a:rPr lang="en-US" sz="900" dirty="0">
                <a:solidFill>
                  <a:schemeClr val="bg1"/>
                </a:solidFill>
                <a:latin typeface="Courier New" pitchFamily="49" charset="0"/>
                <a:cs typeface="Courier New" pitchFamily="49" charset="0"/>
              </a:rPr>
              <a:t>  if( </a:t>
            </a:r>
            <a:r>
              <a:rPr lang="en-US" sz="900" dirty="0" err="1">
                <a:solidFill>
                  <a:schemeClr val="bg1"/>
                </a:solidFill>
                <a:latin typeface="Courier New" pitchFamily="49" charset="0"/>
                <a:cs typeface="Courier New" pitchFamily="49" charset="0"/>
              </a:rPr>
              <a:t>i</a:t>
            </a:r>
            <a:r>
              <a:rPr lang="en-US" sz="900" dirty="0">
                <a:solidFill>
                  <a:schemeClr val="bg1"/>
                </a:solidFill>
                <a:latin typeface="Courier New" pitchFamily="49" charset="0"/>
                <a:cs typeface="Courier New" pitchFamily="49" charset="0"/>
              </a:rPr>
              <a:t> &lt;= n ) x[</a:t>
            </a:r>
            <a:r>
              <a:rPr lang="en-US" sz="900" dirty="0" err="1">
                <a:solidFill>
                  <a:schemeClr val="bg1"/>
                </a:solidFill>
                <a:latin typeface="Courier New" pitchFamily="49" charset="0"/>
                <a:cs typeface="Courier New" pitchFamily="49" charset="0"/>
              </a:rPr>
              <a:t>i</a:t>
            </a:r>
            <a:r>
              <a:rPr lang="en-US" sz="900" dirty="0">
                <a:solidFill>
                  <a:schemeClr val="bg1"/>
                </a:solidFill>
                <a:latin typeface="Courier New" pitchFamily="49" charset="0"/>
                <a:cs typeface="Courier New" pitchFamily="49" charset="0"/>
              </a:rPr>
              <a:t>] = a*x[</a:t>
            </a:r>
            <a:r>
              <a:rPr lang="en-US" sz="900" dirty="0" err="1">
                <a:solidFill>
                  <a:schemeClr val="bg1"/>
                </a:solidFill>
                <a:latin typeface="Courier New" pitchFamily="49" charset="0"/>
                <a:cs typeface="Courier New" pitchFamily="49" charset="0"/>
              </a:rPr>
              <a:t>i</a:t>
            </a:r>
            <a:r>
              <a:rPr lang="en-US" sz="900" dirty="0">
                <a:solidFill>
                  <a:schemeClr val="bg1"/>
                </a:solidFill>
                <a:latin typeface="Courier New" pitchFamily="49" charset="0"/>
                <a:cs typeface="Courier New" pitchFamily="49" charset="0"/>
              </a:rPr>
              <a:t>] + y[</a:t>
            </a:r>
            <a:r>
              <a:rPr lang="en-US" sz="900" dirty="0" err="1">
                <a:solidFill>
                  <a:schemeClr val="bg1"/>
                </a:solidFill>
                <a:latin typeface="Courier New" pitchFamily="49" charset="0"/>
                <a:cs typeface="Courier New" pitchFamily="49" charset="0"/>
              </a:rPr>
              <a:t>i</a:t>
            </a:r>
            <a:r>
              <a:rPr lang="en-US" sz="900" dirty="0">
                <a:solidFill>
                  <a:schemeClr val="bg1"/>
                </a:solidFill>
                <a:latin typeface="Courier New" pitchFamily="49" charset="0"/>
                <a:cs typeface="Courier New" pitchFamily="49" charset="0"/>
              </a:rPr>
              <a:t>];</a:t>
            </a:r>
          </a:p>
          <a:p>
            <a:pPr>
              <a:lnSpc>
                <a:spcPct val="97000"/>
              </a:lnSpc>
            </a:pPr>
            <a:r>
              <a:rPr lang="en-US" sz="900" dirty="0">
                <a:solidFill>
                  <a:schemeClr val="bg1"/>
                </a:solidFill>
                <a:latin typeface="Courier New" pitchFamily="49" charset="0"/>
                <a:cs typeface="Courier New" pitchFamily="49" charset="0"/>
              </a:rPr>
              <a:t>}</a:t>
            </a:r>
          </a:p>
          <a:p>
            <a:pPr>
              <a:lnSpc>
                <a:spcPct val="97000"/>
              </a:lnSpc>
            </a:pPr>
            <a:r>
              <a:rPr lang="en-US" sz="900" dirty="0">
                <a:solidFill>
                  <a:schemeClr val="bg1"/>
                </a:solidFill>
                <a:latin typeface="Courier New" pitchFamily="49" charset="0"/>
                <a:cs typeface="Courier New" pitchFamily="49" charset="0"/>
              </a:rPr>
              <a:t>void </a:t>
            </a:r>
            <a:r>
              <a:rPr lang="en-US" sz="900" dirty="0" err="1">
                <a:solidFill>
                  <a:schemeClr val="bg1"/>
                </a:solidFill>
                <a:latin typeface="Courier New" pitchFamily="49" charset="0"/>
                <a:cs typeface="Courier New" pitchFamily="49" charset="0"/>
              </a:rPr>
              <a:t>saxpy</a:t>
            </a:r>
            <a:r>
              <a:rPr lang="en-US" sz="900" dirty="0">
                <a:solidFill>
                  <a:schemeClr val="bg1"/>
                </a:solidFill>
                <a:latin typeface="Courier New" pitchFamily="49" charset="0"/>
                <a:cs typeface="Courier New" pitchFamily="49" charset="0"/>
              </a:rPr>
              <a:t>( float a, float* x, float* y, int n ){</a:t>
            </a:r>
          </a:p>
          <a:p>
            <a:pPr>
              <a:lnSpc>
                <a:spcPct val="97000"/>
              </a:lnSpc>
            </a:pPr>
            <a:r>
              <a:rPr lang="en-US" sz="900" dirty="0">
                <a:solidFill>
                  <a:schemeClr val="bg1"/>
                </a:solidFill>
                <a:latin typeface="Courier New" pitchFamily="49" charset="0"/>
                <a:cs typeface="Courier New" pitchFamily="49" charset="0"/>
              </a:rPr>
              <a:t>  float *</a:t>
            </a:r>
            <a:r>
              <a:rPr lang="en-US" sz="900" dirty="0" err="1">
                <a:solidFill>
                  <a:schemeClr val="bg1"/>
                </a:solidFill>
                <a:latin typeface="Courier New" pitchFamily="49" charset="0"/>
                <a:cs typeface="Courier New" pitchFamily="49" charset="0"/>
              </a:rPr>
              <a:t>xd</a:t>
            </a: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yd</a:t>
            </a:r>
            <a:r>
              <a:rPr lang="en-US" sz="900" dirty="0">
                <a:solidFill>
                  <a:schemeClr val="bg1"/>
                </a:solidFill>
                <a:latin typeface="Courier New" pitchFamily="49" charset="0"/>
                <a:cs typeface="Courier New" pitchFamily="49" charset="0"/>
              </a:rPr>
              <a:t>;</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cudaMalloc</a:t>
            </a:r>
            <a:r>
              <a:rPr lang="en-US" sz="900" dirty="0">
                <a:solidFill>
                  <a:schemeClr val="bg1"/>
                </a:solidFill>
                <a:latin typeface="Courier New" pitchFamily="49" charset="0"/>
                <a:cs typeface="Courier New" pitchFamily="49" charset="0"/>
              </a:rPr>
              <a:t>( (void**)&amp;</a:t>
            </a:r>
            <a:r>
              <a:rPr lang="en-US" sz="900" dirty="0" err="1">
                <a:solidFill>
                  <a:schemeClr val="bg1"/>
                </a:solidFill>
                <a:latin typeface="Courier New" pitchFamily="49" charset="0"/>
                <a:cs typeface="Courier New" pitchFamily="49" charset="0"/>
              </a:rPr>
              <a:t>xd</a:t>
            </a:r>
            <a:r>
              <a:rPr lang="en-US" sz="900" dirty="0">
                <a:solidFill>
                  <a:schemeClr val="bg1"/>
                </a:solidFill>
                <a:latin typeface="Courier New" pitchFamily="49" charset="0"/>
                <a:cs typeface="Courier New" pitchFamily="49" charset="0"/>
              </a:rPr>
              <a:t>, n*</a:t>
            </a:r>
            <a:r>
              <a:rPr lang="en-US" sz="900" dirty="0" err="1">
                <a:solidFill>
                  <a:schemeClr val="bg1"/>
                </a:solidFill>
                <a:latin typeface="Courier New" pitchFamily="49" charset="0"/>
                <a:cs typeface="Courier New" pitchFamily="49" charset="0"/>
              </a:rPr>
              <a:t>sizeof</a:t>
            </a:r>
            <a:r>
              <a:rPr lang="en-US" sz="900" dirty="0">
                <a:solidFill>
                  <a:schemeClr val="bg1"/>
                </a:solidFill>
                <a:latin typeface="Courier New" pitchFamily="49" charset="0"/>
                <a:cs typeface="Courier New" pitchFamily="49" charset="0"/>
              </a:rPr>
              <a:t>(float) );</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cudaMalloc</a:t>
            </a:r>
            <a:r>
              <a:rPr lang="en-US" sz="900" dirty="0">
                <a:solidFill>
                  <a:schemeClr val="bg1"/>
                </a:solidFill>
                <a:latin typeface="Courier New" pitchFamily="49" charset="0"/>
                <a:cs typeface="Courier New" pitchFamily="49" charset="0"/>
              </a:rPr>
              <a:t>( (void**)&amp;</a:t>
            </a:r>
            <a:r>
              <a:rPr lang="en-US" sz="900" dirty="0" err="1">
                <a:solidFill>
                  <a:schemeClr val="bg1"/>
                </a:solidFill>
                <a:latin typeface="Courier New" pitchFamily="49" charset="0"/>
                <a:cs typeface="Courier New" pitchFamily="49" charset="0"/>
              </a:rPr>
              <a:t>yd</a:t>
            </a:r>
            <a:r>
              <a:rPr lang="en-US" sz="900" dirty="0">
                <a:solidFill>
                  <a:schemeClr val="bg1"/>
                </a:solidFill>
                <a:latin typeface="Courier New" pitchFamily="49" charset="0"/>
                <a:cs typeface="Courier New" pitchFamily="49" charset="0"/>
              </a:rPr>
              <a:t>, n*</a:t>
            </a:r>
            <a:r>
              <a:rPr lang="en-US" sz="900" dirty="0" err="1">
                <a:solidFill>
                  <a:schemeClr val="bg1"/>
                </a:solidFill>
                <a:latin typeface="Courier New" pitchFamily="49" charset="0"/>
                <a:cs typeface="Courier New" pitchFamily="49" charset="0"/>
              </a:rPr>
              <a:t>sizeof</a:t>
            </a:r>
            <a:r>
              <a:rPr lang="en-US" sz="900" dirty="0">
                <a:solidFill>
                  <a:schemeClr val="bg1"/>
                </a:solidFill>
                <a:latin typeface="Courier New" pitchFamily="49" charset="0"/>
                <a:cs typeface="Courier New" pitchFamily="49" charset="0"/>
              </a:rPr>
              <a:t>(float) ); </a:t>
            </a:r>
            <a:r>
              <a:rPr lang="en-US" sz="900" dirty="0" err="1">
                <a:solidFill>
                  <a:schemeClr val="bg1"/>
                </a:solidFill>
                <a:latin typeface="Courier New" pitchFamily="49" charset="0"/>
                <a:cs typeface="Courier New" pitchFamily="49" charset="0"/>
              </a:rPr>
              <a:t>cudaMemcpy</a:t>
            </a: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xd</a:t>
            </a:r>
            <a:r>
              <a:rPr lang="en-US" sz="900" dirty="0">
                <a:solidFill>
                  <a:schemeClr val="bg1"/>
                </a:solidFill>
                <a:latin typeface="Courier New" pitchFamily="49" charset="0"/>
                <a:cs typeface="Courier New" pitchFamily="49" charset="0"/>
              </a:rPr>
              <a:t>, x, n*</a:t>
            </a:r>
            <a:r>
              <a:rPr lang="en-US" sz="900" dirty="0" err="1">
                <a:solidFill>
                  <a:schemeClr val="bg1"/>
                </a:solidFill>
                <a:latin typeface="Courier New" pitchFamily="49" charset="0"/>
                <a:cs typeface="Courier New" pitchFamily="49" charset="0"/>
              </a:rPr>
              <a:t>sizeof</a:t>
            </a:r>
            <a:r>
              <a:rPr lang="en-US" sz="900" dirty="0">
                <a:solidFill>
                  <a:schemeClr val="bg1"/>
                </a:solidFill>
                <a:latin typeface="Courier New" pitchFamily="49" charset="0"/>
                <a:cs typeface="Courier New" pitchFamily="49" charset="0"/>
              </a:rPr>
              <a:t>(float),</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cudaMemcpyHostToDevice</a:t>
            </a:r>
            <a:r>
              <a:rPr lang="en-US" sz="900" dirty="0">
                <a:solidFill>
                  <a:schemeClr val="bg1"/>
                </a:solidFill>
                <a:latin typeface="Courier New" pitchFamily="49" charset="0"/>
                <a:cs typeface="Courier New" pitchFamily="49" charset="0"/>
              </a:rPr>
              <a:t> );</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cudaMemcpy</a:t>
            </a: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yd</a:t>
            </a:r>
            <a:r>
              <a:rPr lang="en-US" sz="900" dirty="0">
                <a:solidFill>
                  <a:schemeClr val="bg1"/>
                </a:solidFill>
                <a:latin typeface="Courier New" pitchFamily="49" charset="0"/>
                <a:cs typeface="Courier New" pitchFamily="49" charset="0"/>
              </a:rPr>
              <a:t>, y, n*</a:t>
            </a:r>
            <a:r>
              <a:rPr lang="en-US" sz="900" dirty="0" err="1">
                <a:solidFill>
                  <a:schemeClr val="bg1"/>
                </a:solidFill>
                <a:latin typeface="Courier New" pitchFamily="49" charset="0"/>
                <a:cs typeface="Courier New" pitchFamily="49" charset="0"/>
              </a:rPr>
              <a:t>sizeof</a:t>
            </a:r>
            <a:r>
              <a:rPr lang="en-US" sz="900" dirty="0">
                <a:solidFill>
                  <a:schemeClr val="bg1"/>
                </a:solidFill>
                <a:latin typeface="Courier New" pitchFamily="49" charset="0"/>
                <a:cs typeface="Courier New" pitchFamily="49" charset="0"/>
              </a:rPr>
              <a:t>(float),</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cudaMemcpyHostToDevice</a:t>
            </a:r>
            <a:r>
              <a:rPr lang="en-US" sz="900" dirty="0">
                <a:solidFill>
                  <a:schemeClr val="bg1"/>
                </a:solidFill>
                <a:latin typeface="Courier New" pitchFamily="49" charset="0"/>
                <a:cs typeface="Courier New" pitchFamily="49" charset="0"/>
              </a:rPr>
              <a:t> );</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saxpy_kernel</a:t>
            </a:r>
            <a:r>
              <a:rPr lang="en-US" sz="900" dirty="0">
                <a:solidFill>
                  <a:schemeClr val="bg1"/>
                </a:solidFill>
                <a:latin typeface="Courier New" pitchFamily="49" charset="0"/>
                <a:cs typeface="Courier New" pitchFamily="49" charset="0"/>
              </a:rPr>
              <a:t>&lt;&lt;&lt; (n+31)/32, 32 &gt;&gt;&gt;( a, </a:t>
            </a:r>
            <a:r>
              <a:rPr lang="en-US" sz="900" dirty="0" err="1">
                <a:solidFill>
                  <a:schemeClr val="bg1"/>
                </a:solidFill>
                <a:latin typeface="Courier New" pitchFamily="49" charset="0"/>
                <a:cs typeface="Courier New" pitchFamily="49" charset="0"/>
              </a:rPr>
              <a:t>xd</a:t>
            </a: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yd</a:t>
            </a:r>
            <a:r>
              <a:rPr lang="en-US" sz="900" dirty="0">
                <a:solidFill>
                  <a:schemeClr val="bg1"/>
                </a:solidFill>
                <a:latin typeface="Courier New" pitchFamily="49" charset="0"/>
                <a:cs typeface="Courier New" pitchFamily="49" charset="0"/>
              </a:rPr>
              <a:t>, n );</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cudaMemcpy</a:t>
            </a:r>
            <a:r>
              <a:rPr lang="en-US" sz="900" dirty="0">
                <a:solidFill>
                  <a:schemeClr val="bg1"/>
                </a:solidFill>
                <a:latin typeface="Courier New" pitchFamily="49" charset="0"/>
                <a:cs typeface="Courier New" pitchFamily="49" charset="0"/>
              </a:rPr>
              <a:t>( x, </a:t>
            </a:r>
            <a:r>
              <a:rPr lang="en-US" sz="900" dirty="0" err="1">
                <a:solidFill>
                  <a:schemeClr val="bg1"/>
                </a:solidFill>
                <a:latin typeface="Courier New" pitchFamily="49" charset="0"/>
                <a:cs typeface="Courier New" pitchFamily="49" charset="0"/>
              </a:rPr>
              <a:t>xd</a:t>
            </a:r>
            <a:r>
              <a:rPr lang="en-US" sz="900" dirty="0">
                <a:solidFill>
                  <a:schemeClr val="bg1"/>
                </a:solidFill>
                <a:latin typeface="Courier New" pitchFamily="49" charset="0"/>
                <a:cs typeface="Courier New" pitchFamily="49" charset="0"/>
              </a:rPr>
              <a:t>, n*</a:t>
            </a:r>
            <a:r>
              <a:rPr lang="en-US" sz="900" dirty="0" err="1">
                <a:solidFill>
                  <a:schemeClr val="bg1"/>
                </a:solidFill>
                <a:latin typeface="Courier New" pitchFamily="49" charset="0"/>
                <a:cs typeface="Courier New" pitchFamily="49" charset="0"/>
              </a:rPr>
              <a:t>sizeof</a:t>
            </a:r>
            <a:r>
              <a:rPr lang="en-US" sz="900" dirty="0">
                <a:solidFill>
                  <a:schemeClr val="bg1"/>
                </a:solidFill>
                <a:latin typeface="Courier New" pitchFamily="49" charset="0"/>
                <a:cs typeface="Courier New" pitchFamily="49" charset="0"/>
              </a:rPr>
              <a:t>(float),</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cudaMemcpyDeviceToHost</a:t>
            </a:r>
            <a:r>
              <a:rPr lang="en-US" sz="900" dirty="0">
                <a:solidFill>
                  <a:schemeClr val="bg1"/>
                </a:solidFill>
                <a:latin typeface="Courier New" pitchFamily="49" charset="0"/>
                <a:cs typeface="Courier New" pitchFamily="49" charset="0"/>
              </a:rPr>
              <a:t> );</a:t>
            </a:r>
          </a:p>
          <a:p>
            <a:pPr>
              <a:lnSpc>
                <a:spcPct val="97000"/>
              </a:lnSpc>
            </a:pP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cudaFree</a:t>
            </a: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xd</a:t>
            </a:r>
            <a:r>
              <a:rPr lang="en-US" sz="900" dirty="0">
                <a:solidFill>
                  <a:schemeClr val="bg1"/>
                </a:solidFill>
                <a:latin typeface="Courier New" pitchFamily="49" charset="0"/>
                <a:cs typeface="Courier New" pitchFamily="49" charset="0"/>
              </a:rPr>
              <a:t> ); </a:t>
            </a:r>
            <a:r>
              <a:rPr lang="en-US" sz="900" dirty="0" err="1">
                <a:solidFill>
                  <a:schemeClr val="bg1"/>
                </a:solidFill>
                <a:latin typeface="Courier New" pitchFamily="49" charset="0"/>
                <a:cs typeface="Courier New" pitchFamily="49" charset="0"/>
              </a:rPr>
              <a:t>cudaFree</a:t>
            </a:r>
            <a:r>
              <a:rPr lang="en-US" sz="900" dirty="0">
                <a:solidFill>
                  <a:schemeClr val="bg1"/>
                </a:solidFill>
                <a:latin typeface="Courier New" pitchFamily="49" charset="0"/>
                <a:cs typeface="Courier New" pitchFamily="49" charset="0"/>
              </a:rPr>
              <a:t>( </a:t>
            </a:r>
            <a:r>
              <a:rPr lang="en-US" sz="900" dirty="0" err="1">
                <a:solidFill>
                  <a:schemeClr val="bg1"/>
                </a:solidFill>
                <a:latin typeface="Courier New" pitchFamily="49" charset="0"/>
                <a:cs typeface="Courier New" pitchFamily="49" charset="0"/>
              </a:rPr>
              <a:t>yd</a:t>
            </a:r>
            <a:r>
              <a:rPr lang="en-US" sz="900" dirty="0">
                <a:solidFill>
                  <a:schemeClr val="bg1"/>
                </a:solidFill>
                <a:latin typeface="Courier New" pitchFamily="49" charset="0"/>
                <a:cs typeface="Courier New" pitchFamily="49" charset="0"/>
              </a:rPr>
              <a:t> );</a:t>
            </a:r>
          </a:p>
          <a:p>
            <a:pPr>
              <a:lnSpc>
                <a:spcPct val="97000"/>
              </a:lnSpc>
            </a:pPr>
            <a:r>
              <a:rPr lang="en-US" sz="900" dirty="0">
                <a:solidFill>
                  <a:schemeClr val="bg1"/>
                </a:solidFill>
                <a:latin typeface="Courier New" pitchFamily="49" charset="0"/>
                <a:cs typeface="Courier New" pitchFamily="49" charset="0"/>
              </a:rPr>
              <a:t>}</a:t>
            </a:r>
          </a:p>
        </p:txBody>
      </p:sp>
      <p:sp>
        <p:nvSpPr>
          <p:cNvPr id="8" name="Rectangle 5">
            <a:extLst>
              <a:ext uri="{FF2B5EF4-FFF2-40B4-BE49-F238E27FC236}">
                <a16:creationId xmlns:a16="http://schemas.microsoft.com/office/drawing/2014/main" id="{F20B00DE-4918-4F32-ACFC-27F3490E7DE6}"/>
              </a:ext>
            </a:extLst>
          </p:cNvPr>
          <p:cNvSpPr txBox="1">
            <a:spLocks noChangeArrowheads="1"/>
          </p:cNvSpPr>
          <p:nvPr/>
        </p:nvSpPr>
        <p:spPr bwMode="auto">
          <a:xfrm>
            <a:off x="7349129" y="1899804"/>
            <a:ext cx="2965646" cy="37770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28600" indent="-228600" algn="l" rtl="0" fontAlgn="base">
              <a:lnSpc>
                <a:spcPct val="90000"/>
              </a:lnSpc>
              <a:spcBef>
                <a:spcPts val="900"/>
              </a:spcBef>
              <a:spcAft>
                <a:spcPts val="900"/>
              </a:spcAft>
              <a:buClr>
                <a:srgbClr val="868686"/>
              </a:buClr>
              <a:buSzPct val="100000"/>
              <a:buFontTx/>
              <a:buBlip>
                <a:blip r:embed="rId3"/>
              </a:buBlip>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tx1"/>
                </a:solidFill>
                <a:latin typeface="Trebuchet MS" pitchFamily="34" charset="0"/>
              </a:defRPr>
            </a:lvl4pPr>
            <a:lvl5pPr marL="2117725" indent="-228600" algn="l" rtl="0" fontAlgn="base">
              <a:spcBef>
                <a:spcPct val="20000"/>
              </a:spcBef>
              <a:spcAft>
                <a:spcPct val="0"/>
              </a:spcAft>
              <a:buChar char="»"/>
              <a:defRPr sz="1800">
                <a:solidFill>
                  <a:schemeClr val="tx1"/>
                </a:solidFill>
                <a:latin typeface="Trebuchet MS" pitchFamily="34" charset="0"/>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module </a:t>
            </a:r>
            <a:r>
              <a:rPr lang="en-US" sz="800" kern="0" dirty="0" err="1">
                <a:latin typeface="Courier New" pitchFamily="49" charset="0"/>
                <a:cs typeface="Courier New" pitchFamily="49" charset="0"/>
              </a:rPr>
              <a:t>kmod</a:t>
            </a:r>
            <a:endParaRPr lang="en-US" sz="800" kern="0" dirty="0">
              <a:latin typeface="Courier New" pitchFamily="49" charset="0"/>
              <a:cs typeface="Courier New" pitchFamily="49" charset="0"/>
            </a:endParaRP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 use </a:t>
            </a:r>
            <a:r>
              <a:rPr lang="en-US" sz="800" kern="0" dirty="0" err="1">
                <a:latin typeface="Courier New" pitchFamily="49" charset="0"/>
                <a:cs typeface="Courier New" pitchFamily="49" charset="0"/>
              </a:rPr>
              <a:t>cudafor</a:t>
            </a:r>
            <a:endParaRPr lang="en-US" sz="800" kern="0" dirty="0">
              <a:latin typeface="Courier New" pitchFamily="49" charset="0"/>
              <a:cs typeface="Courier New" pitchFamily="49" charset="0"/>
            </a:endParaRP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contains</a:t>
            </a: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 attributes(global) subroutine </a:t>
            </a:r>
            <a:r>
              <a:rPr lang="en-US" sz="800" kern="0" dirty="0" err="1">
                <a:latin typeface="Courier New" pitchFamily="49" charset="0"/>
                <a:cs typeface="Courier New" pitchFamily="49" charset="0"/>
              </a:rPr>
              <a:t>saxpy_kernel</a:t>
            </a:r>
            <a:r>
              <a:rPr lang="en-US" sz="800" kern="0" dirty="0">
                <a:latin typeface="Courier New" pitchFamily="49" charset="0"/>
                <a:cs typeface="Courier New" pitchFamily="49" charset="0"/>
              </a:rPr>
              <a:t>(A,X,Y,N)</a:t>
            </a: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  real(4), device :: A, X(N), Y(N)</a:t>
            </a: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  integer, value :: N</a:t>
            </a: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  integer :: </a:t>
            </a:r>
            <a:r>
              <a:rPr lang="en-US" sz="800" kern="0" dirty="0" err="1">
                <a:latin typeface="Courier New" pitchFamily="49" charset="0"/>
                <a:cs typeface="Courier New" pitchFamily="49" charset="0"/>
              </a:rPr>
              <a:t>i</a:t>
            </a:r>
            <a:endParaRPr lang="en-US" sz="800" kern="0" dirty="0">
              <a:latin typeface="Courier New" pitchFamily="49" charset="0"/>
              <a:cs typeface="Courier New" pitchFamily="49" charset="0"/>
            </a:endParaRP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  </a:t>
            </a:r>
            <a:r>
              <a:rPr lang="en-US" sz="800" kern="0" dirty="0" err="1">
                <a:latin typeface="Courier New" pitchFamily="49" charset="0"/>
                <a:cs typeface="Courier New" pitchFamily="49" charset="0"/>
              </a:rPr>
              <a:t>i</a:t>
            </a:r>
            <a:r>
              <a:rPr lang="en-US" sz="800" kern="0" dirty="0">
                <a:latin typeface="Courier New" pitchFamily="49" charset="0"/>
                <a:cs typeface="Courier New" pitchFamily="49" charset="0"/>
              </a:rPr>
              <a:t> = (blockidx%x-1)*</a:t>
            </a:r>
            <a:r>
              <a:rPr lang="en-US" sz="800" kern="0" dirty="0" err="1">
                <a:latin typeface="Courier New" pitchFamily="49" charset="0"/>
                <a:cs typeface="Courier New" pitchFamily="49" charset="0"/>
              </a:rPr>
              <a:t>blockdim%x</a:t>
            </a:r>
            <a:r>
              <a:rPr lang="en-US" sz="800" kern="0" dirty="0">
                <a:latin typeface="Courier New" pitchFamily="49" charset="0"/>
                <a:cs typeface="Courier New" pitchFamily="49" charset="0"/>
              </a:rPr>
              <a:t> + </a:t>
            </a:r>
            <a:r>
              <a:rPr lang="en-US" sz="800" kern="0" dirty="0" err="1">
                <a:latin typeface="Courier New" pitchFamily="49" charset="0"/>
                <a:cs typeface="Courier New" pitchFamily="49" charset="0"/>
              </a:rPr>
              <a:t>threadidx%x</a:t>
            </a:r>
            <a:endParaRPr lang="en-US" sz="800" kern="0" dirty="0">
              <a:latin typeface="Courier New" pitchFamily="49" charset="0"/>
              <a:cs typeface="Courier New" pitchFamily="49" charset="0"/>
            </a:endParaRP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  if( </a:t>
            </a:r>
            <a:r>
              <a:rPr lang="en-US" sz="800" kern="0" dirty="0" err="1">
                <a:latin typeface="Courier New" pitchFamily="49" charset="0"/>
                <a:cs typeface="Courier New" pitchFamily="49" charset="0"/>
              </a:rPr>
              <a:t>i</a:t>
            </a:r>
            <a:r>
              <a:rPr lang="en-US" sz="800" kern="0" dirty="0">
                <a:latin typeface="Courier New" pitchFamily="49" charset="0"/>
                <a:cs typeface="Courier New" pitchFamily="49" charset="0"/>
              </a:rPr>
              <a:t> &lt;= N ) X(</a:t>
            </a:r>
            <a:r>
              <a:rPr lang="en-US" sz="800" kern="0" dirty="0" err="1">
                <a:latin typeface="Courier New" pitchFamily="49" charset="0"/>
                <a:cs typeface="Courier New" pitchFamily="49" charset="0"/>
              </a:rPr>
              <a:t>i</a:t>
            </a:r>
            <a:r>
              <a:rPr lang="en-US" sz="800" kern="0" dirty="0">
                <a:latin typeface="Courier New" pitchFamily="49" charset="0"/>
                <a:cs typeface="Courier New" pitchFamily="49" charset="0"/>
              </a:rPr>
              <a:t>) = A*X(</a:t>
            </a:r>
            <a:r>
              <a:rPr lang="en-US" sz="800" kern="0" dirty="0" err="1">
                <a:latin typeface="Courier New" pitchFamily="49" charset="0"/>
                <a:cs typeface="Courier New" pitchFamily="49" charset="0"/>
              </a:rPr>
              <a:t>i</a:t>
            </a:r>
            <a:r>
              <a:rPr lang="en-US" sz="800" kern="0" dirty="0">
                <a:latin typeface="Courier New" pitchFamily="49" charset="0"/>
                <a:cs typeface="Courier New" pitchFamily="49" charset="0"/>
              </a:rPr>
              <a:t>) + Y(</a:t>
            </a:r>
            <a:r>
              <a:rPr lang="en-US" sz="800" kern="0" dirty="0" err="1">
                <a:latin typeface="Courier New" pitchFamily="49" charset="0"/>
                <a:cs typeface="Courier New" pitchFamily="49" charset="0"/>
              </a:rPr>
              <a:t>i</a:t>
            </a:r>
            <a:r>
              <a:rPr lang="en-US" sz="800" kern="0" dirty="0">
                <a:latin typeface="Courier New" pitchFamily="49" charset="0"/>
                <a:cs typeface="Courier New" pitchFamily="49" charset="0"/>
              </a:rPr>
              <a:t>)</a:t>
            </a: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 end subroutine</a:t>
            </a:r>
          </a:p>
          <a:p>
            <a:pPr defTabSz="914400">
              <a:lnSpc>
                <a:spcPct val="97000"/>
              </a:lnSpc>
              <a:spcBef>
                <a:spcPct val="0"/>
              </a:spcBef>
              <a:spcAft>
                <a:spcPct val="0"/>
              </a:spcAft>
              <a:buFont typeface="Wingdings" pitchFamily="2" charset="2"/>
              <a:buNone/>
            </a:pPr>
            <a:r>
              <a:rPr lang="en-US" sz="800" kern="0" dirty="0">
                <a:latin typeface="Courier New" pitchFamily="49" charset="0"/>
                <a:cs typeface="Courier New" pitchFamily="49" charset="0"/>
              </a:rPr>
              <a:t>end module</a:t>
            </a:r>
          </a:p>
          <a:p>
            <a:pPr defTabSz="914400">
              <a:lnSpc>
                <a:spcPct val="97000"/>
              </a:lnSpc>
              <a:spcBef>
                <a:spcPct val="0"/>
              </a:spcBef>
              <a:spcAft>
                <a:spcPct val="0"/>
              </a:spcAft>
              <a:buFont typeface="Wingdings" pitchFamily="2" charset="2"/>
              <a:buNone/>
            </a:pPr>
            <a:endParaRPr lang="en-US" sz="800" kern="0" dirty="0">
              <a:latin typeface="Courier New" pitchFamily="49" charset="0"/>
              <a:cs typeface="Courier New" pitchFamily="49" charset="0"/>
            </a:endParaRP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subroutine </a:t>
            </a:r>
            <a:r>
              <a:rPr lang="en-US" sz="800" kern="0" dirty="0" err="1">
                <a:latin typeface="Courier New" pitchFamily="49" charset="0"/>
                <a:cs typeface="Courier New" pitchFamily="49" charset="0"/>
              </a:rPr>
              <a:t>saxpy</a:t>
            </a:r>
            <a:r>
              <a:rPr lang="en-US" sz="800" kern="0" dirty="0">
                <a:latin typeface="Courier New" pitchFamily="49" charset="0"/>
                <a:cs typeface="Courier New" pitchFamily="49" charset="0"/>
              </a:rPr>
              <a:t>( A, X, Y, N )</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use </a:t>
            </a:r>
            <a:r>
              <a:rPr lang="en-US" sz="800" kern="0" dirty="0" err="1">
                <a:latin typeface="Courier New" pitchFamily="49" charset="0"/>
                <a:cs typeface="Courier New" pitchFamily="49" charset="0"/>
              </a:rPr>
              <a:t>kmod</a:t>
            </a:r>
            <a:endParaRPr lang="en-US" sz="800" kern="0" dirty="0">
              <a:latin typeface="Courier New" pitchFamily="49" charset="0"/>
              <a:cs typeface="Courier New" pitchFamily="49" charset="0"/>
            </a:endParaRP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real(4) :: A, X(N), Y(N)</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integer :: N</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real(4), device, </a:t>
            </a:r>
            <a:r>
              <a:rPr lang="en-US" sz="800" kern="0" dirty="0" err="1">
                <a:latin typeface="Courier New" pitchFamily="49" charset="0"/>
                <a:cs typeface="Courier New" pitchFamily="49" charset="0"/>
              </a:rPr>
              <a:t>allocatable</a:t>
            </a:r>
            <a:r>
              <a:rPr lang="en-US" sz="800" kern="0" dirty="0">
                <a:latin typeface="Courier New" pitchFamily="49" charset="0"/>
                <a:cs typeface="Courier New" pitchFamily="49" charset="0"/>
              </a:rPr>
              <a:t>, dimension(:):: &amp; </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a:t>
            </a:r>
            <a:r>
              <a:rPr lang="en-US" sz="800" kern="0" dirty="0" err="1">
                <a:latin typeface="Courier New" pitchFamily="49" charset="0"/>
                <a:cs typeface="Courier New" pitchFamily="49" charset="0"/>
              </a:rPr>
              <a:t>Xd</a:t>
            </a:r>
            <a:r>
              <a:rPr lang="en-US" sz="800" kern="0" dirty="0">
                <a:latin typeface="Courier New" pitchFamily="49" charset="0"/>
                <a:cs typeface="Courier New" pitchFamily="49" charset="0"/>
              </a:rPr>
              <a:t>, </a:t>
            </a:r>
            <a:r>
              <a:rPr lang="en-US" sz="800" kern="0" dirty="0" err="1">
                <a:latin typeface="Courier New" pitchFamily="49" charset="0"/>
                <a:cs typeface="Courier New" pitchFamily="49" charset="0"/>
              </a:rPr>
              <a:t>Yd</a:t>
            </a:r>
            <a:endParaRPr lang="en-US" sz="800" kern="0" dirty="0">
              <a:latin typeface="Courier New" pitchFamily="49" charset="0"/>
              <a:cs typeface="Courier New" pitchFamily="49" charset="0"/>
            </a:endParaRP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allocate( </a:t>
            </a:r>
            <a:r>
              <a:rPr lang="en-US" sz="800" kern="0" dirty="0" err="1">
                <a:latin typeface="Courier New" pitchFamily="49" charset="0"/>
                <a:cs typeface="Courier New" pitchFamily="49" charset="0"/>
              </a:rPr>
              <a:t>Xd</a:t>
            </a:r>
            <a:r>
              <a:rPr lang="en-US" sz="800" kern="0" dirty="0">
                <a:latin typeface="Courier New" pitchFamily="49" charset="0"/>
                <a:cs typeface="Courier New" pitchFamily="49" charset="0"/>
              </a:rPr>
              <a:t>(N), </a:t>
            </a:r>
            <a:r>
              <a:rPr lang="en-US" sz="800" kern="0" dirty="0" err="1">
                <a:latin typeface="Courier New" pitchFamily="49" charset="0"/>
                <a:cs typeface="Courier New" pitchFamily="49" charset="0"/>
              </a:rPr>
              <a:t>Yd</a:t>
            </a:r>
            <a:r>
              <a:rPr lang="en-US" sz="800" kern="0" dirty="0">
                <a:latin typeface="Courier New" pitchFamily="49" charset="0"/>
                <a:cs typeface="Courier New" pitchFamily="49" charset="0"/>
              </a:rPr>
              <a:t>(N) )</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a:t>
            </a:r>
            <a:r>
              <a:rPr lang="en-US" sz="800" kern="0" dirty="0" err="1">
                <a:latin typeface="Courier New" pitchFamily="49" charset="0"/>
                <a:cs typeface="Courier New" pitchFamily="49" charset="0"/>
              </a:rPr>
              <a:t>Xd</a:t>
            </a:r>
            <a:r>
              <a:rPr lang="en-US" sz="800" kern="0" dirty="0">
                <a:latin typeface="Courier New" pitchFamily="49" charset="0"/>
                <a:cs typeface="Courier New" pitchFamily="49" charset="0"/>
              </a:rPr>
              <a:t> = X(1:N)</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a:t>
            </a:r>
            <a:r>
              <a:rPr lang="en-US" sz="800" kern="0" dirty="0" err="1">
                <a:latin typeface="Courier New" pitchFamily="49" charset="0"/>
                <a:cs typeface="Courier New" pitchFamily="49" charset="0"/>
              </a:rPr>
              <a:t>Yd</a:t>
            </a:r>
            <a:r>
              <a:rPr lang="en-US" sz="800" kern="0" dirty="0">
                <a:latin typeface="Courier New" pitchFamily="49" charset="0"/>
                <a:cs typeface="Courier New" pitchFamily="49" charset="0"/>
              </a:rPr>
              <a:t> = Y(1:N)</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call </a:t>
            </a:r>
            <a:r>
              <a:rPr lang="en-US" sz="800" kern="0" dirty="0" err="1">
                <a:latin typeface="Courier New" pitchFamily="49" charset="0"/>
                <a:cs typeface="Courier New" pitchFamily="49" charset="0"/>
              </a:rPr>
              <a:t>saxpy_kernel</a:t>
            </a:r>
            <a:r>
              <a:rPr lang="en-US" sz="800" kern="0" dirty="0">
                <a:latin typeface="Courier New" pitchFamily="49" charset="0"/>
                <a:cs typeface="Courier New" pitchFamily="49" charset="0"/>
              </a:rPr>
              <a:t>&lt;&lt;&lt;(N+31)/32,32&gt;&gt;&gt;(A, </a:t>
            </a:r>
            <a:r>
              <a:rPr lang="en-US" sz="800" kern="0" dirty="0" err="1">
                <a:latin typeface="Courier New" pitchFamily="49" charset="0"/>
                <a:cs typeface="Courier New" pitchFamily="49" charset="0"/>
              </a:rPr>
              <a:t>Xd</a:t>
            </a:r>
            <a:r>
              <a:rPr lang="en-US" sz="800" kern="0" dirty="0">
                <a:latin typeface="Courier New" pitchFamily="49" charset="0"/>
                <a:cs typeface="Courier New" pitchFamily="49" charset="0"/>
              </a:rPr>
              <a:t>, </a:t>
            </a:r>
            <a:r>
              <a:rPr lang="en-US" sz="800" kern="0" dirty="0" err="1">
                <a:latin typeface="Courier New" pitchFamily="49" charset="0"/>
                <a:cs typeface="Courier New" pitchFamily="49" charset="0"/>
              </a:rPr>
              <a:t>Yd</a:t>
            </a:r>
            <a:r>
              <a:rPr lang="en-US" sz="800" kern="0" dirty="0">
                <a:latin typeface="Courier New" pitchFamily="49" charset="0"/>
                <a:cs typeface="Courier New" pitchFamily="49" charset="0"/>
              </a:rPr>
              <a:t>, N)</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X(1:N) = </a:t>
            </a:r>
            <a:r>
              <a:rPr lang="en-US" sz="800" kern="0" dirty="0" err="1">
                <a:latin typeface="Courier New" pitchFamily="49" charset="0"/>
                <a:cs typeface="Courier New" pitchFamily="49" charset="0"/>
              </a:rPr>
              <a:t>Xd</a:t>
            </a:r>
            <a:endParaRPr lang="en-US" sz="800" kern="0" dirty="0">
              <a:latin typeface="Courier New" pitchFamily="49" charset="0"/>
              <a:cs typeface="Courier New" pitchFamily="49" charset="0"/>
            </a:endParaRP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deallocate( </a:t>
            </a:r>
            <a:r>
              <a:rPr lang="en-US" sz="800" kern="0" dirty="0" err="1">
                <a:latin typeface="Courier New" pitchFamily="49" charset="0"/>
                <a:cs typeface="Courier New" pitchFamily="49" charset="0"/>
              </a:rPr>
              <a:t>Xd</a:t>
            </a:r>
            <a:r>
              <a:rPr lang="en-US" sz="800" kern="0" dirty="0">
                <a:latin typeface="Courier New" pitchFamily="49" charset="0"/>
                <a:cs typeface="Courier New" pitchFamily="49" charset="0"/>
              </a:rPr>
              <a:t>, </a:t>
            </a:r>
            <a:r>
              <a:rPr lang="en-US" sz="800" kern="0" dirty="0" err="1">
                <a:latin typeface="Courier New" pitchFamily="49" charset="0"/>
                <a:cs typeface="Courier New" pitchFamily="49" charset="0"/>
              </a:rPr>
              <a:t>Yd</a:t>
            </a:r>
            <a:r>
              <a:rPr lang="en-US" sz="800" kern="0" dirty="0">
                <a:latin typeface="Courier New" pitchFamily="49" charset="0"/>
                <a:cs typeface="Courier New" pitchFamily="49" charset="0"/>
              </a:rPr>
              <a:t> )</a:t>
            </a:r>
          </a:p>
          <a:p>
            <a:pPr defTabSz="914400">
              <a:lnSpc>
                <a:spcPct val="97000"/>
              </a:lnSpc>
              <a:spcBef>
                <a:spcPct val="0"/>
              </a:spcBef>
              <a:spcAft>
                <a:spcPts val="0"/>
              </a:spcAft>
              <a:buFontTx/>
              <a:buNone/>
            </a:pPr>
            <a:r>
              <a:rPr lang="en-US" sz="800" kern="0" dirty="0">
                <a:latin typeface="Courier New" pitchFamily="49" charset="0"/>
                <a:cs typeface="Courier New" pitchFamily="49" charset="0"/>
              </a:rPr>
              <a:t> end subroutine</a:t>
            </a:r>
          </a:p>
        </p:txBody>
      </p:sp>
      <p:cxnSp>
        <p:nvCxnSpPr>
          <p:cNvPr id="10" name="Straight Connector 9">
            <a:extLst>
              <a:ext uri="{FF2B5EF4-FFF2-40B4-BE49-F238E27FC236}">
                <a16:creationId xmlns:a16="http://schemas.microsoft.com/office/drawing/2014/main" id="{05041089-67EC-4B68-BF5D-8F08BCF8A3C2}"/>
              </a:ext>
            </a:extLst>
          </p:cNvPr>
          <p:cNvCxnSpPr/>
          <p:nvPr/>
        </p:nvCxnSpPr>
        <p:spPr>
          <a:xfrm>
            <a:off x="7289562" y="1709159"/>
            <a:ext cx="0" cy="380287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C7FA2C6-27D2-49F8-ACE6-5E85D88F39B0}"/>
              </a:ext>
            </a:extLst>
          </p:cNvPr>
          <p:cNvSpPr txBox="1"/>
          <p:nvPr/>
        </p:nvSpPr>
        <p:spPr>
          <a:xfrm>
            <a:off x="195206" y="1099154"/>
            <a:ext cx="4091144"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OpenACC: </a:t>
            </a:r>
            <a:br>
              <a:rPr lang="en-US" dirty="0">
                <a:solidFill>
                  <a:schemeClr val="bg1"/>
                </a:solidFill>
              </a:rPr>
            </a:br>
            <a:r>
              <a:rPr lang="en-US" dirty="0">
                <a:solidFill>
                  <a:schemeClr val="bg1"/>
                </a:solidFill>
              </a:rPr>
              <a:t>Complete SAXPY Example Code</a:t>
            </a:r>
          </a:p>
        </p:txBody>
      </p:sp>
      <p:sp>
        <p:nvSpPr>
          <p:cNvPr id="12" name="TextBox 11">
            <a:extLst>
              <a:ext uri="{FF2B5EF4-FFF2-40B4-BE49-F238E27FC236}">
                <a16:creationId xmlns:a16="http://schemas.microsoft.com/office/drawing/2014/main" id="{3BB068B0-4DD1-47FD-AEBC-A4A8F047F290}"/>
              </a:ext>
            </a:extLst>
          </p:cNvPr>
          <p:cNvSpPr txBox="1"/>
          <p:nvPr/>
        </p:nvSpPr>
        <p:spPr>
          <a:xfrm>
            <a:off x="4460752" y="1099154"/>
            <a:ext cx="5705080"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CUDA: </a:t>
            </a:r>
          </a:p>
          <a:p>
            <a:pPr algn="ctr">
              <a:lnSpc>
                <a:spcPct val="90000"/>
              </a:lnSpc>
            </a:pPr>
            <a:r>
              <a:rPr lang="en-US" dirty="0">
                <a:solidFill>
                  <a:schemeClr val="bg1"/>
                </a:solidFill>
              </a:rPr>
              <a:t>Partial CUDA C SAXPY Code SAXPY Example Code</a:t>
            </a:r>
          </a:p>
        </p:txBody>
      </p:sp>
      <p:sp>
        <p:nvSpPr>
          <p:cNvPr id="13" name="Rectangle 4">
            <a:extLst>
              <a:ext uri="{FF2B5EF4-FFF2-40B4-BE49-F238E27FC236}">
                <a16:creationId xmlns:a16="http://schemas.microsoft.com/office/drawing/2014/main" id="{6376FA87-8455-4E5E-B9A7-71C1C4928B57}"/>
              </a:ext>
            </a:extLst>
          </p:cNvPr>
          <p:cNvSpPr>
            <a:spLocks noGrp="1" noChangeArrowheads="1"/>
          </p:cNvSpPr>
          <p:nvPr>
            <p:ph type="title"/>
          </p:nvPr>
        </p:nvSpPr>
        <p:spPr>
          <a:xfrm>
            <a:off x="170916" y="288632"/>
            <a:ext cx="10801884" cy="590550"/>
          </a:xfrm>
        </p:spPr>
        <p:txBody>
          <a:bodyPr>
            <a:normAutofit/>
          </a:bodyPr>
          <a:lstStyle/>
          <a:p>
            <a:pPr algn="ctr" eaLnBrk="1" hangingPunct="1"/>
            <a:r>
              <a:rPr lang="en-US" sz="2800" dirty="0"/>
              <a:t>Compare:  OpenACC and CUDA Implementations</a:t>
            </a:r>
            <a:endParaRPr lang="en-US" sz="2000" cap="none" dirty="0">
              <a:solidFill>
                <a:schemeClr val="tx2"/>
              </a:solidFill>
            </a:endParaRPr>
          </a:p>
        </p:txBody>
      </p:sp>
      <p:sp>
        <p:nvSpPr>
          <p:cNvPr id="14" name="Rectangle 13">
            <a:extLst>
              <a:ext uri="{FF2B5EF4-FFF2-40B4-BE49-F238E27FC236}">
                <a16:creationId xmlns:a16="http://schemas.microsoft.com/office/drawing/2014/main" id="{C6DD2066-EB2A-41EC-9944-B98E8A500978}"/>
              </a:ext>
            </a:extLst>
          </p:cNvPr>
          <p:cNvSpPr/>
          <p:nvPr/>
        </p:nvSpPr>
        <p:spPr>
          <a:xfrm>
            <a:off x="768036" y="1771214"/>
            <a:ext cx="3410857" cy="3905685"/>
          </a:xfrm>
          <a:prstGeom prst="rect">
            <a:avLst/>
          </a:prstGeom>
        </p:spPr>
        <p:txBody>
          <a:bodyPr wrap="square">
            <a:spAutoFit/>
          </a:bodyPr>
          <a:lstStyle/>
          <a:p>
            <a:pPr eaLnBrk="0" fontAlgn="ctr" hangingPunct="0">
              <a:spcBef>
                <a:spcPct val="10000"/>
              </a:spcBef>
              <a:buSzPct val="180000"/>
            </a:pPr>
            <a:r>
              <a:rPr lang="en-US" sz="800" dirty="0">
                <a:solidFill>
                  <a:schemeClr val="bg1"/>
                </a:solidFill>
                <a:latin typeface="Lucida Console" pitchFamily="49" charset="0"/>
              </a:rPr>
              <a:t>#include &lt;</a:t>
            </a:r>
            <a:r>
              <a:rPr lang="en-US" sz="800" dirty="0" err="1">
                <a:solidFill>
                  <a:schemeClr val="bg1"/>
                </a:solidFill>
                <a:latin typeface="Lucida Console" pitchFamily="49" charset="0"/>
              </a:rPr>
              <a:t>stdlib.h</a:t>
            </a:r>
            <a:r>
              <a:rPr lang="en-US" sz="800" dirty="0">
                <a:solidFill>
                  <a:schemeClr val="bg1"/>
                </a:solidFill>
                <a:latin typeface="Lucida Console" pitchFamily="49" charset="0"/>
              </a:rPr>
              <a:t>&gt;</a:t>
            </a:r>
          </a:p>
          <a:p>
            <a:pPr eaLnBrk="0" fontAlgn="ctr" hangingPunct="0">
              <a:spcBef>
                <a:spcPct val="10000"/>
              </a:spcBef>
              <a:buSzPct val="180000"/>
            </a:pPr>
            <a:endParaRPr lang="en-US" sz="800" dirty="0">
              <a:solidFill>
                <a:schemeClr val="bg1"/>
              </a:solidFill>
              <a:latin typeface="Lucida Console" pitchFamily="49" charset="0"/>
            </a:endParaRPr>
          </a:p>
          <a:p>
            <a:pPr eaLnBrk="0" fontAlgn="ctr" hangingPunct="0">
              <a:spcBef>
                <a:spcPct val="10000"/>
              </a:spcBef>
              <a:buSzPct val="180000"/>
            </a:pPr>
            <a:r>
              <a:rPr lang="en-US" sz="800" dirty="0">
                <a:solidFill>
                  <a:schemeClr val="bg1"/>
                </a:solidFill>
                <a:latin typeface="Lucida Console" pitchFamily="49" charset="0"/>
              </a:rPr>
              <a:t>void </a:t>
            </a:r>
            <a:r>
              <a:rPr lang="en-US" sz="800" dirty="0" err="1">
                <a:solidFill>
                  <a:schemeClr val="bg1"/>
                </a:solidFill>
                <a:latin typeface="Lucida Console" pitchFamily="49" charset="0"/>
              </a:rPr>
              <a:t>saxpy</a:t>
            </a:r>
            <a:r>
              <a:rPr lang="en-US" sz="800" dirty="0">
                <a:solidFill>
                  <a:schemeClr val="bg1"/>
                </a:solidFill>
                <a:latin typeface="Lucida Console" pitchFamily="49" charset="0"/>
              </a:rPr>
              <a:t>(int n,</a:t>
            </a:r>
          </a:p>
          <a:p>
            <a:pPr eaLnBrk="0" fontAlgn="ctr" hangingPunct="0">
              <a:spcBef>
                <a:spcPct val="10000"/>
              </a:spcBef>
              <a:buSzPct val="180000"/>
            </a:pPr>
            <a:r>
              <a:rPr lang="en-US" sz="800" dirty="0">
                <a:solidFill>
                  <a:schemeClr val="bg1"/>
                </a:solidFill>
                <a:latin typeface="Lucida Console" pitchFamily="49" charset="0"/>
              </a:rPr>
              <a:t>           float a,</a:t>
            </a:r>
          </a:p>
          <a:p>
            <a:pPr eaLnBrk="0" fontAlgn="ctr" hangingPunct="0">
              <a:spcBef>
                <a:spcPct val="10000"/>
              </a:spcBef>
              <a:buSzPct val="180000"/>
            </a:pPr>
            <a:r>
              <a:rPr lang="en-US" sz="800" dirty="0">
                <a:solidFill>
                  <a:schemeClr val="bg1"/>
                </a:solidFill>
                <a:latin typeface="Lucida Console" pitchFamily="49" charset="0"/>
              </a:rPr>
              <a:t>           float *x,</a:t>
            </a:r>
          </a:p>
          <a:p>
            <a:pPr eaLnBrk="0" fontAlgn="ctr" hangingPunct="0">
              <a:spcBef>
                <a:spcPct val="10000"/>
              </a:spcBef>
              <a:buSzPct val="180000"/>
            </a:pPr>
            <a:r>
              <a:rPr lang="en-US" sz="800" dirty="0">
                <a:solidFill>
                  <a:schemeClr val="bg1"/>
                </a:solidFill>
                <a:latin typeface="Lucida Console" pitchFamily="49" charset="0"/>
              </a:rPr>
              <a:t>           float *</a:t>
            </a:r>
            <a:r>
              <a:rPr lang="en-US" sz="800" dirty="0">
                <a:solidFill>
                  <a:schemeClr val="accent4"/>
                </a:solidFill>
                <a:latin typeface="Lucida Console" pitchFamily="49" charset="0"/>
              </a:rPr>
              <a:t>restrict</a:t>
            </a:r>
            <a:r>
              <a:rPr lang="en-US" sz="800" dirty="0">
                <a:solidFill>
                  <a:schemeClr val="bg1"/>
                </a:solidFill>
                <a:latin typeface="Lucida Console" pitchFamily="49" charset="0"/>
              </a:rPr>
              <a:t> y)</a:t>
            </a:r>
          </a:p>
          <a:p>
            <a:pPr eaLnBrk="0" fontAlgn="ctr" hangingPunct="0">
              <a:spcBef>
                <a:spcPct val="10000"/>
              </a:spcBef>
              <a:buSzPct val="180000"/>
            </a:pPr>
            <a:r>
              <a:rPr lang="en-US" sz="800" dirty="0">
                <a:solidFill>
                  <a:schemeClr val="bg1"/>
                </a:solidFill>
                <a:latin typeface="Lucida Console" pitchFamily="49" charset="0"/>
              </a:rPr>
              <a:t>{</a:t>
            </a:r>
          </a:p>
          <a:p>
            <a:pPr eaLnBrk="0" fontAlgn="ctr" hangingPunct="0">
              <a:spcBef>
                <a:spcPct val="10000"/>
              </a:spcBef>
              <a:buSzPct val="180000"/>
            </a:pPr>
            <a:r>
              <a:rPr lang="en-US" sz="800" b="1" dirty="0">
                <a:solidFill>
                  <a:schemeClr val="tx2"/>
                </a:solidFill>
                <a:latin typeface="Lucida Console" pitchFamily="49" charset="0"/>
              </a:rPr>
              <a:t>#pragma </a:t>
            </a:r>
            <a:r>
              <a:rPr lang="en-US" sz="800" b="1" dirty="0" err="1">
                <a:solidFill>
                  <a:schemeClr val="tx2"/>
                </a:solidFill>
                <a:latin typeface="Lucida Console" pitchFamily="49" charset="0"/>
              </a:rPr>
              <a:t>acc</a:t>
            </a:r>
            <a:r>
              <a:rPr lang="en-US" sz="800" b="1" dirty="0">
                <a:solidFill>
                  <a:schemeClr val="tx2"/>
                </a:solidFill>
                <a:latin typeface="Lucida Console" pitchFamily="49" charset="0"/>
              </a:rPr>
              <a:t> kernels </a:t>
            </a:r>
          </a:p>
          <a:p>
            <a:pPr eaLnBrk="0" fontAlgn="ctr" hangingPunct="0">
              <a:spcBef>
                <a:spcPct val="10000"/>
              </a:spcBef>
              <a:buSzPct val="180000"/>
            </a:pPr>
            <a:r>
              <a:rPr lang="en-US" sz="800" dirty="0">
                <a:solidFill>
                  <a:schemeClr val="bg1"/>
                </a:solidFill>
                <a:latin typeface="Lucida Console" pitchFamily="49" charset="0"/>
              </a:rPr>
              <a:t>for (int </a:t>
            </a:r>
            <a:r>
              <a:rPr lang="en-US" sz="800" dirty="0" err="1">
                <a:solidFill>
                  <a:schemeClr val="bg1"/>
                </a:solidFill>
                <a:latin typeface="Lucida Console" pitchFamily="49" charset="0"/>
              </a:rPr>
              <a:t>i</a:t>
            </a:r>
            <a:r>
              <a:rPr lang="en-US" sz="800" dirty="0">
                <a:solidFill>
                  <a:schemeClr val="bg1"/>
                </a:solidFill>
                <a:latin typeface="Lucida Console" pitchFamily="49" charset="0"/>
              </a:rPr>
              <a:t> = 0; </a:t>
            </a:r>
            <a:r>
              <a:rPr lang="en-US" sz="800" dirty="0" err="1">
                <a:solidFill>
                  <a:schemeClr val="bg1"/>
                </a:solidFill>
                <a:latin typeface="Lucida Console" pitchFamily="49" charset="0"/>
              </a:rPr>
              <a:t>i</a:t>
            </a:r>
            <a:r>
              <a:rPr lang="en-US" sz="800" dirty="0">
                <a:solidFill>
                  <a:schemeClr val="bg1"/>
                </a:solidFill>
                <a:latin typeface="Lucida Console" pitchFamily="49" charset="0"/>
              </a:rPr>
              <a:t> &lt; n; ++</a:t>
            </a:r>
            <a:r>
              <a:rPr lang="en-US" sz="800" dirty="0" err="1">
                <a:solidFill>
                  <a:schemeClr val="bg1"/>
                </a:solidFill>
                <a:latin typeface="Lucida Console" pitchFamily="49" charset="0"/>
              </a:rPr>
              <a:t>i</a:t>
            </a:r>
            <a:r>
              <a:rPr lang="en-US" sz="800" dirty="0">
                <a:solidFill>
                  <a:schemeClr val="bg1"/>
                </a:solidFill>
                <a:latin typeface="Lucida Console" pitchFamily="49" charset="0"/>
              </a:rPr>
              <a:t>)</a:t>
            </a:r>
          </a:p>
          <a:p>
            <a:pPr eaLnBrk="0" fontAlgn="ctr" hangingPunct="0">
              <a:spcBef>
                <a:spcPct val="10000"/>
              </a:spcBef>
              <a:buSzPct val="180000"/>
            </a:pPr>
            <a:r>
              <a:rPr lang="en-US" sz="800" dirty="0">
                <a:solidFill>
                  <a:schemeClr val="bg1"/>
                </a:solidFill>
                <a:latin typeface="Lucida Console" pitchFamily="49" charset="0"/>
              </a:rPr>
              <a:t>    y[</a:t>
            </a:r>
            <a:r>
              <a:rPr lang="en-US" sz="800" dirty="0" err="1">
                <a:solidFill>
                  <a:schemeClr val="bg1"/>
                </a:solidFill>
                <a:latin typeface="Lucida Console" pitchFamily="49" charset="0"/>
              </a:rPr>
              <a:t>i</a:t>
            </a:r>
            <a:r>
              <a:rPr lang="en-US" sz="800" dirty="0">
                <a:solidFill>
                  <a:schemeClr val="bg1"/>
                </a:solidFill>
                <a:latin typeface="Lucida Console" pitchFamily="49" charset="0"/>
              </a:rPr>
              <a:t>] = a * x[</a:t>
            </a:r>
            <a:r>
              <a:rPr lang="en-US" sz="800" dirty="0" err="1">
                <a:solidFill>
                  <a:schemeClr val="bg1"/>
                </a:solidFill>
                <a:latin typeface="Lucida Console" pitchFamily="49" charset="0"/>
              </a:rPr>
              <a:t>i</a:t>
            </a:r>
            <a:r>
              <a:rPr lang="en-US" sz="800" dirty="0">
                <a:solidFill>
                  <a:schemeClr val="bg1"/>
                </a:solidFill>
                <a:latin typeface="Lucida Console" pitchFamily="49" charset="0"/>
              </a:rPr>
              <a:t>] + y[</a:t>
            </a:r>
            <a:r>
              <a:rPr lang="en-US" sz="800" dirty="0" err="1">
                <a:solidFill>
                  <a:schemeClr val="bg1"/>
                </a:solidFill>
                <a:latin typeface="Lucida Console" pitchFamily="49" charset="0"/>
              </a:rPr>
              <a:t>i</a:t>
            </a:r>
            <a:r>
              <a:rPr lang="en-US" sz="800" dirty="0">
                <a:solidFill>
                  <a:schemeClr val="bg1"/>
                </a:solidFill>
                <a:latin typeface="Lucida Console" pitchFamily="49" charset="0"/>
              </a:rPr>
              <a:t>];</a:t>
            </a:r>
          </a:p>
          <a:p>
            <a:pPr eaLnBrk="0" fontAlgn="ctr" hangingPunct="0">
              <a:spcBef>
                <a:spcPct val="10000"/>
              </a:spcBef>
              <a:buSzPct val="180000"/>
            </a:pPr>
            <a:r>
              <a:rPr lang="en-US" sz="800" dirty="0">
                <a:solidFill>
                  <a:schemeClr val="bg1"/>
                </a:solidFill>
                <a:latin typeface="Lucida Console" pitchFamily="49" charset="0"/>
              </a:rPr>
              <a:t>}</a:t>
            </a:r>
          </a:p>
          <a:p>
            <a:pPr eaLnBrk="0" fontAlgn="ctr" hangingPunct="0">
              <a:spcBef>
                <a:spcPct val="10000"/>
              </a:spcBef>
              <a:buSzPct val="180000"/>
            </a:pPr>
            <a:endParaRPr lang="en-US" sz="800" dirty="0">
              <a:solidFill>
                <a:schemeClr val="bg1"/>
              </a:solidFill>
              <a:latin typeface="Lucida Console" pitchFamily="49" charset="0"/>
            </a:endParaRPr>
          </a:p>
          <a:p>
            <a:pPr eaLnBrk="0" fontAlgn="ctr" hangingPunct="0">
              <a:spcBef>
                <a:spcPct val="10000"/>
              </a:spcBef>
              <a:buSzPct val="180000"/>
            </a:pPr>
            <a:r>
              <a:rPr lang="en-US" sz="800" dirty="0">
                <a:solidFill>
                  <a:schemeClr val="bg1"/>
                </a:solidFill>
                <a:latin typeface="Lucida Console" pitchFamily="49" charset="0"/>
              </a:rPr>
              <a:t>int main(int </a:t>
            </a:r>
            <a:r>
              <a:rPr lang="en-US" sz="800" dirty="0" err="1">
                <a:solidFill>
                  <a:schemeClr val="bg1"/>
                </a:solidFill>
                <a:latin typeface="Lucida Console" pitchFamily="49" charset="0"/>
              </a:rPr>
              <a:t>argc</a:t>
            </a:r>
            <a:r>
              <a:rPr lang="en-US" sz="800" dirty="0">
                <a:solidFill>
                  <a:schemeClr val="bg1"/>
                </a:solidFill>
                <a:latin typeface="Lucida Console" pitchFamily="49" charset="0"/>
              </a:rPr>
              <a:t>, char **</a:t>
            </a:r>
            <a:r>
              <a:rPr lang="en-US" sz="800" dirty="0" err="1">
                <a:solidFill>
                  <a:schemeClr val="bg1"/>
                </a:solidFill>
                <a:latin typeface="Lucida Console" pitchFamily="49" charset="0"/>
              </a:rPr>
              <a:t>argv</a:t>
            </a:r>
            <a:r>
              <a:rPr lang="en-US" sz="800" dirty="0">
                <a:solidFill>
                  <a:schemeClr val="bg1"/>
                </a:solidFill>
                <a:latin typeface="Lucida Console" pitchFamily="49" charset="0"/>
              </a:rPr>
              <a:t>)</a:t>
            </a:r>
          </a:p>
          <a:p>
            <a:pPr eaLnBrk="0" fontAlgn="ctr" hangingPunct="0">
              <a:spcBef>
                <a:spcPct val="10000"/>
              </a:spcBef>
              <a:buSzPct val="180000"/>
            </a:pPr>
            <a:r>
              <a:rPr lang="en-US" sz="800" dirty="0">
                <a:solidFill>
                  <a:schemeClr val="bg1"/>
                </a:solidFill>
                <a:latin typeface="Lucida Console" pitchFamily="49" charset="0"/>
              </a:rPr>
              <a:t>{</a:t>
            </a:r>
          </a:p>
          <a:p>
            <a:pPr eaLnBrk="0" fontAlgn="ctr" hangingPunct="0">
              <a:spcBef>
                <a:spcPct val="10000"/>
              </a:spcBef>
              <a:buSzPct val="180000"/>
            </a:pPr>
            <a:r>
              <a:rPr lang="en-US" sz="800" dirty="0">
                <a:solidFill>
                  <a:schemeClr val="bg1"/>
                </a:solidFill>
                <a:latin typeface="Lucida Console" pitchFamily="49" charset="0"/>
              </a:rPr>
              <a:t>  int N = 1&lt;&lt;20; // 1 million floats</a:t>
            </a:r>
          </a:p>
          <a:p>
            <a:pPr eaLnBrk="0" fontAlgn="ctr" hangingPunct="0">
              <a:spcBef>
                <a:spcPct val="10000"/>
              </a:spcBef>
              <a:buSzPct val="180000"/>
            </a:pPr>
            <a:r>
              <a:rPr lang="en-US" sz="800" dirty="0">
                <a:solidFill>
                  <a:schemeClr val="bg1"/>
                </a:solidFill>
                <a:latin typeface="Lucida Console" pitchFamily="49" charset="0"/>
              </a:rPr>
              <a:t>  if (</a:t>
            </a:r>
            <a:r>
              <a:rPr lang="en-US" sz="800" dirty="0" err="1">
                <a:solidFill>
                  <a:schemeClr val="bg1"/>
                </a:solidFill>
                <a:latin typeface="Lucida Console" pitchFamily="49" charset="0"/>
              </a:rPr>
              <a:t>argc</a:t>
            </a:r>
            <a:r>
              <a:rPr lang="en-US" sz="800" dirty="0">
                <a:solidFill>
                  <a:schemeClr val="bg1"/>
                </a:solidFill>
                <a:latin typeface="Lucida Console" pitchFamily="49" charset="0"/>
              </a:rPr>
              <a:t> &gt; 1)</a:t>
            </a:r>
          </a:p>
          <a:p>
            <a:pPr eaLnBrk="0" fontAlgn="ctr" hangingPunct="0">
              <a:spcBef>
                <a:spcPct val="10000"/>
              </a:spcBef>
              <a:buSzPct val="180000"/>
            </a:pPr>
            <a:r>
              <a:rPr lang="en-US" sz="800" dirty="0">
                <a:solidFill>
                  <a:schemeClr val="bg1"/>
                </a:solidFill>
                <a:latin typeface="Lucida Console" pitchFamily="49" charset="0"/>
              </a:rPr>
              <a:t>    N = </a:t>
            </a:r>
            <a:r>
              <a:rPr lang="en-US" sz="800" dirty="0" err="1">
                <a:solidFill>
                  <a:schemeClr val="bg1"/>
                </a:solidFill>
                <a:latin typeface="Lucida Console" pitchFamily="49" charset="0"/>
              </a:rPr>
              <a:t>atoi</a:t>
            </a:r>
            <a:r>
              <a:rPr lang="en-US" sz="800" dirty="0">
                <a:solidFill>
                  <a:schemeClr val="bg1"/>
                </a:solidFill>
                <a:latin typeface="Lucida Console" pitchFamily="49" charset="0"/>
              </a:rPr>
              <a:t>(</a:t>
            </a:r>
            <a:r>
              <a:rPr lang="en-US" sz="800" dirty="0" err="1">
                <a:solidFill>
                  <a:schemeClr val="bg1"/>
                </a:solidFill>
                <a:latin typeface="Lucida Console" pitchFamily="49" charset="0"/>
              </a:rPr>
              <a:t>argv</a:t>
            </a:r>
            <a:r>
              <a:rPr lang="en-US" sz="800" dirty="0">
                <a:solidFill>
                  <a:schemeClr val="bg1"/>
                </a:solidFill>
                <a:latin typeface="Lucida Console" pitchFamily="49" charset="0"/>
              </a:rPr>
              <a:t>[1]);</a:t>
            </a:r>
          </a:p>
          <a:p>
            <a:pPr eaLnBrk="0" fontAlgn="ctr" hangingPunct="0">
              <a:spcBef>
                <a:spcPct val="10000"/>
              </a:spcBef>
              <a:buSzPct val="180000"/>
            </a:pPr>
            <a:endParaRPr lang="en-US" sz="800" dirty="0">
              <a:solidFill>
                <a:schemeClr val="bg1"/>
              </a:solidFill>
              <a:latin typeface="Lucida Console" pitchFamily="49" charset="0"/>
            </a:endParaRPr>
          </a:p>
          <a:p>
            <a:pPr eaLnBrk="0" fontAlgn="ctr" hangingPunct="0">
              <a:spcBef>
                <a:spcPct val="10000"/>
              </a:spcBef>
              <a:buSzPct val="180000"/>
            </a:pPr>
            <a:r>
              <a:rPr lang="en-US" sz="800" dirty="0">
                <a:solidFill>
                  <a:schemeClr val="bg1"/>
                </a:solidFill>
                <a:latin typeface="Lucida Console" pitchFamily="49" charset="0"/>
              </a:rPr>
              <a:t>  float *x = (float*)malloc(N * </a:t>
            </a:r>
            <a:r>
              <a:rPr lang="en-US" sz="800" dirty="0" err="1">
                <a:solidFill>
                  <a:schemeClr val="bg1"/>
                </a:solidFill>
                <a:latin typeface="Lucida Console" pitchFamily="49" charset="0"/>
              </a:rPr>
              <a:t>sizeof</a:t>
            </a:r>
            <a:r>
              <a:rPr lang="en-US" sz="800" dirty="0">
                <a:solidFill>
                  <a:schemeClr val="bg1"/>
                </a:solidFill>
                <a:latin typeface="Lucida Console" pitchFamily="49" charset="0"/>
              </a:rPr>
              <a:t>(float));</a:t>
            </a:r>
          </a:p>
          <a:p>
            <a:pPr eaLnBrk="0" fontAlgn="ctr" hangingPunct="0">
              <a:spcBef>
                <a:spcPct val="10000"/>
              </a:spcBef>
              <a:buSzPct val="180000"/>
            </a:pPr>
            <a:r>
              <a:rPr lang="en-US" sz="800" dirty="0">
                <a:solidFill>
                  <a:schemeClr val="bg1"/>
                </a:solidFill>
                <a:latin typeface="Lucida Console" pitchFamily="49" charset="0"/>
              </a:rPr>
              <a:t>  float *y = (float*)malloc(N * </a:t>
            </a:r>
            <a:r>
              <a:rPr lang="en-US" sz="800" dirty="0" err="1">
                <a:solidFill>
                  <a:schemeClr val="bg1"/>
                </a:solidFill>
                <a:latin typeface="Lucida Console" pitchFamily="49" charset="0"/>
              </a:rPr>
              <a:t>sizeof</a:t>
            </a:r>
            <a:r>
              <a:rPr lang="en-US" sz="800" dirty="0">
                <a:solidFill>
                  <a:schemeClr val="bg1"/>
                </a:solidFill>
                <a:latin typeface="Lucida Console" pitchFamily="49" charset="0"/>
              </a:rPr>
              <a:t>(float));</a:t>
            </a:r>
          </a:p>
          <a:p>
            <a:pPr eaLnBrk="0" fontAlgn="ctr" hangingPunct="0">
              <a:spcBef>
                <a:spcPct val="10000"/>
              </a:spcBef>
              <a:buSzPct val="180000"/>
            </a:pPr>
            <a:r>
              <a:rPr lang="nn-NO" sz="800" dirty="0">
                <a:solidFill>
                  <a:schemeClr val="bg1"/>
                </a:solidFill>
                <a:latin typeface="Lucida Console" pitchFamily="49" charset="0"/>
              </a:rPr>
              <a:t>  for (int i = 0; i &lt; N; ++i) {</a:t>
            </a:r>
          </a:p>
          <a:p>
            <a:pPr eaLnBrk="0" fontAlgn="ctr" hangingPunct="0">
              <a:spcBef>
                <a:spcPct val="10000"/>
              </a:spcBef>
              <a:buSzPct val="180000"/>
            </a:pPr>
            <a:r>
              <a:rPr lang="en-US" sz="800" dirty="0">
                <a:solidFill>
                  <a:schemeClr val="bg1"/>
                </a:solidFill>
                <a:latin typeface="Lucida Console" pitchFamily="49" charset="0"/>
              </a:rPr>
              <a:t>    x[</a:t>
            </a:r>
            <a:r>
              <a:rPr lang="en-US" sz="800" dirty="0" err="1">
                <a:solidFill>
                  <a:schemeClr val="bg1"/>
                </a:solidFill>
                <a:latin typeface="Lucida Console" pitchFamily="49" charset="0"/>
              </a:rPr>
              <a:t>i</a:t>
            </a:r>
            <a:r>
              <a:rPr lang="en-US" sz="800" dirty="0">
                <a:solidFill>
                  <a:schemeClr val="bg1"/>
                </a:solidFill>
                <a:latin typeface="Lucida Console" pitchFamily="49" charset="0"/>
              </a:rPr>
              <a:t>] = 2.0f;</a:t>
            </a:r>
          </a:p>
          <a:p>
            <a:pPr eaLnBrk="0" fontAlgn="ctr" hangingPunct="0">
              <a:spcBef>
                <a:spcPct val="10000"/>
              </a:spcBef>
              <a:buSzPct val="180000"/>
            </a:pPr>
            <a:r>
              <a:rPr lang="en-US" sz="800" dirty="0">
                <a:solidFill>
                  <a:schemeClr val="bg1"/>
                </a:solidFill>
                <a:latin typeface="Lucida Console" pitchFamily="49" charset="0"/>
              </a:rPr>
              <a:t>    y[</a:t>
            </a:r>
            <a:r>
              <a:rPr lang="en-US" sz="800" dirty="0" err="1">
                <a:solidFill>
                  <a:schemeClr val="bg1"/>
                </a:solidFill>
                <a:latin typeface="Lucida Console" pitchFamily="49" charset="0"/>
              </a:rPr>
              <a:t>i</a:t>
            </a:r>
            <a:r>
              <a:rPr lang="en-US" sz="800" dirty="0">
                <a:solidFill>
                  <a:schemeClr val="bg1"/>
                </a:solidFill>
                <a:latin typeface="Lucida Console" pitchFamily="49" charset="0"/>
              </a:rPr>
              <a:t>] = 1.0f;</a:t>
            </a:r>
          </a:p>
          <a:p>
            <a:pPr eaLnBrk="0" fontAlgn="ctr" hangingPunct="0">
              <a:spcBef>
                <a:spcPct val="10000"/>
              </a:spcBef>
              <a:buSzPct val="180000"/>
            </a:pPr>
            <a:r>
              <a:rPr lang="en-US" sz="800" dirty="0">
                <a:solidFill>
                  <a:schemeClr val="bg1"/>
                </a:solidFill>
                <a:latin typeface="Lucida Console" pitchFamily="49" charset="0"/>
              </a:rPr>
              <a:t>  }</a:t>
            </a:r>
          </a:p>
          <a:p>
            <a:pPr eaLnBrk="0" fontAlgn="ctr" hangingPunct="0">
              <a:spcBef>
                <a:spcPct val="10000"/>
              </a:spcBef>
              <a:buSzPct val="180000"/>
            </a:pPr>
            <a:r>
              <a:rPr lang="en-US" sz="800" dirty="0">
                <a:solidFill>
                  <a:schemeClr val="bg1"/>
                </a:solidFill>
                <a:latin typeface="Lucida Console" pitchFamily="49" charset="0"/>
              </a:rPr>
              <a:t>  </a:t>
            </a:r>
            <a:r>
              <a:rPr lang="en-US" sz="800" dirty="0" err="1">
                <a:solidFill>
                  <a:schemeClr val="bg1"/>
                </a:solidFill>
                <a:latin typeface="Lucida Console" pitchFamily="49" charset="0"/>
              </a:rPr>
              <a:t>saxpy</a:t>
            </a:r>
            <a:r>
              <a:rPr lang="en-US" sz="800" dirty="0">
                <a:solidFill>
                  <a:schemeClr val="bg1"/>
                </a:solidFill>
                <a:latin typeface="Lucida Console" pitchFamily="49" charset="0"/>
              </a:rPr>
              <a:t>(N, 3.0f, x, y);</a:t>
            </a:r>
          </a:p>
          <a:p>
            <a:pPr eaLnBrk="0" fontAlgn="ctr" hangingPunct="0">
              <a:spcBef>
                <a:spcPct val="10000"/>
              </a:spcBef>
              <a:buSzPct val="180000"/>
            </a:pPr>
            <a:endParaRPr lang="en-US" sz="800" dirty="0">
              <a:solidFill>
                <a:schemeClr val="bg1"/>
              </a:solidFill>
              <a:latin typeface="Lucida Console" pitchFamily="49" charset="0"/>
            </a:endParaRPr>
          </a:p>
          <a:p>
            <a:pPr eaLnBrk="0" fontAlgn="ctr" hangingPunct="0">
              <a:spcBef>
                <a:spcPct val="10000"/>
              </a:spcBef>
              <a:buSzPct val="180000"/>
            </a:pPr>
            <a:r>
              <a:rPr lang="en-US" sz="800" dirty="0">
                <a:solidFill>
                  <a:schemeClr val="bg1"/>
                </a:solidFill>
                <a:latin typeface="Lucida Console" pitchFamily="49" charset="0"/>
              </a:rPr>
              <a:t>  return 0;</a:t>
            </a:r>
          </a:p>
          <a:p>
            <a:pPr eaLnBrk="0" fontAlgn="ctr" hangingPunct="0">
              <a:spcBef>
                <a:spcPct val="10000"/>
              </a:spcBef>
              <a:buSzPct val="180000"/>
            </a:pPr>
            <a:r>
              <a:rPr lang="en-US" sz="900" dirty="0">
                <a:solidFill>
                  <a:schemeClr val="bg1"/>
                </a:solidFill>
                <a:latin typeface="Lucida Console" pitchFamily="49" charset="0"/>
              </a:rPr>
              <a:t>}</a:t>
            </a:r>
            <a:endParaRPr lang="en-US" sz="1100" dirty="0">
              <a:solidFill>
                <a:schemeClr val="bg1"/>
              </a:solidFill>
              <a:latin typeface="Lucida Console" pitchFamily="49" charset="0"/>
            </a:endParaRPr>
          </a:p>
        </p:txBody>
      </p:sp>
    </p:spTree>
    <p:extLst>
      <p:ext uri="{BB962C8B-B14F-4D97-AF65-F5344CB8AC3E}">
        <p14:creationId xmlns:p14="http://schemas.microsoft.com/office/powerpoint/2010/main" val="33324755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247" y="465481"/>
            <a:ext cx="9973315" cy="590931"/>
          </a:xfrm>
        </p:spPr>
        <p:txBody>
          <a:bodyPr/>
          <a:lstStyle/>
          <a:p>
            <a:pPr algn="ctr"/>
            <a:r>
              <a:rPr lang="en-US" dirty="0"/>
              <a:t>Big Difference!</a:t>
            </a:r>
          </a:p>
        </p:txBody>
      </p:sp>
      <p:sp>
        <p:nvSpPr>
          <p:cNvPr id="3" name="Content Placeholder 2"/>
          <p:cNvSpPr>
            <a:spLocks noGrp="1"/>
          </p:cNvSpPr>
          <p:nvPr>
            <p:ph idx="1"/>
          </p:nvPr>
        </p:nvSpPr>
        <p:spPr>
          <a:xfrm>
            <a:off x="574141" y="1647343"/>
            <a:ext cx="9661525" cy="4252912"/>
          </a:xfrm>
        </p:spPr>
        <p:txBody>
          <a:bodyPr/>
          <a:lstStyle/>
          <a:p>
            <a:pPr>
              <a:buFont typeface="Arial" panose="020B0604020202020204" pitchFamily="34" charset="0"/>
              <a:buChar char="•"/>
            </a:pPr>
            <a:r>
              <a:rPr lang="en-US" sz="1920" b="1" dirty="0">
                <a:solidFill>
                  <a:srgbClr val="43A91F"/>
                </a:solidFill>
              </a:rPr>
              <a:t>CUDA: Hard to Maintain, </a:t>
            </a:r>
            <a:r>
              <a:rPr lang="en-US" sz="1920" b="1" dirty="0">
                <a:solidFill>
                  <a:schemeClr val="accent1">
                    <a:lumMod val="75000"/>
                    <a:lumOff val="25000"/>
                  </a:schemeClr>
                </a:solidFill>
              </a:rPr>
              <a:t>OpenACC: Easy to Maintain</a:t>
            </a:r>
            <a:br>
              <a:rPr lang="en-US" sz="1920" dirty="0"/>
            </a:br>
            <a:r>
              <a:rPr lang="en-US" sz="1920" dirty="0"/>
              <a:t>With CUDA, we changed the structure of the old code.  Non-CUDA programmers can’t understand new code.  It is not even ANSI standard code.</a:t>
            </a:r>
          </a:p>
          <a:p>
            <a:pPr>
              <a:buFont typeface="Arial" panose="020B0604020202020204" pitchFamily="34" charset="0"/>
              <a:buChar char="•"/>
            </a:pPr>
            <a:r>
              <a:rPr lang="en-US" sz="1920" b="1" dirty="0">
                <a:solidFill>
                  <a:srgbClr val="43A91F"/>
                </a:solidFill>
              </a:rPr>
              <a:t>CUDA: Rewrite Original Code, </a:t>
            </a:r>
            <a:r>
              <a:rPr lang="en-US" sz="1920" b="1" dirty="0">
                <a:solidFill>
                  <a:schemeClr val="accent1">
                    <a:lumMod val="75000"/>
                    <a:lumOff val="25000"/>
                  </a:schemeClr>
                </a:solidFill>
              </a:rPr>
              <a:t>OpenACC: Augment Original Code</a:t>
            </a:r>
            <a:br>
              <a:rPr lang="en-US" sz="1920" dirty="0"/>
            </a:br>
            <a:r>
              <a:rPr lang="en-US" sz="1920" dirty="0"/>
              <a:t>We have separate sections for the host code and the GPU code.  Different flow of code.  Serial path now gone forever.</a:t>
            </a:r>
          </a:p>
          <a:p>
            <a:pPr>
              <a:buFont typeface="Arial" panose="020B0604020202020204" pitchFamily="34" charset="0"/>
              <a:buChar char="•"/>
            </a:pPr>
            <a:r>
              <a:rPr lang="en-US" sz="1920" b="1" dirty="0">
                <a:solidFill>
                  <a:srgbClr val="43A91F"/>
                </a:solidFill>
              </a:rPr>
              <a:t>CUDA: Optimized for Specific Hardware, </a:t>
            </a:r>
            <a:r>
              <a:rPr lang="en-US" sz="1920" b="1" dirty="0">
                <a:solidFill>
                  <a:schemeClr val="accent1">
                    <a:lumMod val="75000"/>
                    <a:lumOff val="25000"/>
                  </a:schemeClr>
                </a:solidFill>
              </a:rPr>
              <a:t>OpenACC: One Source Everywhere</a:t>
            </a:r>
            <a:br>
              <a:rPr lang="en-US" sz="1920" dirty="0"/>
            </a:br>
            <a:r>
              <a:rPr lang="en-US" sz="1920" dirty="0"/>
              <a:t>Where did these “32”s and other mystery numbers come from?  This is a clue that we have some hardware details to deal with here.</a:t>
            </a:r>
          </a:p>
          <a:p>
            <a:pPr>
              <a:buFont typeface="Arial" panose="020B0604020202020204" pitchFamily="34" charset="0"/>
              <a:buChar char="•"/>
            </a:pPr>
            <a:r>
              <a:rPr lang="en-US" sz="1920" b="1" dirty="0">
                <a:solidFill>
                  <a:srgbClr val="43A91F"/>
                </a:solidFill>
              </a:rPr>
              <a:t>CUDA: Assembler-like Programming,</a:t>
            </a:r>
            <a:r>
              <a:rPr lang="en-US" sz="1920" b="1" dirty="0">
                <a:solidFill>
                  <a:schemeClr val="accent1">
                    <a:lumMod val="75000"/>
                    <a:lumOff val="25000"/>
                  </a:schemeClr>
                </a:solidFill>
              </a:rPr>
              <a:t> OpenACC: Relies on Compiler </a:t>
            </a:r>
            <a:br>
              <a:rPr lang="en-US" sz="1920" dirty="0"/>
            </a:br>
            <a:r>
              <a:rPr lang="en-US" sz="1920" dirty="0"/>
              <a:t>Exact same situation as assembly used to be.  How much hand-assembled code is still being written in HPC now that compilers have gotten so efficient?</a:t>
            </a:r>
          </a:p>
        </p:txBody>
      </p:sp>
      <p:sp>
        <p:nvSpPr>
          <p:cNvPr id="6" name="Text Placeholder 3">
            <a:extLst>
              <a:ext uri="{FF2B5EF4-FFF2-40B4-BE49-F238E27FC236}">
                <a16:creationId xmlns:a16="http://schemas.microsoft.com/office/drawing/2014/main" id="{5A23D6DE-CF46-4CF5-AF47-1C8505BDF1AD}"/>
              </a:ext>
            </a:extLst>
          </p:cNvPr>
          <p:cNvSpPr txBox="1">
            <a:spLocks/>
          </p:cNvSpPr>
          <p:nvPr/>
        </p:nvSpPr>
        <p:spPr>
          <a:xfrm>
            <a:off x="418247" y="1056412"/>
            <a:ext cx="9976104" cy="525463"/>
          </a:xfrm>
          <a:prstGeom prst="rect">
            <a:avLst/>
          </a:prstGeom>
        </p:spPr>
        <p:txBody>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buNone/>
            </a:pPr>
            <a:r>
              <a:rPr lang="en-US" kern="0" dirty="0">
                <a:solidFill>
                  <a:schemeClr val="accent1">
                    <a:lumMod val="75000"/>
                    <a:lumOff val="25000"/>
                  </a:schemeClr>
                </a:solidFill>
              </a:rPr>
              <a:t>OpenACC vs CUDA implementations</a:t>
            </a:r>
          </a:p>
        </p:txBody>
      </p:sp>
    </p:spTree>
    <p:extLst>
      <p:ext uri="{BB962C8B-B14F-4D97-AF65-F5344CB8AC3E}">
        <p14:creationId xmlns:p14="http://schemas.microsoft.com/office/powerpoint/2010/main" val="9393343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1" y="502358"/>
            <a:ext cx="9204325" cy="646331"/>
          </a:xfrm>
        </p:spPr>
        <p:txBody>
          <a:bodyPr/>
          <a:lstStyle/>
          <a:p>
            <a:pPr algn="ctr"/>
            <a:r>
              <a:rPr lang="en-US" dirty="0"/>
              <a:t>This looks easy!  Too easy…</a:t>
            </a:r>
          </a:p>
        </p:txBody>
      </p:sp>
      <p:sp>
        <p:nvSpPr>
          <p:cNvPr id="3" name="Content Placeholder 2"/>
          <p:cNvSpPr>
            <a:spLocks noGrp="1"/>
          </p:cNvSpPr>
          <p:nvPr>
            <p:ph idx="1"/>
          </p:nvPr>
        </p:nvSpPr>
        <p:spPr>
          <a:xfrm>
            <a:off x="704851" y="1464714"/>
            <a:ext cx="10267949" cy="5029200"/>
          </a:xfrm>
        </p:spPr>
        <p:txBody>
          <a:bodyPr/>
          <a:lstStyle/>
          <a:p>
            <a:pPr marL="0" indent="0">
              <a:buNone/>
            </a:pPr>
            <a:r>
              <a:rPr lang="en-US" sz="2400" b="1" dirty="0">
                <a:solidFill>
                  <a:schemeClr val="tx2"/>
                </a:solidFill>
              </a:rPr>
              <a:t>Questions:</a:t>
            </a:r>
          </a:p>
          <a:p>
            <a:pPr marL="0" indent="0">
              <a:buNone/>
            </a:pPr>
            <a:r>
              <a:rPr lang="en-US" sz="2400" b="1" dirty="0">
                <a:solidFill>
                  <a:schemeClr val="tx2"/>
                </a:solidFill>
              </a:rPr>
              <a:t>1. </a:t>
            </a:r>
            <a:r>
              <a:rPr lang="en-US" sz="2040" dirty="0"/>
              <a:t>If it is this simple, why don’t we just throw </a:t>
            </a:r>
            <a:r>
              <a:rPr lang="en-US" sz="2040" i="1" dirty="0">
                <a:solidFill>
                  <a:schemeClr val="tx2"/>
                </a:solidFill>
                <a:latin typeface="+mn-lt"/>
              </a:rPr>
              <a:t>kernels</a:t>
            </a:r>
            <a:r>
              <a:rPr lang="en-US" sz="2040" dirty="0"/>
              <a:t> in front of every loop?</a:t>
            </a:r>
            <a:br>
              <a:rPr lang="en-US" sz="2040" dirty="0"/>
            </a:br>
            <a:r>
              <a:rPr lang="en-US" sz="2400" b="1" dirty="0">
                <a:solidFill>
                  <a:schemeClr val="tx2"/>
                </a:solidFill>
              </a:rPr>
              <a:t>2. </a:t>
            </a:r>
            <a:r>
              <a:rPr lang="en-US" sz="2040" dirty="0"/>
              <a:t>Better yet, why doesn’t the compiler do this for me?</a:t>
            </a:r>
          </a:p>
          <a:p>
            <a:pPr marL="0" indent="0">
              <a:buNone/>
            </a:pPr>
            <a:r>
              <a:rPr lang="en-US" sz="2400" b="1" dirty="0">
                <a:solidFill>
                  <a:schemeClr val="accent4"/>
                </a:solidFill>
              </a:rPr>
              <a:t>Answers:</a:t>
            </a:r>
          </a:p>
          <a:p>
            <a:pPr marL="0" indent="0">
              <a:buNone/>
            </a:pPr>
            <a:r>
              <a:rPr lang="en-US" sz="2040" dirty="0"/>
              <a:t>There are two general issues that prevent the compiler from being able to just automatically parallelize every loop:</a:t>
            </a:r>
          </a:p>
          <a:p>
            <a:pPr marL="2003425" lvl="3" indent="-457200">
              <a:spcBef>
                <a:spcPts val="0"/>
              </a:spcBef>
              <a:buFont typeface="+mj-lt"/>
              <a:buAutoNum type="arabicPeriod"/>
            </a:pPr>
            <a:r>
              <a:rPr lang="en-US" dirty="0">
                <a:solidFill>
                  <a:schemeClr val="bg1"/>
                </a:solidFill>
                <a:latin typeface="Arial" panose="020B0604020202020204" pitchFamily="34" charset="0"/>
                <a:ea typeface="+mn-ea"/>
                <a:cs typeface="Arial" panose="020B0604020202020204" pitchFamily="34" charset="0"/>
              </a:rPr>
              <a:t>Data Dependencies in Loops</a:t>
            </a:r>
          </a:p>
          <a:p>
            <a:pPr marL="2003425" lvl="3" indent="-457200">
              <a:spcBef>
                <a:spcPts val="0"/>
              </a:spcBef>
              <a:buFont typeface="+mj-lt"/>
              <a:buAutoNum type="arabicPeriod"/>
            </a:pPr>
            <a:r>
              <a:rPr lang="en-US" dirty="0">
                <a:solidFill>
                  <a:schemeClr val="bg1"/>
                </a:solidFill>
                <a:latin typeface="Arial" panose="020B0604020202020204" pitchFamily="34" charset="0"/>
                <a:ea typeface="+mn-ea"/>
                <a:cs typeface="Arial" panose="020B0604020202020204" pitchFamily="34" charset="0"/>
              </a:rPr>
              <a:t>Data Movement</a:t>
            </a:r>
          </a:p>
          <a:p>
            <a:pPr marL="0" indent="0">
              <a:buNone/>
            </a:pPr>
            <a:r>
              <a:rPr lang="en-US" sz="2040" dirty="0"/>
              <a:t>The compiler needs your higher level perspective (in the form of directive hints) to get correct results and reasonable performance</a:t>
            </a:r>
          </a:p>
          <a:p>
            <a:pPr>
              <a:buFont typeface="Arial" panose="020B0604020202020204" pitchFamily="34" charset="0"/>
              <a:buChar char="•"/>
            </a:pPr>
            <a:endParaRPr lang="en-US" sz="2040" dirty="0"/>
          </a:p>
          <a:p>
            <a:pPr>
              <a:buFont typeface="Arial" panose="020B0604020202020204" pitchFamily="34" charset="0"/>
              <a:buChar char="•"/>
            </a:pPr>
            <a:endParaRPr lang="en-US" sz="2040" dirty="0"/>
          </a:p>
          <a:p>
            <a:pPr>
              <a:buFont typeface="Arial" panose="020B0604020202020204" pitchFamily="34" charset="0"/>
              <a:buChar char="•"/>
            </a:pPr>
            <a:endParaRPr lang="en-US" sz="2040" dirty="0"/>
          </a:p>
        </p:txBody>
      </p:sp>
    </p:spTree>
    <p:extLst>
      <p:ext uri="{BB962C8B-B14F-4D97-AF65-F5344CB8AC3E}">
        <p14:creationId xmlns:p14="http://schemas.microsoft.com/office/powerpoint/2010/main" val="233100607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52B25-298E-4BE1-AD75-867BDE4326F1}"/>
              </a:ext>
            </a:extLst>
          </p:cNvPr>
          <p:cNvSpPr>
            <a:spLocks noGrp="1"/>
          </p:cNvSpPr>
          <p:nvPr>
            <p:ph type="title"/>
          </p:nvPr>
        </p:nvSpPr>
        <p:spPr/>
        <p:txBody>
          <a:bodyPr/>
          <a:lstStyle/>
          <a:p>
            <a:r>
              <a:rPr lang="en-US" dirty="0"/>
              <a:t>DATA Dependencies</a:t>
            </a:r>
          </a:p>
        </p:txBody>
      </p:sp>
    </p:spTree>
    <p:extLst>
      <p:ext uri="{BB962C8B-B14F-4D97-AF65-F5344CB8AC3E}">
        <p14:creationId xmlns:p14="http://schemas.microsoft.com/office/powerpoint/2010/main" val="299697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9480" y="409511"/>
            <a:ext cx="9204325" cy="646331"/>
          </a:xfrm>
        </p:spPr>
        <p:txBody>
          <a:bodyPr/>
          <a:lstStyle/>
          <a:p>
            <a:pPr algn="ctr"/>
            <a:r>
              <a:rPr lang="en-US" dirty="0"/>
              <a:t>Data Dependencies</a:t>
            </a:r>
          </a:p>
        </p:txBody>
      </p:sp>
      <p:sp>
        <p:nvSpPr>
          <p:cNvPr id="5" name="Content Placeholder 4"/>
          <p:cNvSpPr>
            <a:spLocks noGrp="1"/>
          </p:cNvSpPr>
          <p:nvPr>
            <p:ph sz="half" idx="1"/>
          </p:nvPr>
        </p:nvSpPr>
        <p:spPr>
          <a:xfrm>
            <a:off x="649480" y="1380377"/>
            <a:ext cx="9866120" cy="2398876"/>
          </a:xfrm>
        </p:spPr>
        <p:txBody>
          <a:bodyPr/>
          <a:lstStyle/>
          <a:p>
            <a:pPr marL="0" indent="0">
              <a:buNone/>
            </a:pPr>
            <a:r>
              <a:rPr lang="en-US" sz="2160" dirty="0"/>
              <a:t>Most directive based parallelization consists of splitting up big do/for loops into independent chunks that the many processors can work on simultaneously.</a:t>
            </a:r>
          </a:p>
          <a:p>
            <a:pPr marL="0" indent="0">
              <a:buNone/>
            </a:pPr>
            <a:r>
              <a:rPr lang="en-US" sz="2160" dirty="0"/>
              <a:t>Take, for example, a simple for loop like this:</a:t>
            </a:r>
          </a:p>
        </p:txBody>
      </p:sp>
      <p:sp>
        <p:nvSpPr>
          <p:cNvPr id="6" name="Content Placeholder 5"/>
          <p:cNvSpPr>
            <a:spLocks noGrp="1"/>
          </p:cNvSpPr>
          <p:nvPr>
            <p:ph sz="half" idx="2"/>
          </p:nvPr>
        </p:nvSpPr>
        <p:spPr>
          <a:xfrm>
            <a:off x="2067933" y="3131553"/>
            <a:ext cx="6725690" cy="1295400"/>
          </a:xfrm>
        </p:spPr>
        <p:txBody>
          <a:bodyPr/>
          <a:lstStyle/>
          <a:p>
            <a:pPr marL="0" indent="0">
              <a:buNone/>
            </a:pPr>
            <a:r>
              <a:rPr lang="en-US" sz="2160" dirty="0">
                <a:solidFill>
                  <a:schemeClr val="tx2"/>
                </a:solidFill>
                <a:latin typeface="Lucida Console" pitchFamily="49" charset="0"/>
              </a:rPr>
              <a:t>for(index=0, index&lt;1000000,index++)</a:t>
            </a:r>
          </a:p>
          <a:p>
            <a:pPr marL="0" indent="0">
              <a:buNone/>
            </a:pPr>
            <a:r>
              <a:rPr lang="en-US" sz="2160" dirty="0">
                <a:solidFill>
                  <a:schemeClr val="tx2"/>
                </a:solidFill>
                <a:latin typeface="Lucida Console" pitchFamily="49" charset="0"/>
              </a:rPr>
              <a:t>	Array[index] = 4 * Array[index];</a:t>
            </a:r>
          </a:p>
        </p:txBody>
      </p:sp>
      <p:sp>
        <p:nvSpPr>
          <p:cNvPr id="7" name="Content Placeholder 4"/>
          <p:cNvSpPr txBox="1">
            <a:spLocks/>
          </p:cNvSpPr>
          <p:nvPr/>
        </p:nvSpPr>
        <p:spPr bwMode="auto">
          <a:xfrm>
            <a:off x="972440" y="4644934"/>
            <a:ext cx="9220200" cy="800100"/>
          </a:xfrm>
          <a:prstGeom prst="rect">
            <a:avLst/>
          </a:prstGeom>
          <a:noFill/>
          <a:ln w="9525">
            <a:noFill/>
            <a:miter lim="800000"/>
            <a:headEnd/>
            <a:tailEnd/>
          </a:ln>
        </p:spPr>
        <p:txBody>
          <a:bodyPr vert="horz" wrap="square" lIns="91382" tIns="45688" rIns="91382" bIns="45688" numCol="1" anchor="t" anchorCtr="0" compatLnSpc="1">
            <a:prstTxWarp prst="textNoShape">
              <a:avLst/>
            </a:prstTxWarp>
          </a:bodyPr>
          <a:lstStyle>
            <a:lvl1pPr marL="342698" indent="-342698" algn="l" rtl="0" fontAlgn="base">
              <a:spcBef>
                <a:spcPct val="20000"/>
              </a:spcBef>
              <a:spcAft>
                <a:spcPct val="0"/>
              </a:spcAft>
              <a:buSzPct val="100000"/>
              <a:buFontTx/>
              <a:buBlip>
                <a:blip r:embed="rId2"/>
              </a:buBlip>
              <a:defRPr sz="2400" b="1">
                <a:solidFill>
                  <a:schemeClr val="tx1"/>
                </a:solidFill>
                <a:latin typeface="Trebuchet MS" pitchFamily="34" charset="0"/>
                <a:ea typeface="+mn-ea"/>
                <a:cs typeface="+mn-cs"/>
              </a:defRPr>
            </a:lvl1pPr>
            <a:lvl2pPr marL="913860" indent="-342698" algn="l" rtl="0" fontAlgn="base">
              <a:spcBef>
                <a:spcPct val="20000"/>
              </a:spcBef>
              <a:spcAft>
                <a:spcPct val="0"/>
              </a:spcAft>
              <a:buSzPct val="100000"/>
              <a:buFontTx/>
              <a:buBlip>
                <a:blip r:embed="rId2"/>
              </a:buBlip>
              <a:defRPr sz="2000" b="1">
                <a:solidFill>
                  <a:schemeClr val="tx1"/>
                </a:solidFill>
                <a:latin typeface="Trebuchet MS" pitchFamily="34" charset="0"/>
              </a:defRPr>
            </a:lvl2pPr>
            <a:lvl3pPr marL="1370788" indent="-282397" algn="l" rtl="0" fontAlgn="base">
              <a:spcBef>
                <a:spcPct val="20000"/>
              </a:spcBef>
              <a:spcAft>
                <a:spcPct val="0"/>
              </a:spcAft>
              <a:buSzPct val="100000"/>
              <a:buFontTx/>
              <a:buBlip>
                <a:blip r:embed="rId2"/>
              </a:buBlip>
              <a:defRPr sz="1800" b="1">
                <a:solidFill>
                  <a:schemeClr val="tx1"/>
                </a:solidFill>
                <a:latin typeface="Trebuchet MS" pitchFamily="34" charset="0"/>
              </a:defRPr>
            </a:lvl3pPr>
            <a:lvl4pPr marL="1773763" indent="-228464" algn="l" rtl="0" fontAlgn="base">
              <a:spcBef>
                <a:spcPct val="20000"/>
              </a:spcBef>
              <a:spcAft>
                <a:spcPct val="0"/>
              </a:spcAft>
              <a:buChar char="–"/>
              <a:defRPr sz="1800">
                <a:solidFill>
                  <a:schemeClr val="bg1"/>
                </a:solidFill>
                <a:latin typeface="+mn-lt"/>
              </a:defRPr>
            </a:lvl4pPr>
            <a:lvl5pPr marL="2116463" indent="-228464" algn="l" rtl="0" fontAlgn="base">
              <a:spcBef>
                <a:spcPct val="20000"/>
              </a:spcBef>
              <a:spcAft>
                <a:spcPct val="0"/>
              </a:spcAft>
              <a:buChar char="»"/>
              <a:defRPr sz="1800">
                <a:solidFill>
                  <a:schemeClr val="bg1"/>
                </a:solidFill>
                <a:latin typeface="+mn-lt"/>
              </a:defRPr>
            </a:lvl5pPr>
            <a:lvl6pPr marL="2573392" indent="-228464" algn="l" rtl="0" eaLnBrk="1" fontAlgn="base" hangingPunct="1">
              <a:spcBef>
                <a:spcPct val="20000"/>
              </a:spcBef>
              <a:spcAft>
                <a:spcPct val="0"/>
              </a:spcAft>
              <a:buChar char="»"/>
              <a:defRPr sz="1800">
                <a:solidFill>
                  <a:schemeClr val="bg1"/>
                </a:solidFill>
                <a:latin typeface="+mn-lt"/>
              </a:defRPr>
            </a:lvl6pPr>
            <a:lvl7pPr marL="3030307" indent="-228464" algn="l" rtl="0" eaLnBrk="1" fontAlgn="base" hangingPunct="1">
              <a:spcBef>
                <a:spcPct val="20000"/>
              </a:spcBef>
              <a:spcAft>
                <a:spcPct val="0"/>
              </a:spcAft>
              <a:buChar char="»"/>
              <a:defRPr sz="1800">
                <a:solidFill>
                  <a:schemeClr val="bg1"/>
                </a:solidFill>
                <a:latin typeface="+mn-lt"/>
              </a:defRPr>
            </a:lvl7pPr>
            <a:lvl8pPr marL="3487234" indent="-228464" algn="l" rtl="0" eaLnBrk="1" fontAlgn="base" hangingPunct="1">
              <a:spcBef>
                <a:spcPct val="20000"/>
              </a:spcBef>
              <a:spcAft>
                <a:spcPct val="0"/>
              </a:spcAft>
              <a:buChar char="»"/>
              <a:defRPr sz="1800">
                <a:solidFill>
                  <a:schemeClr val="bg1"/>
                </a:solidFill>
                <a:latin typeface="+mn-lt"/>
              </a:defRPr>
            </a:lvl8pPr>
            <a:lvl9pPr marL="3944159" indent="-228464" algn="l" rtl="0" eaLnBrk="1" fontAlgn="base" hangingPunct="1">
              <a:spcBef>
                <a:spcPct val="20000"/>
              </a:spcBef>
              <a:spcAft>
                <a:spcPct val="0"/>
              </a:spcAft>
              <a:buChar char="»"/>
              <a:defRPr sz="1800">
                <a:solidFill>
                  <a:schemeClr val="bg1"/>
                </a:solidFill>
                <a:latin typeface="+mn-lt"/>
              </a:defRPr>
            </a:lvl9pPr>
          </a:lstStyle>
          <a:p>
            <a:pPr marL="0" indent="0">
              <a:buNone/>
            </a:pPr>
            <a:r>
              <a:rPr lang="en-US" sz="2160" dirty="0">
                <a:solidFill>
                  <a:schemeClr val="bg1"/>
                </a:solidFill>
              </a:rPr>
              <a:t>When run on 1000 processors, it will execute something like this…</a:t>
            </a:r>
          </a:p>
        </p:txBody>
      </p:sp>
    </p:spTree>
    <p:extLst>
      <p:ext uri="{BB962C8B-B14F-4D97-AF65-F5344CB8AC3E}">
        <p14:creationId xmlns:p14="http://schemas.microsoft.com/office/powerpoint/2010/main" val="30751606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932ACBFC-56BD-4985-9DDD-E05A6208247F}"/>
              </a:ext>
            </a:extLst>
          </p:cNvPr>
          <p:cNvCxnSpPr>
            <a:cxnSpLocks/>
          </p:cNvCxnSpPr>
          <p:nvPr/>
        </p:nvCxnSpPr>
        <p:spPr>
          <a:xfrm>
            <a:off x="5710818" y="2801196"/>
            <a:ext cx="536161" cy="1787508"/>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33401" y="337970"/>
            <a:ext cx="9204325" cy="646331"/>
          </a:xfrm>
        </p:spPr>
        <p:txBody>
          <a:bodyPr/>
          <a:lstStyle/>
          <a:p>
            <a:pPr algn="ctr"/>
            <a:r>
              <a:rPr lang="en-US" dirty="0"/>
              <a:t>No Data Dependencies</a:t>
            </a:r>
          </a:p>
        </p:txBody>
      </p:sp>
      <p:sp>
        <p:nvSpPr>
          <p:cNvPr id="6" name="Content Placeholder 5"/>
          <p:cNvSpPr>
            <a:spLocks noGrp="1"/>
          </p:cNvSpPr>
          <p:nvPr>
            <p:ph sz="half" idx="2"/>
          </p:nvPr>
        </p:nvSpPr>
        <p:spPr>
          <a:xfrm>
            <a:off x="1997223" y="1722165"/>
            <a:ext cx="6999717" cy="1025809"/>
          </a:xfrm>
        </p:spPr>
        <p:txBody>
          <a:bodyPr/>
          <a:lstStyle/>
          <a:p>
            <a:pPr marL="0" indent="0">
              <a:buNone/>
            </a:pPr>
            <a:r>
              <a:rPr lang="en-US" sz="2160" dirty="0">
                <a:solidFill>
                  <a:schemeClr val="tx2"/>
                </a:solidFill>
                <a:latin typeface="Lucida Console" pitchFamily="49" charset="0"/>
              </a:rPr>
              <a:t>for(index=0, index&lt;1000000,index++)</a:t>
            </a:r>
          </a:p>
          <a:p>
            <a:pPr marL="0" indent="0">
              <a:buNone/>
            </a:pPr>
            <a:r>
              <a:rPr lang="en-US" sz="2160" dirty="0">
                <a:solidFill>
                  <a:schemeClr val="tx2"/>
                </a:solidFill>
                <a:latin typeface="Lucida Console" pitchFamily="49" charset="0"/>
              </a:rPr>
              <a:t>	Array[index] = 4 * Array[index];</a:t>
            </a:r>
          </a:p>
        </p:txBody>
      </p:sp>
      <p:sp>
        <p:nvSpPr>
          <p:cNvPr id="8" name="Content Placeholder 5">
            <a:extLst>
              <a:ext uri="{FF2B5EF4-FFF2-40B4-BE49-F238E27FC236}">
                <a16:creationId xmlns:a16="http://schemas.microsoft.com/office/drawing/2014/main" id="{E159139E-2DF1-4E93-878B-A3A62E250A4C}"/>
              </a:ext>
            </a:extLst>
          </p:cNvPr>
          <p:cNvSpPr txBox="1">
            <a:spLocks/>
          </p:cNvSpPr>
          <p:nvPr/>
        </p:nvSpPr>
        <p:spPr bwMode="auto">
          <a:xfrm>
            <a:off x="569675" y="4019049"/>
            <a:ext cx="3435680" cy="679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1">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1">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200" kern="0" dirty="0">
                <a:latin typeface="Lucida Console" pitchFamily="49" charset="0"/>
              </a:rPr>
              <a:t>for(index=0, index&lt;999,index++)</a:t>
            </a:r>
            <a:br>
              <a:rPr lang="ru-RU" sz="1200" kern="0" dirty="0">
                <a:latin typeface="Lucida Console" pitchFamily="49" charset="0"/>
              </a:rPr>
            </a:br>
            <a:r>
              <a:rPr lang="en-US" sz="1200" kern="0" dirty="0">
                <a:latin typeface="Lucida Console" pitchFamily="49" charset="0"/>
              </a:rPr>
              <a:t>   Array[index] = 4*Array[index];</a:t>
            </a:r>
          </a:p>
        </p:txBody>
      </p:sp>
      <p:sp>
        <p:nvSpPr>
          <p:cNvPr id="9" name="Rectangle 8">
            <a:extLst>
              <a:ext uri="{FF2B5EF4-FFF2-40B4-BE49-F238E27FC236}">
                <a16:creationId xmlns:a16="http://schemas.microsoft.com/office/drawing/2014/main" id="{5E05E8D4-61C5-4425-9921-7A44ECE720F0}"/>
              </a:ext>
            </a:extLst>
          </p:cNvPr>
          <p:cNvSpPr/>
          <p:nvPr/>
        </p:nvSpPr>
        <p:spPr>
          <a:xfrm>
            <a:off x="900873" y="3459738"/>
            <a:ext cx="2572284" cy="524855"/>
          </a:xfrm>
          <a:prstGeom prst="rect">
            <a:avLst/>
          </a:prstGeom>
          <a:solidFill>
            <a:srgbClr val="0C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nivers 45 Light" pitchFamily="34" charset="0"/>
              </a:rPr>
              <a:t>Processor 1</a:t>
            </a:r>
            <a:endParaRPr lang="en-US" dirty="0">
              <a:solidFill>
                <a:schemeClr val="tx1"/>
              </a:solidFill>
              <a:latin typeface="Univers 45 Light" pitchFamily="34" charset="0"/>
            </a:endParaRPr>
          </a:p>
        </p:txBody>
      </p:sp>
      <p:sp>
        <p:nvSpPr>
          <p:cNvPr id="16" name="Content Placeholder 5">
            <a:extLst>
              <a:ext uri="{FF2B5EF4-FFF2-40B4-BE49-F238E27FC236}">
                <a16:creationId xmlns:a16="http://schemas.microsoft.com/office/drawing/2014/main" id="{FA4D141E-98A0-420C-BFDB-27D77E297075}"/>
              </a:ext>
            </a:extLst>
          </p:cNvPr>
          <p:cNvSpPr txBox="1">
            <a:spLocks/>
          </p:cNvSpPr>
          <p:nvPr/>
        </p:nvSpPr>
        <p:spPr bwMode="auto">
          <a:xfrm>
            <a:off x="497802" y="5181727"/>
            <a:ext cx="3435680" cy="679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1">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1">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200" kern="0" dirty="0">
                <a:latin typeface="Lucida Console" pitchFamily="49" charset="0"/>
              </a:rPr>
              <a:t>for(index=3000, index&lt;3999,index++)</a:t>
            </a:r>
            <a:br>
              <a:rPr lang="ru-RU" sz="1200" kern="0" dirty="0">
                <a:latin typeface="Lucida Console" pitchFamily="49" charset="0"/>
              </a:rPr>
            </a:br>
            <a:r>
              <a:rPr lang="en-US" sz="1200" kern="0" dirty="0">
                <a:latin typeface="Lucida Console" pitchFamily="49" charset="0"/>
              </a:rPr>
              <a:t>   Array[index] = 4*Array[index];</a:t>
            </a:r>
          </a:p>
        </p:txBody>
      </p:sp>
      <p:sp>
        <p:nvSpPr>
          <p:cNvPr id="17" name="Rectangle 16">
            <a:extLst>
              <a:ext uri="{FF2B5EF4-FFF2-40B4-BE49-F238E27FC236}">
                <a16:creationId xmlns:a16="http://schemas.microsoft.com/office/drawing/2014/main" id="{359B8CFB-B597-49D9-B89E-92DC1CF0460D}"/>
              </a:ext>
            </a:extLst>
          </p:cNvPr>
          <p:cNvSpPr/>
          <p:nvPr/>
        </p:nvSpPr>
        <p:spPr>
          <a:xfrm>
            <a:off x="900873" y="4604710"/>
            <a:ext cx="2572284" cy="524855"/>
          </a:xfrm>
          <a:prstGeom prst="rect">
            <a:avLst/>
          </a:prstGeom>
          <a:solidFill>
            <a:srgbClr val="0C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nivers 45 Light" pitchFamily="34" charset="0"/>
              </a:rPr>
              <a:t>Processor 4</a:t>
            </a:r>
            <a:endParaRPr lang="en-US" dirty="0">
              <a:solidFill>
                <a:schemeClr val="tx1"/>
              </a:solidFill>
              <a:latin typeface="Univers 45 Light" pitchFamily="34" charset="0"/>
            </a:endParaRPr>
          </a:p>
        </p:txBody>
      </p:sp>
      <p:sp>
        <p:nvSpPr>
          <p:cNvPr id="18" name="Content Placeholder 5">
            <a:extLst>
              <a:ext uri="{FF2B5EF4-FFF2-40B4-BE49-F238E27FC236}">
                <a16:creationId xmlns:a16="http://schemas.microsoft.com/office/drawing/2014/main" id="{F62EC968-2F8F-4426-B94C-D60358A7FC34}"/>
              </a:ext>
            </a:extLst>
          </p:cNvPr>
          <p:cNvSpPr txBox="1">
            <a:spLocks/>
          </p:cNvSpPr>
          <p:nvPr/>
        </p:nvSpPr>
        <p:spPr bwMode="auto">
          <a:xfrm>
            <a:off x="3779241" y="3993252"/>
            <a:ext cx="3435680" cy="679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1">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1">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200" kern="0" dirty="0">
                <a:latin typeface="Lucida Console" pitchFamily="49" charset="0"/>
              </a:rPr>
              <a:t>for(index=1000, index&lt;1999,index++)</a:t>
            </a:r>
            <a:br>
              <a:rPr lang="ru-RU" sz="1200" kern="0" dirty="0">
                <a:latin typeface="Lucida Console" pitchFamily="49" charset="0"/>
              </a:rPr>
            </a:br>
            <a:r>
              <a:rPr lang="en-US" sz="1200" kern="0" dirty="0">
                <a:latin typeface="Lucida Console" pitchFamily="49" charset="0"/>
              </a:rPr>
              <a:t>   Array[index] = 4*Array[index];</a:t>
            </a:r>
          </a:p>
        </p:txBody>
      </p:sp>
      <p:sp>
        <p:nvSpPr>
          <p:cNvPr id="19" name="Rectangle 18">
            <a:extLst>
              <a:ext uri="{FF2B5EF4-FFF2-40B4-BE49-F238E27FC236}">
                <a16:creationId xmlns:a16="http://schemas.microsoft.com/office/drawing/2014/main" id="{B7CA64D1-195D-43A5-9FD3-D8FA935DCCEB}"/>
              </a:ext>
            </a:extLst>
          </p:cNvPr>
          <p:cNvSpPr/>
          <p:nvPr/>
        </p:nvSpPr>
        <p:spPr>
          <a:xfrm>
            <a:off x="4097001" y="3459738"/>
            <a:ext cx="2572284" cy="524855"/>
          </a:xfrm>
          <a:prstGeom prst="rect">
            <a:avLst/>
          </a:prstGeom>
          <a:solidFill>
            <a:srgbClr val="0C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nivers 45 Light" pitchFamily="34" charset="0"/>
              </a:rPr>
              <a:t>Processor 2</a:t>
            </a:r>
            <a:endParaRPr lang="en-US" dirty="0">
              <a:solidFill>
                <a:schemeClr val="tx1"/>
              </a:solidFill>
              <a:latin typeface="Univers 45 Light" pitchFamily="34" charset="0"/>
            </a:endParaRPr>
          </a:p>
        </p:txBody>
      </p:sp>
      <p:sp>
        <p:nvSpPr>
          <p:cNvPr id="20" name="Content Placeholder 5">
            <a:extLst>
              <a:ext uri="{FF2B5EF4-FFF2-40B4-BE49-F238E27FC236}">
                <a16:creationId xmlns:a16="http://schemas.microsoft.com/office/drawing/2014/main" id="{6CD31C5C-E84D-433E-954A-997D4BA374FA}"/>
              </a:ext>
            </a:extLst>
          </p:cNvPr>
          <p:cNvSpPr txBox="1">
            <a:spLocks/>
          </p:cNvSpPr>
          <p:nvPr/>
        </p:nvSpPr>
        <p:spPr bwMode="auto">
          <a:xfrm>
            <a:off x="3837065" y="5155930"/>
            <a:ext cx="3435680" cy="679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1">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1">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200" kern="0" dirty="0">
                <a:latin typeface="Lucida Console" pitchFamily="49" charset="0"/>
              </a:rPr>
              <a:t>for(index=4000, index&lt;4999,index++)</a:t>
            </a:r>
            <a:br>
              <a:rPr lang="ru-RU" sz="1200" kern="0" dirty="0">
                <a:latin typeface="Lucida Console" pitchFamily="49" charset="0"/>
              </a:rPr>
            </a:br>
            <a:r>
              <a:rPr lang="en-US" sz="1200" kern="0" dirty="0">
                <a:latin typeface="Lucida Console" pitchFamily="49" charset="0"/>
              </a:rPr>
              <a:t>   Array[index] = 4*Array[index];</a:t>
            </a:r>
          </a:p>
        </p:txBody>
      </p:sp>
      <p:sp>
        <p:nvSpPr>
          <p:cNvPr id="21" name="Rectangle 20">
            <a:extLst>
              <a:ext uri="{FF2B5EF4-FFF2-40B4-BE49-F238E27FC236}">
                <a16:creationId xmlns:a16="http://schemas.microsoft.com/office/drawing/2014/main" id="{3193BEE7-11D3-4D4B-AB9A-4C9BD6497CE6}"/>
              </a:ext>
            </a:extLst>
          </p:cNvPr>
          <p:cNvSpPr/>
          <p:nvPr/>
        </p:nvSpPr>
        <p:spPr>
          <a:xfrm>
            <a:off x="4097001" y="4604623"/>
            <a:ext cx="2572284" cy="524855"/>
          </a:xfrm>
          <a:prstGeom prst="rect">
            <a:avLst/>
          </a:prstGeom>
          <a:solidFill>
            <a:srgbClr val="0C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nivers 45 Light" pitchFamily="34" charset="0"/>
              </a:rPr>
              <a:t>Processor 5</a:t>
            </a:r>
            <a:endParaRPr lang="en-US" dirty="0">
              <a:solidFill>
                <a:schemeClr val="tx1"/>
              </a:solidFill>
              <a:latin typeface="Univers 45 Light" pitchFamily="34" charset="0"/>
            </a:endParaRPr>
          </a:p>
        </p:txBody>
      </p:sp>
      <p:sp>
        <p:nvSpPr>
          <p:cNvPr id="22" name="Content Placeholder 5">
            <a:extLst>
              <a:ext uri="{FF2B5EF4-FFF2-40B4-BE49-F238E27FC236}">
                <a16:creationId xmlns:a16="http://schemas.microsoft.com/office/drawing/2014/main" id="{6D5BD734-5401-4B37-B6D4-6F15BD6B52A5}"/>
              </a:ext>
            </a:extLst>
          </p:cNvPr>
          <p:cNvSpPr txBox="1">
            <a:spLocks/>
          </p:cNvSpPr>
          <p:nvPr/>
        </p:nvSpPr>
        <p:spPr bwMode="auto">
          <a:xfrm>
            <a:off x="7198535" y="3997749"/>
            <a:ext cx="3435680" cy="679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1">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1">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200" kern="0" dirty="0">
                <a:latin typeface="Lucida Console" pitchFamily="49" charset="0"/>
              </a:rPr>
              <a:t>for(index=2000, index&lt;2999,index++)</a:t>
            </a:r>
            <a:br>
              <a:rPr lang="ru-RU" sz="1200" kern="0" dirty="0">
                <a:latin typeface="Lucida Console" pitchFamily="49" charset="0"/>
              </a:rPr>
            </a:br>
            <a:r>
              <a:rPr lang="en-US" sz="1200" kern="0" dirty="0">
                <a:latin typeface="Lucida Console" pitchFamily="49" charset="0"/>
              </a:rPr>
              <a:t>   Array[index] = 4*Array[index];</a:t>
            </a:r>
          </a:p>
        </p:txBody>
      </p:sp>
      <p:sp>
        <p:nvSpPr>
          <p:cNvPr id="23" name="Rectangle 22">
            <a:extLst>
              <a:ext uri="{FF2B5EF4-FFF2-40B4-BE49-F238E27FC236}">
                <a16:creationId xmlns:a16="http://schemas.microsoft.com/office/drawing/2014/main" id="{2393C55B-E608-4394-AEFF-47E7DB1E4B77}"/>
              </a:ext>
            </a:extLst>
          </p:cNvPr>
          <p:cNvSpPr/>
          <p:nvPr/>
        </p:nvSpPr>
        <p:spPr>
          <a:xfrm>
            <a:off x="7293129" y="3446132"/>
            <a:ext cx="2572284" cy="524855"/>
          </a:xfrm>
          <a:prstGeom prst="rect">
            <a:avLst/>
          </a:prstGeom>
          <a:solidFill>
            <a:srgbClr val="0C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nivers 45 Light" pitchFamily="34" charset="0"/>
              </a:rPr>
              <a:t>Processor 3</a:t>
            </a:r>
            <a:endParaRPr lang="en-US" dirty="0">
              <a:solidFill>
                <a:schemeClr val="tx1"/>
              </a:solidFill>
              <a:latin typeface="Univers 45 Light" pitchFamily="34" charset="0"/>
            </a:endParaRPr>
          </a:p>
        </p:txBody>
      </p:sp>
      <p:sp>
        <p:nvSpPr>
          <p:cNvPr id="26" name="TextBox 25">
            <a:extLst>
              <a:ext uri="{FF2B5EF4-FFF2-40B4-BE49-F238E27FC236}">
                <a16:creationId xmlns:a16="http://schemas.microsoft.com/office/drawing/2014/main" id="{FF085BC2-1BB0-44E1-BD93-EDFEB2A7D07B}"/>
              </a:ext>
            </a:extLst>
          </p:cNvPr>
          <p:cNvSpPr txBox="1"/>
          <p:nvPr/>
        </p:nvSpPr>
        <p:spPr>
          <a:xfrm>
            <a:off x="7789939" y="3984593"/>
            <a:ext cx="2133600" cy="1440390"/>
          </a:xfrm>
          <a:prstGeom prst="rect">
            <a:avLst/>
          </a:prstGeom>
          <a:noFill/>
        </p:spPr>
        <p:txBody>
          <a:bodyPr wrap="square" lIns="91436" tIns="45718" rIns="91436" bIns="45718" rtlCol="0">
            <a:spAutoFit/>
          </a:bodyPr>
          <a:lstStyle/>
          <a:p>
            <a:r>
              <a:rPr lang="en-US" sz="8760" dirty="0">
                <a:solidFill>
                  <a:schemeClr val="accent4"/>
                </a:solidFill>
              </a:rPr>
              <a:t>….</a:t>
            </a:r>
          </a:p>
        </p:txBody>
      </p:sp>
      <p:cxnSp>
        <p:nvCxnSpPr>
          <p:cNvPr id="27" name="Straight Arrow Connector 26">
            <a:extLst>
              <a:ext uri="{FF2B5EF4-FFF2-40B4-BE49-F238E27FC236}">
                <a16:creationId xmlns:a16="http://schemas.microsoft.com/office/drawing/2014/main" id="{865AD3DB-C8C8-455D-99B1-A3E418B6DB54}"/>
              </a:ext>
            </a:extLst>
          </p:cNvPr>
          <p:cNvCxnSpPr>
            <a:cxnSpLocks/>
          </p:cNvCxnSpPr>
          <p:nvPr/>
        </p:nvCxnSpPr>
        <p:spPr>
          <a:xfrm flipH="1">
            <a:off x="2111663" y="2734014"/>
            <a:ext cx="1725402" cy="717765"/>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250557-C616-4B3F-91CF-72689D189F9D}"/>
              </a:ext>
            </a:extLst>
          </p:cNvPr>
          <p:cNvCxnSpPr>
            <a:cxnSpLocks/>
          </p:cNvCxnSpPr>
          <p:nvPr/>
        </p:nvCxnSpPr>
        <p:spPr>
          <a:xfrm flipH="1">
            <a:off x="3409775" y="2808183"/>
            <a:ext cx="1047415" cy="1780521"/>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62D9D95-673D-4E37-AF6D-4FA30BA9674D}"/>
              </a:ext>
            </a:extLst>
          </p:cNvPr>
          <p:cNvCxnSpPr>
            <a:cxnSpLocks/>
          </p:cNvCxnSpPr>
          <p:nvPr/>
        </p:nvCxnSpPr>
        <p:spPr>
          <a:xfrm>
            <a:off x="5133533" y="2734014"/>
            <a:ext cx="0" cy="732641"/>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7442095-BBB9-43A5-B29D-A8C8E1BFF161}"/>
              </a:ext>
            </a:extLst>
          </p:cNvPr>
          <p:cNvCxnSpPr>
            <a:cxnSpLocks/>
          </p:cNvCxnSpPr>
          <p:nvPr/>
        </p:nvCxnSpPr>
        <p:spPr>
          <a:xfrm>
            <a:off x="6789196" y="2751832"/>
            <a:ext cx="1639385" cy="670998"/>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B0B6620-10AD-40A8-B965-D68C0A545EFF}"/>
              </a:ext>
            </a:extLst>
          </p:cNvPr>
          <p:cNvCxnSpPr>
            <a:cxnSpLocks/>
          </p:cNvCxnSpPr>
          <p:nvPr/>
        </p:nvCxnSpPr>
        <p:spPr>
          <a:xfrm>
            <a:off x="6209194" y="2680742"/>
            <a:ext cx="1382758" cy="2104103"/>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4EDA90-D258-4F4E-8F96-9D41EC9C6BA7}"/>
              </a:ext>
            </a:extLst>
          </p:cNvPr>
          <p:cNvSpPr/>
          <p:nvPr/>
        </p:nvSpPr>
        <p:spPr>
          <a:xfrm>
            <a:off x="790280" y="1186722"/>
            <a:ext cx="8947446" cy="369332"/>
          </a:xfrm>
          <a:prstGeom prst="rect">
            <a:avLst/>
          </a:prstGeom>
        </p:spPr>
        <p:txBody>
          <a:bodyPr wrap="square">
            <a:spAutoFit/>
          </a:bodyPr>
          <a:lstStyle/>
          <a:p>
            <a:pPr marL="0" indent="0" algn="ctr">
              <a:buNone/>
            </a:pPr>
            <a:r>
              <a:rPr lang="en-US" dirty="0">
                <a:solidFill>
                  <a:schemeClr val="bg1"/>
                </a:solidFill>
              </a:rPr>
              <a:t>A run on 1000 processors for the loop below</a:t>
            </a:r>
          </a:p>
        </p:txBody>
      </p:sp>
    </p:spTree>
    <p:extLst>
      <p:ext uri="{BB962C8B-B14F-4D97-AF65-F5344CB8AC3E}">
        <p14:creationId xmlns:p14="http://schemas.microsoft.com/office/powerpoint/2010/main" val="10798430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6866" y="356062"/>
            <a:ext cx="9204325" cy="646331"/>
          </a:xfrm>
        </p:spPr>
        <p:txBody>
          <a:bodyPr/>
          <a:lstStyle/>
          <a:p>
            <a:pPr algn="ctr"/>
            <a:r>
              <a:rPr lang="en-US" dirty="0"/>
              <a:t>With Data Dependencies</a:t>
            </a:r>
          </a:p>
        </p:txBody>
      </p:sp>
      <p:sp>
        <p:nvSpPr>
          <p:cNvPr id="5" name="Content Placeholder 4"/>
          <p:cNvSpPr>
            <a:spLocks noGrp="1"/>
          </p:cNvSpPr>
          <p:nvPr>
            <p:ph sz="half" idx="1"/>
          </p:nvPr>
        </p:nvSpPr>
        <p:spPr>
          <a:xfrm>
            <a:off x="874486" y="1333500"/>
            <a:ext cx="8887823" cy="1076414"/>
          </a:xfrm>
        </p:spPr>
        <p:txBody>
          <a:bodyPr/>
          <a:lstStyle/>
          <a:p>
            <a:pPr marL="0" indent="0">
              <a:buNone/>
            </a:pPr>
            <a:r>
              <a:rPr lang="en-US" sz="2160" dirty="0"/>
              <a:t>But what if the loops are not entirely independent?</a:t>
            </a:r>
          </a:p>
          <a:p>
            <a:pPr marL="0" indent="0">
              <a:buNone/>
            </a:pPr>
            <a:r>
              <a:rPr lang="en-US" sz="2160" dirty="0"/>
              <a:t>Take, for example, a similar loop like this:</a:t>
            </a:r>
          </a:p>
        </p:txBody>
      </p:sp>
      <p:sp>
        <p:nvSpPr>
          <p:cNvPr id="6" name="Content Placeholder 5"/>
          <p:cNvSpPr>
            <a:spLocks noGrp="1"/>
          </p:cNvSpPr>
          <p:nvPr>
            <p:ph sz="half" idx="2"/>
          </p:nvPr>
        </p:nvSpPr>
        <p:spPr>
          <a:xfrm>
            <a:off x="956330" y="2741021"/>
            <a:ext cx="10357556" cy="1295400"/>
          </a:xfrm>
        </p:spPr>
        <p:txBody>
          <a:bodyPr/>
          <a:lstStyle/>
          <a:p>
            <a:pPr marL="0" indent="0">
              <a:buNone/>
            </a:pPr>
            <a:r>
              <a:rPr lang="en-US" sz="2160" dirty="0">
                <a:solidFill>
                  <a:schemeClr val="tx2"/>
                </a:solidFill>
                <a:latin typeface="Lucida Console" pitchFamily="49" charset="0"/>
              </a:rPr>
              <a:t>for(index=1, index&lt;1000000,index++)</a:t>
            </a:r>
          </a:p>
          <a:p>
            <a:pPr marL="0" indent="0">
              <a:buNone/>
            </a:pPr>
            <a:r>
              <a:rPr lang="en-US" sz="2160" dirty="0">
                <a:solidFill>
                  <a:schemeClr val="tx2"/>
                </a:solidFill>
                <a:latin typeface="Lucida Console" pitchFamily="49" charset="0"/>
              </a:rPr>
              <a:t>	Array[index] = 4 * Array[index] – Array[index-1];</a:t>
            </a:r>
          </a:p>
        </p:txBody>
      </p:sp>
      <p:sp>
        <p:nvSpPr>
          <p:cNvPr id="7" name="Content Placeholder 4"/>
          <p:cNvSpPr txBox="1">
            <a:spLocks/>
          </p:cNvSpPr>
          <p:nvPr/>
        </p:nvSpPr>
        <p:spPr bwMode="auto">
          <a:xfrm>
            <a:off x="874486" y="4788807"/>
            <a:ext cx="9220200" cy="800100"/>
          </a:xfrm>
          <a:prstGeom prst="rect">
            <a:avLst/>
          </a:prstGeom>
          <a:noFill/>
          <a:ln w="9525">
            <a:noFill/>
            <a:miter lim="800000"/>
            <a:headEnd/>
            <a:tailEnd/>
          </a:ln>
        </p:spPr>
        <p:txBody>
          <a:bodyPr vert="horz" wrap="square" lIns="91382" tIns="45688" rIns="91382" bIns="45688" numCol="1" anchor="t" anchorCtr="0" compatLnSpc="1">
            <a:prstTxWarp prst="textNoShape">
              <a:avLst/>
            </a:prstTxWarp>
          </a:bodyPr>
          <a:lstStyle>
            <a:lvl1pPr marL="342698" indent="-342698" algn="l" rtl="0" fontAlgn="base">
              <a:spcBef>
                <a:spcPct val="20000"/>
              </a:spcBef>
              <a:spcAft>
                <a:spcPct val="0"/>
              </a:spcAft>
              <a:buSzPct val="100000"/>
              <a:buFontTx/>
              <a:buBlip>
                <a:blip r:embed="rId2"/>
              </a:buBlip>
              <a:defRPr sz="2400" b="1">
                <a:solidFill>
                  <a:schemeClr val="tx1"/>
                </a:solidFill>
                <a:latin typeface="Trebuchet MS" pitchFamily="34" charset="0"/>
                <a:ea typeface="+mn-ea"/>
                <a:cs typeface="+mn-cs"/>
              </a:defRPr>
            </a:lvl1pPr>
            <a:lvl2pPr marL="913860" indent="-342698" algn="l" rtl="0" fontAlgn="base">
              <a:spcBef>
                <a:spcPct val="20000"/>
              </a:spcBef>
              <a:spcAft>
                <a:spcPct val="0"/>
              </a:spcAft>
              <a:buSzPct val="100000"/>
              <a:buFontTx/>
              <a:buBlip>
                <a:blip r:embed="rId2"/>
              </a:buBlip>
              <a:defRPr sz="2000" b="1">
                <a:solidFill>
                  <a:schemeClr val="tx1"/>
                </a:solidFill>
                <a:latin typeface="Trebuchet MS" pitchFamily="34" charset="0"/>
              </a:defRPr>
            </a:lvl2pPr>
            <a:lvl3pPr marL="1370788" indent="-282397" algn="l" rtl="0" fontAlgn="base">
              <a:spcBef>
                <a:spcPct val="20000"/>
              </a:spcBef>
              <a:spcAft>
                <a:spcPct val="0"/>
              </a:spcAft>
              <a:buSzPct val="100000"/>
              <a:buFontTx/>
              <a:buBlip>
                <a:blip r:embed="rId2"/>
              </a:buBlip>
              <a:defRPr sz="1800" b="1">
                <a:solidFill>
                  <a:schemeClr val="tx1"/>
                </a:solidFill>
                <a:latin typeface="Trebuchet MS" pitchFamily="34" charset="0"/>
              </a:defRPr>
            </a:lvl3pPr>
            <a:lvl4pPr marL="1773763" indent="-228464" algn="l" rtl="0" fontAlgn="base">
              <a:spcBef>
                <a:spcPct val="20000"/>
              </a:spcBef>
              <a:spcAft>
                <a:spcPct val="0"/>
              </a:spcAft>
              <a:buChar char="–"/>
              <a:defRPr sz="1800">
                <a:solidFill>
                  <a:schemeClr val="bg1"/>
                </a:solidFill>
                <a:latin typeface="+mn-lt"/>
              </a:defRPr>
            </a:lvl4pPr>
            <a:lvl5pPr marL="2116463" indent="-228464" algn="l" rtl="0" fontAlgn="base">
              <a:spcBef>
                <a:spcPct val="20000"/>
              </a:spcBef>
              <a:spcAft>
                <a:spcPct val="0"/>
              </a:spcAft>
              <a:buChar char="»"/>
              <a:defRPr sz="1800">
                <a:solidFill>
                  <a:schemeClr val="bg1"/>
                </a:solidFill>
                <a:latin typeface="+mn-lt"/>
              </a:defRPr>
            </a:lvl5pPr>
            <a:lvl6pPr marL="2573392" indent="-228464" algn="l" rtl="0" eaLnBrk="1" fontAlgn="base" hangingPunct="1">
              <a:spcBef>
                <a:spcPct val="20000"/>
              </a:spcBef>
              <a:spcAft>
                <a:spcPct val="0"/>
              </a:spcAft>
              <a:buChar char="»"/>
              <a:defRPr sz="1800">
                <a:solidFill>
                  <a:schemeClr val="bg1"/>
                </a:solidFill>
                <a:latin typeface="+mn-lt"/>
              </a:defRPr>
            </a:lvl6pPr>
            <a:lvl7pPr marL="3030307" indent="-228464" algn="l" rtl="0" eaLnBrk="1" fontAlgn="base" hangingPunct="1">
              <a:spcBef>
                <a:spcPct val="20000"/>
              </a:spcBef>
              <a:spcAft>
                <a:spcPct val="0"/>
              </a:spcAft>
              <a:buChar char="»"/>
              <a:defRPr sz="1800">
                <a:solidFill>
                  <a:schemeClr val="bg1"/>
                </a:solidFill>
                <a:latin typeface="+mn-lt"/>
              </a:defRPr>
            </a:lvl7pPr>
            <a:lvl8pPr marL="3487234" indent="-228464" algn="l" rtl="0" eaLnBrk="1" fontAlgn="base" hangingPunct="1">
              <a:spcBef>
                <a:spcPct val="20000"/>
              </a:spcBef>
              <a:spcAft>
                <a:spcPct val="0"/>
              </a:spcAft>
              <a:buChar char="»"/>
              <a:defRPr sz="1800">
                <a:solidFill>
                  <a:schemeClr val="bg1"/>
                </a:solidFill>
                <a:latin typeface="+mn-lt"/>
              </a:defRPr>
            </a:lvl8pPr>
            <a:lvl9pPr marL="3944159" indent="-228464" algn="l" rtl="0" eaLnBrk="1" fontAlgn="base" hangingPunct="1">
              <a:spcBef>
                <a:spcPct val="20000"/>
              </a:spcBef>
              <a:spcAft>
                <a:spcPct val="0"/>
              </a:spcAft>
              <a:buChar char="»"/>
              <a:defRPr sz="1800">
                <a:solidFill>
                  <a:schemeClr val="bg1"/>
                </a:solidFill>
                <a:latin typeface="+mn-lt"/>
              </a:defRPr>
            </a:lvl9pPr>
          </a:lstStyle>
          <a:p>
            <a:pPr marL="0" indent="0">
              <a:buNone/>
            </a:pPr>
            <a:r>
              <a:rPr lang="en-US" sz="2160" dirty="0">
                <a:solidFill>
                  <a:schemeClr val="bg1"/>
                </a:solidFill>
              </a:rPr>
              <a:t>This is a perfectly valid serial code.</a:t>
            </a:r>
          </a:p>
        </p:txBody>
      </p:sp>
      <p:cxnSp>
        <p:nvCxnSpPr>
          <p:cNvPr id="9" name="Straight Arrow Connector 8">
            <a:extLst>
              <a:ext uri="{FF2B5EF4-FFF2-40B4-BE49-F238E27FC236}">
                <a16:creationId xmlns:a16="http://schemas.microsoft.com/office/drawing/2014/main" id="{3E5A27B1-0BA1-4B63-91C1-69EACC27AD4D}"/>
              </a:ext>
            </a:extLst>
          </p:cNvPr>
          <p:cNvCxnSpPr>
            <a:cxnSpLocks/>
          </p:cNvCxnSpPr>
          <p:nvPr/>
        </p:nvCxnSpPr>
        <p:spPr>
          <a:xfrm flipV="1">
            <a:off x="8423665" y="3645863"/>
            <a:ext cx="0" cy="495788"/>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4">
            <a:extLst>
              <a:ext uri="{FF2B5EF4-FFF2-40B4-BE49-F238E27FC236}">
                <a16:creationId xmlns:a16="http://schemas.microsoft.com/office/drawing/2014/main" id="{47C8F4A5-3D6F-4702-99FA-05E19DB7E093}"/>
              </a:ext>
            </a:extLst>
          </p:cNvPr>
          <p:cNvSpPr txBox="1">
            <a:spLocks/>
          </p:cNvSpPr>
          <p:nvPr/>
        </p:nvSpPr>
        <p:spPr bwMode="auto">
          <a:xfrm>
            <a:off x="7008304" y="4121447"/>
            <a:ext cx="3314377" cy="4329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2"/>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2"/>
              </a:buBlip>
              <a:defRPr sz="204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2"/>
              </a:buBlip>
              <a:defRPr sz="18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2160" kern="0" dirty="0">
                <a:solidFill>
                  <a:schemeClr val="accent4"/>
                </a:solidFill>
              </a:rPr>
              <a:t>Added data dependency</a:t>
            </a:r>
          </a:p>
        </p:txBody>
      </p:sp>
    </p:spTree>
    <p:extLst>
      <p:ext uri="{BB962C8B-B14F-4D97-AF65-F5344CB8AC3E}">
        <p14:creationId xmlns:p14="http://schemas.microsoft.com/office/powerpoint/2010/main" val="27272467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1" y="337970"/>
            <a:ext cx="9204325" cy="646331"/>
          </a:xfrm>
        </p:spPr>
        <p:txBody>
          <a:bodyPr/>
          <a:lstStyle/>
          <a:p>
            <a:pPr algn="ctr"/>
            <a:r>
              <a:rPr lang="en-US" dirty="0"/>
              <a:t>WITH Data Dependencies</a:t>
            </a:r>
          </a:p>
        </p:txBody>
      </p:sp>
      <p:sp>
        <p:nvSpPr>
          <p:cNvPr id="8" name="Content Placeholder 5">
            <a:extLst>
              <a:ext uri="{FF2B5EF4-FFF2-40B4-BE49-F238E27FC236}">
                <a16:creationId xmlns:a16="http://schemas.microsoft.com/office/drawing/2014/main" id="{E159139E-2DF1-4E93-878B-A3A62E250A4C}"/>
              </a:ext>
            </a:extLst>
          </p:cNvPr>
          <p:cNvSpPr txBox="1">
            <a:spLocks/>
          </p:cNvSpPr>
          <p:nvPr/>
        </p:nvSpPr>
        <p:spPr bwMode="auto">
          <a:xfrm>
            <a:off x="760575" y="1995266"/>
            <a:ext cx="3119215" cy="679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1">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1">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100" kern="0" dirty="0">
                <a:latin typeface="Lucida Console" pitchFamily="49" charset="0"/>
              </a:rPr>
              <a:t>for(index=0, index&lt;999,index++)</a:t>
            </a:r>
            <a:br>
              <a:rPr lang="ru-RU" sz="1100" kern="0" dirty="0">
                <a:latin typeface="Lucida Console" pitchFamily="49" charset="0"/>
              </a:rPr>
            </a:br>
            <a:r>
              <a:rPr lang="en-US" sz="1100" kern="0" dirty="0">
                <a:latin typeface="Lucida Console" pitchFamily="49" charset="0"/>
              </a:rPr>
              <a:t>   Array[index] = 4*Array[index]-Array[index-1];</a:t>
            </a:r>
          </a:p>
        </p:txBody>
      </p:sp>
      <p:sp>
        <p:nvSpPr>
          <p:cNvPr id="9" name="Rectangle 8">
            <a:extLst>
              <a:ext uri="{FF2B5EF4-FFF2-40B4-BE49-F238E27FC236}">
                <a16:creationId xmlns:a16="http://schemas.microsoft.com/office/drawing/2014/main" id="{5E05E8D4-61C5-4425-9921-7A44ECE720F0}"/>
              </a:ext>
            </a:extLst>
          </p:cNvPr>
          <p:cNvSpPr/>
          <p:nvPr/>
        </p:nvSpPr>
        <p:spPr>
          <a:xfrm>
            <a:off x="917964" y="1470411"/>
            <a:ext cx="2572284" cy="524855"/>
          </a:xfrm>
          <a:prstGeom prst="rect">
            <a:avLst/>
          </a:prstGeom>
          <a:solidFill>
            <a:srgbClr val="0C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nivers 45 Light" pitchFamily="34" charset="0"/>
              </a:rPr>
              <a:t>Processor 1</a:t>
            </a:r>
            <a:endParaRPr lang="en-US" dirty="0">
              <a:solidFill>
                <a:schemeClr val="tx1"/>
              </a:solidFill>
              <a:latin typeface="Univers 45 Light" pitchFamily="34" charset="0"/>
            </a:endParaRPr>
          </a:p>
        </p:txBody>
      </p:sp>
      <p:sp>
        <p:nvSpPr>
          <p:cNvPr id="18" name="Content Placeholder 5">
            <a:extLst>
              <a:ext uri="{FF2B5EF4-FFF2-40B4-BE49-F238E27FC236}">
                <a16:creationId xmlns:a16="http://schemas.microsoft.com/office/drawing/2014/main" id="{F62EC968-2F8F-4426-B94C-D60358A7FC34}"/>
              </a:ext>
            </a:extLst>
          </p:cNvPr>
          <p:cNvSpPr txBox="1">
            <a:spLocks/>
          </p:cNvSpPr>
          <p:nvPr/>
        </p:nvSpPr>
        <p:spPr bwMode="auto">
          <a:xfrm>
            <a:off x="3958886" y="2061432"/>
            <a:ext cx="3202489" cy="679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1">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1">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100" kern="0" dirty="0">
                <a:latin typeface="Lucida Console" pitchFamily="49" charset="0"/>
              </a:rPr>
              <a:t>for(index=1000, index&lt;1999,index++)</a:t>
            </a:r>
            <a:br>
              <a:rPr lang="ru-RU" sz="1100" kern="0" dirty="0">
                <a:latin typeface="Lucida Console" pitchFamily="49" charset="0"/>
              </a:rPr>
            </a:br>
            <a:r>
              <a:rPr lang="en-US" sz="1100" kern="0" dirty="0">
                <a:latin typeface="Lucida Console" pitchFamily="49" charset="0"/>
              </a:rPr>
              <a:t>   Array[index] = 4*Array[index]-Array[index-1];</a:t>
            </a:r>
          </a:p>
        </p:txBody>
      </p:sp>
      <p:sp>
        <p:nvSpPr>
          <p:cNvPr id="19" name="Rectangle 18">
            <a:extLst>
              <a:ext uri="{FF2B5EF4-FFF2-40B4-BE49-F238E27FC236}">
                <a16:creationId xmlns:a16="http://schemas.microsoft.com/office/drawing/2014/main" id="{B7CA64D1-195D-43A5-9FD3-D8FA935DCCEB}"/>
              </a:ext>
            </a:extLst>
          </p:cNvPr>
          <p:cNvSpPr/>
          <p:nvPr/>
        </p:nvSpPr>
        <p:spPr>
          <a:xfrm>
            <a:off x="4114092" y="1470411"/>
            <a:ext cx="2572284" cy="524855"/>
          </a:xfrm>
          <a:prstGeom prst="rect">
            <a:avLst/>
          </a:prstGeom>
          <a:solidFill>
            <a:srgbClr val="0C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nivers 45 Light" pitchFamily="34" charset="0"/>
              </a:rPr>
              <a:t>Processor 2</a:t>
            </a:r>
            <a:endParaRPr lang="en-US" dirty="0">
              <a:solidFill>
                <a:schemeClr val="tx1"/>
              </a:solidFill>
              <a:latin typeface="Univers 45 Light" pitchFamily="34" charset="0"/>
            </a:endParaRPr>
          </a:p>
        </p:txBody>
      </p:sp>
      <p:sp>
        <p:nvSpPr>
          <p:cNvPr id="26" name="TextBox 25">
            <a:extLst>
              <a:ext uri="{FF2B5EF4-FFF2-40B4-BE49-F238E27FC236}">
                <a16:creationId xmlns:a16="http://schemas.microsoft.com/office/drawing/2014/main" id="{FF085BC2-1BB0-44E1-BD93-EDFEB2A7D07B}"/>
              </a:ext>
            </a:extLst>
          </p:cNvPr>
          <p:cNvSpPr txBox="1"/>
          <p:nvPr/>
        </p:nvSpPr>
        <p:spPr>
          <a:xfrm>
            <a:off x="7982844" y="820095"/>
            <a:ext cx="2133600" cy="1440390"/>
          </a:xfrm>
          <a:prstGeom prst="rect">
            <a:avLst/>
          </a:prstGeom>
          <a:noFill/>
        </p:spPr>
        <p:txBody>
          <a:bodyPr wrap="square" lIns="91436" tIns="45718" rIns="91436" bIns="45718" rtlCol="0">
            <a:spAutoFit/>
          </a:bodyPr>
          <a:lstStyle/>
          <a:p>
            <a:r>
              <a:rPr lang="en-US" sz="8760" dirty="0">
                <a:solidFill>
                  <a:schemeClr val="accent4"/>
                </a:solidFill>
              </a:rPr>
              <a:t>….</a:t>
            </a:r>
          </a:p>
        </p:txBody>
      </p:sp>
      <p:cxnSp>
        <p:nvCxnSpPr>
          <p:cNvPr id="29" name="Straight Arrow Connector 28">
            <a:extLst>
              <a:ext uri="{FF2B5EF4-FFF2-40B4-BE49-F238E27FC236}">
                <a16:creationId xmlns:a16="http://schemas.microsoft.com/office/drawing/2014/main" id="{410FE935-CB0A-4026-93DF-258FCD179B1F}"/>
              </a:ext>
            </a:extLst>
          </p:cNvPr>
          <p:cNvCxnSpPr>
            <a:cxnSpLocks/>
          </p:cNvCxnSpPr>
          <p:nvPr/>
        </p:nvCxnSpPr>
        <p:spPr>
          <a:xfrm>
            <a:off x="5375097" y="2467706"/>
            <a:ext cx="0" cy="547120"/>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31" name="Content Placeholder 5">
            <a:extLst>
              <a:ext uri="{FF2B5EF4-FFF2-40B4-BE49-F238E27FC236}">
                <a16:creationId xmlns:a16="http://schemas.microsoft.com/office/drawing/2014/main" id="{88FC66EB-B0FD-45C8-A6B5-C035340ADB7C}"/>
              </a:ext>
            </a:extLst>
          </p:cNvPr>
          <p:cNvSpPr txBox="1">
            <a:spLocks/>
          </p:cNvSpPr>
          <p:nvPr/>
        </p:nvSpPr>
        <p:spPr bwMode="auto">
          <a:xfrm>
            <a:off x="1703056" y="3104531"/>
            <a:ext cx="8577942" cy="7138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1">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1">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2000" kern="0" dirty="0">
                <a:solidFill>
                  <a:schemeClr val="tx2"/>
                </a:solidFill>
                <a:latin typeface="Lucida Console" pitchFamily="49" charset="0"/>
              </a:rPr>
              <a:t>for(index=1000, index&lt;1999,index++)</a:t>
            </a:r>
            <a:br>
              <a:rPr lang="en-US" sz="2000" kern="0" dirty="0">
                <a:solidFill>
                  <a:schemeClr val="tx2"/>
                </a:solidFill>
                <a:latin typeface="Lucida Console" pitchFamily="49" charset="0"/>
              </a:rPr>
            </a:br>
            <a:r>
              <a:rPr lang="en-US" sz="2000" kern="0" dirty="0">
                <a:solidFill>
                  <a:schemeClr val="tx2"/>
                </a:solidFill>
                <a:latin typeface="Lucida Console" pitchFamily="49" charset="0"/>
              </a:rPr>
              <a:t>	Array[1000] = 4 * Array[1000] – </a:t>
            </a:r>
            <a:r>
              <a:rPr lang="en-US" sz="2000" kern="0" dirty="0">
                <a:solidFill>
                  <a:srgbClr val="FF0000"/>
                </a:solidFill>
                <a:latin typeface="Lucida Console" pitchFamily="49" charset="0"/>
              </a:rPr>
              <a:t>Array[999]</a:t>
            </a:r>
            <a:r>
              <a:rPr lang="en-US" sz="2000" kern="0" dirty="0">
                <a:solidFill>
                  <a:schemeClr val="tx2"/>
                </a:solidFill>
                <a:latin typeface="Lucida Console" pitchFamily="49" charset="0"/>
              </a:rPr>
              <a:t>;</a:t>
            </a:r>
          </a:p>
        </p:txBody>
      </p:sp>
      <p:sp>
        <p:nvSpPr>
          <p:cNvPr id="33" name="Content Placeholder 4">
            <a:extLst>
              <a:ext uri="{FF2B5EF4-FFF2-40B4-BE49-F238E27FC236}">
                <a16:creationId xmlns:a16="http://schemas.microsoft.com/office/drawing/2014/main" id="{2DA3CF57-5998-4F4F-BF8C-54078A1197F9}"/>
              </a:ext>
            </a:extLst>
          </p:cNvPr>
          <p:cNvSpPr txBox="1">
            <a:spLocks/>
          </p:cNvSpPr>
          <p:nvPr/>
        </p:nvSpPr>
        <p:spPr bwMode="auto">
          <a:xfrm>
            <a:off x="760575" y="4109530"/>
            <a:ext cx="9952288" cy="1371600"/>
          </a:xfrm>
          <a:prstGeom prst="rect">
            <a:avLst/>
          </a:prstGeom>
          <a:noFill/>
          <a:ln w="9525">
            <a:noFill/>
            <a:miter lim="800000"/>
            <a:headEnd/>
            <a:tailEnd/>
          </a:ln>
        </p:spPr>
        <p:txBody>
          <a:bodyPr vert="horz" wrap="square" lIns="91382" tIns="45688" rIns="91382" bIns="45688" numCol="1" anchor="t" anchorCtr="0" compatLnSpc="1">
            <a:prstTxWarp prst="textNoShape">
              <a:avLst/>
            </a:prstTxWarp>
          </a:bodyPr>
          <a:lstStyle>
            <a:lvl1pPr marL="342698" indent="-342698" algn="l" rtl="0" fontAlgn="base">
              <a:spcBef>
                <a:spcPct val="20000"/>
              </a:spcBef>
              <a:spcAft>
                <a:spcPct val="0"/>
              </a:spcAft>
              <a:buSzPct val="100000"/>
              <a:buFontTx/>
              <a:buBlip>
                <a:blip r:embed="rId3"/>
              </a:buBlip>
              <a:defRPr sz="2400" b="1">
                <a:solidFill>
                  <a:schemeClr val="tx1"/>
                </a:solidFill>
                <a:latin typeface="Trebuchet MS" pitchFamily="34" charset="0"/>
                <a:ea typeface="+mn-ea"/>
                <a:cs typeface="+mn-cs"/>
              </a:defRPr>
            </a:lvl1pPr>
            <a:lvl2pPr marL="913860" indent="-342698" algn="l" rtl="0" fontAlgn="base">
              <a:spcBef>
                <a:spcPct val="20000"/>
              </a:spcBef>
              <a:spcAft>
                <a:spcPct val="0"/>
              </a:spcAft>
              <a:buSzPct val="100000"/>
              <a:buFontTx/>
              <a:buBlip>
                <a:blip r:embed="rId3"/>
              </a:buBlip>
              <a:defRPr sz="2000" b="1">
                <a:solidFill>
                  <a:schemeClr val="tx1"/>
                </a:solidFill>
                <a:latin typeface="Trebuchet MS" pitchFamily="34" charset="0"/>
              </a:defRPr>
            </a:lvl2pPr>
            <a:lvl3pPr marL="1370788" indent="-282397" algn="l" rtl="0" fontAlgn="base">
              <a:spcBef>
                <a:spcPct val="20000"/>
              </a:spcBef>
              <a:spcAft>
                <a:spcPct val="0"/>
              </a:spcAft>
              <a:buSzPct val="100000"/>
              <a:buFontTx/>
              <a:buBlip>
                <a:blip r:embed="rId3"/>
              </a:buBlip>
              <a:defRPr sz="1800" b="1">
                <a:solidFill>
                  <a:schemeClr val="tx1"/>
                </a:solidFill>
                <a:latin typeface="Trebuchet MS" pitchFamily="34" charset="0"/>
              </a:defRPr>
            </a:lvl3pPr>
            <a:lvl4pPr marL="1773763" indent="-228464" algn="l" rtl="0" fontAlgn="base">
              <a:spcBef>
                <a:spcPct val="20000"/>
              </a:spcBef>
              <a:spcAft>
                <a:spcPct val="0"/>
              </a:spcAft>
              <a:buChar char="–"/>
              <a:defRPr sz="1800">
                <a:solidFill>
                  <a:schemeClr val="bg1"/>
                </a:solidFill>
                <a:latin typeface="+mn-lt"/>
              </a:defRPr>
            </a:lvl4pPr>
            <a:lvl5pPr marL="2116463" indent="-228464" algn="l" rtl="0" fontAlgn="base">
              <a:spcBef>
                <a:spcPct val="20000"/>
              </a:spcBef>
              <a:spcAft>
                <a:spcPct val="0"/>
              </a:spcAft>
              <a:buChar char="»"/>
              <a:defRPr sz="1800">
                <a:solidFill>
                  <a:schemeClr val="bg1"/>
                </a:solidFill>
                <a:latin typeface="+mn-lt"/>
              </a:defRPr>
            </a:lvl5pPr>
            <a:lvl6pPr marL="2573392" indent="-228464" algn="l" rtl="0" eaLnBrk="1" fontAlgn="base" hangingPunct="1">
              <a:spcBef>
                <a:spcPct val="20000"/>
              </a:spcBef>
              <a:spcAft>
                <a:spcPct val="0"/>
              </a:spcAft>
              <a:buChar char="»"/>
              <a:defRPr sz="1800">
                <a:solidFill>
                  <a:schemeClr val="bg1"/>
                </a:solidFill>
                <a:latin typeface="+mn-lt"/>
              </a:defRPr>
            </a:lvl6pPr>
            <a:lvl7pPr marL="3030307" indent="-228464" algn="l" rtl="0" eaLnBrk="1" fontAlgn="base" hangingPunct="1">
              <a:spcBef>
                <a:spcPct val="20000"/>
              </a:spcBef>
              <a:spcAft>
                <a:spcPct val="0"/>
              </a:spcAft>
              <a:buChar char="»"/>
              <a:defRPr sz="1800">
                <a:solidFill>
                  <a:schemeClr val="bg1"/>
                </a:solidFill>
                <a:latin typeface="+mn-lt"/>
              </a:defRPr>
            </a:lvl7pPr>
            <a:lvl8pPr marL="3487234" indent="-228464" algn="l" rtl="0" eaLnBrk="1" fontAlgn="base" hangingPunct="1">
              <a:spcBef>
                <a:spcPct val="20000"/>
              </a:spcBef>
              <a:spcAft>
                <a:spcPct val="0"/>
              </a:spcAft>
              <a:buChar char="»"/>
              <a:defRPr sz="1800">
                <a:solidFill>
                  <a:schemeClr val="bg1"/>
                </a:solidFill>
                <a:latin typeface="+mn-lt"/>
              </a:defRPr>
            </a:lvl8pPr>
            <a:lvl9pPr marL="3944159" indent="-228464" algn="l" rtl="0" eaLnBrk="1" fontAlgn="base" hangingPunct="1">
              <a:spcBef>
                <a:spcPct val="20000"/>
              </a:spcBef>
              <a:spcAft>
                <a:spcPct val="0"/>
              </a:spcAft>
              <a:buChar char="»"/>
              <a:defRPr sz="1800">
                <a:solidFill>
                  <a:schemeClr val="bg1"/>
                </a:solidFill>
                <a:latin typeface="+mn-lt"/>
              </a:defRPr>
            </a:lvl9pPr>
          </a:lstStyle>
          <a:p>
            <a:pPr marL="0" indent="0">
              <a:buNone/>
            </a:pPr>
            <a:r>
              <a:rPr lang="en-US" sz="2160" dirty="0">
                <a:solidFill>
                  <a:schemeClr val="bg1"/>
                </a:solidFill>
              </a:rPr>
              <a:t>Needs the result of Processor 1’s last iteration. </a:t>
            </a:r>
          </a:p>
          <a:p>
            <a:pPr marL="0" indent="0">
              <a:buNone/>
            </a:pPr>
            <a:endParaRPr lang="en-US" sz="2160" dirty="0">
              <a:solidFill>
                <a:schemeClr val="bg1"/>
              </a:solidFill>
            </a:endParaRPr>
          </a:p>
          <a:p>
            <a:pPr marL="0" indent="0">
              <a:buNone/>
            </a:pPr>
            <a:r>
              <a:rPr lang="en-US" sz="2160" dirty="0">
                <a:solidFill>
                  <a:schemeClr val="bg1"/>
                </a:solidFill>
              </a:rPr>
              <a:t>If we want the correct (“same as serial”) result, we need to wait until processor 1 finishes.  Likewise for processors 3, 4, …</a:t>
            </a:r>
          </a:p>
        </p:txBody>
      </p:sp>
      <p:cxnSp>
        <p:nvCxnSpPr>
          <p:cNvPr id="36" name="Straight Arrow Connector 35">
            <a:extLst>
              <a:ext uri="{FF2B5EF4-FFF2-40B4-BE49-F238E27FC236}">
                <a16:creationId xmlns:a16="http://schemas.microsoft.com/office/drawing/2014/main" id="{F1417116-C08C-4D8A-B0BB-94C366957507}"/>
              </a:ext>
            </a:extLst>
          </p:cNvPr>
          <p:cNvCxnSpPr>
            <a:cxnSpLocks/>
          </p:cNvCxnSpPr>
          <p:nvPr/>
        </p:nvCxnSpPr>
        <p:spPr>
          <a:xfrm flipH="1">
            <a:off x="8238147" y="3104531"/>
            <a:ext cx="299102" cy="296695"/>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38" name="Content Placeholder 4">
            <a:extLst>
              <a:ext uri="{FF2B5EF4-FFF2-40B4-BE49-F238E27FC236}">
                <a16:creationId xmlns:a16="http://schemas.microsoft.com/office/drawing/2014/main" id="{BB2BF6EA-3EC8-4DE1-85FB-BC3C6CDC129D}"/>
              </a:ext>
            </a:extLst>
          </p:cNvPr>
          <p:cNvSpPr txBox="1">
            <a:spLocks/>
          </p:cNvSpPr>
          <p:nvPr/>
        </p:nvSpPr>
        <p:spPr bwMode="auto">
          <a:xfrm>
            <a:off x="7392455" y="2649471"/>
            <a:ext cx="3153055" cy="365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2160" kern="0" dirty="0">
                <a:solidFill>
                  <a:srgbClr val="FF0000"/>
                </a:solidFill>
              </a:rPr>
              <a:t>Result from Processor 1</a:t>
            </a:r>
          </a:p>
        </p:txBody>
      </p:sp>
    </p:spTree>
    <p:extLst>
      <p:ext uri="{BB962C8B-B14F-4D97-AF65-F5344CB8AC3E}">
        <p14:creationId xmlns:p14="http://schemas.microsoft.com/office/powerpoint/2010/main" val="259310248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768" y="498863"/>
            <a:ext cx="9204325" cy="646331"/>
          </a:xfrm>
        </p:spPr>
        <p:txBody>
          <a:bodyPr/>
          <a:lstStyle/>
          <a:p>
            <a:pPr algn="ctr"/>
            <a:r>
              <a:rPr lang="en-US" dirty="0"/>
              <a:t>Data Dependencies</a:t>
            </a:r>
          </a:p>
        </p:txBody>
      </p:sp>
      <p:sp>
        <p:nvSpPr>
          <p:cNvPr id="5" name="Content Placeholder 4"/>
          <p:cNvSpPr>
            <a:spLocks noGrp="1"/>
          </p:cNvSpPr>
          <p:nvPr>
            <p:ph sz="half" idx="1"/>
          </p:nvPr>
        </p:nvSpPr>
        <p:spPr>
          <a:xfrm>
            <a:off x="533401" y="1500583"/>
            <a:ext cx="10439400" cy="4419600"/>
          </a:xfrm>
        </p:spPr>
        <p:txBody>
          <a:bodyPr/>
          <a:lstStyle/>
          <a:p>
            <a:pPr marL="0" indent="0">
              <a:buNone/>
            </a:pPr>
            <a:r>
              <a:rPr lang="en-US" sz="2160" dirty="0"/>
              <a:t>If the compiler even </a:t>
            </a:r>
            <a:r>
              <a:rPr lang="en-US" sz="2160" i="1" u="sng" dirty="0"/>
              <a:t>suspects</a:t>
            </a:r>
            <a:r>
              <a:rPr lang="en-US" sz="2160" dirty="0"/>
              <a:t> that there is a data dependency, it will, for the sake of correctness, refuse to parallelize that loop.</a:t>
            </a:r>
          </a:p>
          <a:p>
            <a:pPr marL="0" indent="0">
              <a:buNone/>
            </a:pPr>
            <a:endParaRPr lang="en-US" sz="2160" dirty="0"/>
          </a:p>
          <a:p>
            <a:pPr marL="0" indent="0">
              <a:buNone/>
            </a:pPr>
            <a:r>
              <a:rPr lang="en-US" sz="1680" dirty="0">
                <a:solidFill>
                  <a:schemeClr val="tx2"/>
                </a:solidFill>
              </a:rPr>
              <a:t> </a:t>
            </a:r>
            <a:r>
              <a:rPr lang="en-US" sz="1680" dirty="0">
                <a:solidFill>
                  <a:schemeClr val="tx2"/>
                </a:solidFill>
                <a:latin typeface="Lucida Console" pitchFamily="49" charset="0"/>
              </a:rPr>
              <a:t>11, Loop carried dependence of 'Array' prevents parallelization</a:t>
            </a:r>
          </a:p>
          <a:p>
            <a:pPr marL="0" indent="0">
              <a:buNone/>
            </a:pPr>
            <a:r>
              <a:rPr lang="en-US" sz="1680" dirty="0">
                <a:solidFill>
                  <a:schemeClr val="tx2"/>
                </a:solidFill>
                <a:latin typeface="Lucida Console" pitchFamily="49" charset="0"/>
              </a:rPr>
              <a:t>     Loop carried backward dependence of 'Array' prevents vectorization</a:t>
            </a:r>
          </a:p>
          <a:p>
            <a:pPr marL="0" indent="0">
              <a:buNone/>
            </a:pPr>
            <a:endParaRPr lang="en-US" sz="2160" dirty="0"/>
          </a:p>
          <a:p>
            <a:pPr marL="0" indent="0">
              <a:buNone/>
            </a:pPr>
            <a:r>
              <a:rPr lang="en-US" sz="2160" dirty="0"/>
              <a:t>As large, complex loops are quite common in HPC, especially around the most important parts of your code, the compiler will often balk most when you most need a kernel to be generated.  What can you do?</a:t>
            </a:r>
          </a:p>
        </p:txBody>
      </p:sp>
    </p:spTree>
    <p:extLst>
      <p:ext uri="{BB962C8B-B14F-4D97-AF65-F5344CB8AC3E}">
        <p14:creationId xmlns:p14="http://schemas.microsoft.com/office/powerpoint/2010/main" val="40474761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976" y="1187568"/>
            <a:ext cx="9976104" cy="590931"/>
          </a:xfrm>
        </p:spPr>
        <p:txBody>
          <a:bodyPr/>
          <a:lstStyle/>
          <a:p>
            <a:pPr algn="l"/>
            <a:r>
              <a:rPr lang="en-US" dirty="0"/>
              <a:t>Course Syllabus:</a:t>
            </a:r>
          </a:p>
        </p:txBody>
      </p:sp>
      <p:sp>
        <p:nvSpPr>
          <p:cNvPr id="2" name="TextBox 1">
            <a:extLst>
              <a:ext uri="{FF2B5EF4-FFF2-40B4-BE49-F238E27FC236}">
                <a16:creationId xmlns:a16="http://schemas.microsoft.com/office/drawing/2014/main" id="{CEDE4E16-4B4C-497A-8120-58FC7C5798F0}"/>
              </a:ext>
            </a:extLst>
          </p:cNvPr>
          <p:cNvSpPr txBox="1"/>
          <p:nvPr/>
        </p:nvSpPr>
        <p:spPr>
          <a:xfrm>
            <a:off x="628976" y="2520656"/>
            <a:ext cx="9811658" cy="157889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solidFill>
                  <a:schemeClr val="tx1"/>
                </a:solidFill>
                <a:latin typeface="Trebuchet MS" panose="020B0603020202020204" pitchFamily="34" charset="0"/>
                <a:ea typeface="+mj-ea"/>
                <a:cs typeface="Arial" panose="020B0604020202020204" pitchFamily="34" charset="0"/>
              </a:rPr>
              <a:t>October 19: Introduction to OpenACC</a:t>
            </a:r>
          </a:p>
          <a:p>
            <a:r>
              <a:rPr lang="en-US" sz="2800" dirty="0">
                <a:solidFill>
                  <a:schemeClr val="tx1"/>
                </a:solidFill>
                <a:latin typeface="Trebuchet MS" panose="020B0603020202020204" pitchFamily="34" charset="0"/>
                <a:ea typeface="+mj-ea"/>
                <a:cs typeface="Arial" panose="020B0604020202020204" pitchFamily="34" charset="0"/>
              </a:rPr>
              <a:t>October 26: GPU Programming with OpenACC</a:t>
            </a:r>
          </a:p>
          <a:p>
            <a:r>
              <a:rPr lang="en-US" sz="2800" dirty="0">
                <a:solidFill>
                  <a:schemeClr val="tx1"/>
                </a:solidFill>
                <a:latin typeface="Trebuchet MS" panose="020B0603020202020204" pitchFamily="34" charset="0"/>
                <a:ea typeface="+mj-ea"/>
                <a:cs typeface="Arial" panose="020B0604020202020204" pitchFamily="34" charset="0"/>
              </a:rPr>
              <a:t>November 2: Optimizing and Best Practices for OpenACC </a:t>
            </a:r>
          </a:p>
          <a:p>
            <a:pPr algn="ctr">
              <a:lnSpc>
                <a:spcPct val="90000"/>
              </a:lnSpc>
            </a:pPr>
            <a:endParaRPr lang="en-US" sz="1400" dirty="0">
              <a:solidFill>
                <a:schemeClr val="bg1"/>
              </a:solidFill>
            </a:endParaRPr>
          </a:p>
        </p:txBody>
      </p:sp>
      <p:sp>
        <p:nvSpPr>
          <p:cNvPr id="3" name="Rectangle 2">
            <a:extLst>
              <a:ext uri="{FF2B5EF4-FFF2-40B4-BE49-F238E27FC236}">
                <a16:creationId xmlns:a16="http://schemas.microsoft.com/office/drawing/2014/main" id="{FCA9E9C3-65C7-4C3A-A552-A80065635945}"/>
              </a:ext>
            </a:extLst>
          </p:cNvPr>
          <p:cNvSpPr/>
          <p:nvPr/>
        </p:nvSpPr>
        <p:spPr>
          <a:xfrm>
            <a:off x="628976" y="2549684"/>
            <a:ext cx="9284281" cy="45477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25A29B0-CA34-44A4-B692-DD4D03C0A63C}"/>
              </a:ext>
            </a:extLst>
          </p:cNvPr>
          <p:cNvSpPr txBox="1"/>
          <p:nvPr/>
        </p:nvSpPr>
        <p:spPr>
          <a:xfrm>
            <a:off x="6306796" y="5665226"/>
            <a:ext cx="4749135"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tx2"/>
                </a:solidFill>
              </a:rPr>
              <a:t>Questions? Email </a:t>
            </a:r>
            <a:r>
              <a:rPr lang="en-US" dirty="0">
                <a:solidFill>
                  <a:schemeClr val="tx2"/>
                </a:solidFill>
                <a:hlinkClick r:id="rId3"/>
              </a:rPr>
              <a:t>openacc@nvidia.com</a:t>
            </a:r>
            <a:endParaRPr lang="en-US" dirty="0">
              <a:solidFill>
                <a:schemeClr val="tx2"/>
              </a:solidFill>
            </a:endParaRPr>
          </a:p>
          <a:p>
            <a:pPr algn="ctr">
              <a:lnSpc>
                <a:spcPct val="90000"/>
              </a:lnSpc>
            </a:pPr>
            <a:endParaRPr lang="en-US" dirty="0">
              <a:solidFill>
                <a:schemeClr val="tx2"/>
              </a:solidFill>
            </a:endParaRPr>
          </a:p>
        </p:txBody>
      </p:sp>
    </p:spTree>
    <p:extLst>
      <p:ext uri="{BB962C8B-B14F-4D97-AF65-F5344CB8AC3E}">
        <p14:creationId xmlns:p14="http://schemas.microsoft.com/office/powerpoint/2010/main" val="119146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How To Manage Data Dependencies</a:t>
            </a:r>
          </a:p>
        </p:txBody>
      </p:sp>
      <p:sp>
        <p:nvSpPr>
          <p:cNvPr id="3" name="Content Placeholder 2"/>
          <p:cNvSpPr>
            <a:spLocks noGrp="1"/>
          </p:cNvSpPr>
          <p:nvPr>
            <p:ph sz="half" idx="1"/>
          </p:nvPr>
        </p:nvSpPr>
        <p:spPr>
          <a:xfrm>
            <a:off x="595357" y="1624770"/>
            <a:ext cx="10118724" cy="4252912"/>
          </a:xfrm>
        </p:spPr>
        <p:txBody>
          <a:bodyPr/>
          <a:lstStyle/>
          <a:p>
            <a:pPr>
              <a:buFont typeface="Arial" panose="020B0604020202020204" pitchFamily="34" charset="0"/>
              <a:buChar char="•"/>
            </a:pPr>
            <a:r>
              <a:rPr lang="en-US" sz="2160" dirty="0"/>
              <a:t>Rearrange your code to make it more obvious to the compiler that there is not really a data dependency.</a:t>
            </a:r>
          </a:p>
          <a:p>
            <a:pPr>
              <a:buFont typeface="Arial" panose="020B0604020202020204" pitchFamily="34" charset="0"/>
              <a:buChar char="•"/>
            </a:pPr>
            <a:r>
              <a:rPr lang="en-US" sz="2160" dirty="0"/>
              <a:t>Eliminate a real dependency by changing your code.</a:t>
            </a:r>
          </a:p>
          <a:p>
            <a:pPr lvl="1">
              <a:buFont typeface="Arial" panose="020B0604020202020204" pitchFamily="34" charset="0"/>
              <a:buChar char="•"/>
            </a:pPr>
            <a:r>
              <a:rPr lang="en-US" sz="2160" dirty="0"/>
              <a:t>There is a common bag of tricks developed for this as this issue goes back 40 years in HPC.  Many are quite trivial to apply.</a:t>
            </a:r>
          </a:p>
          <a:p>
            <a:pPr lvl="1">
              <a:buFont typeface="Arial" panose="020B0604020202020204" pitchFamily="34" charset="0"/>
              <a:buChar char="•"/>
            </a:pPr>
            <a:r>
              <a:rPr lang="en-US" sz="2160" dirty="0"/>
              <a:t>The compilers have gradually been learning these themselves.</a:t>
            </a:r>
          </a:p>
          <a:p>
            <a:pPr>
              <a:buFont typeface="Arial" panose="020B0604020202020204" pitchFamily="34" charset="0"/>
              <a:buChar char="•"/>
            </a:pPr>
            <a:r>
              <a:rPr lang="en-US" sz="2160" dirty="0"/>
              <a:t>Override the compiler’s judgment (</a:t>
            </a:r>
            <a:r>
              <a:rPr lang="en-US" sz="2160" dirty="0">
                <a:solidFill>
                  <a:schemeClr val="tx2"/>
                </a:solidFill>
                <a:latin typeface="Lucida Console" pitchFamily="49" charset="0"/>
              </a:rPr>
              <a:t>independent</a:t>
            </a:r>
            <a:r>
              <a:rPr lang="en-US" sz="2160" dirty="0"/>
              <a:t> clause) at the risk of invalid results.  Misuse of </a:t>
            </a:r>
            <a:r>
              <a:rPr lang="en-US" sz="2160" dirty="0">
                <a:solidFill>
                  <a:schemeClr val="tx2"/>
                </a:solidFill>
                <a:latin typeface="Lucida Console" pitchFamily="49" charset="0"/>
              </a:rPr>
              <a:t>restrict</a:t>
            </a:r>
            <a:r>
              <a:rPr lang="en-US" sz="2160" dirty="0">
                <a:solidFill>
                  <a:srgbClr val="33CCCC"/>
                </a:solidFill>
              </a:rPr>
              <a:t> </a:t>
            </a:r>
            <a:r>
              <a:rPr lang="en-US" sz="2160" dirty="0"/>
              <a:t>has similar consequences.</a:t>
            </a:r>
          </a:p>
        </p:txBody>
      </p:sp>
    </p:spTree>
    <p:extLst>
      <p:ext uri="{BB962C8B-B14F-4D97-AF65-F5344CB8AC3E}">
        <p14:creationId xmlns:p14="http://schemas.microsoft.com/office/powerpoint/2010/main" val="404308186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7AC55-1809-4D53-8DF6-AE6F2F7F17A2}"/>
              </a:ext>
            </a:extLst>
          </p:cNvPr>
          <p:cNvSpPr>
            <a:spLocks noGrp="1"/>
          </p:cNvSpPr>
          <p:nvPr>
            <p:ph type="title"/>
          </p:nvPr>
        </p:nvSpPr>
        <p:spPr/>
        <p:txBody>
          <a:bodyPr/>
          <a:lstStyle/>
          <a:p>
            <a:r>
              <a:rPr lang="en-US" dirty="0"/>
              <a:t>Exercises</a:t>
            </a:r>
          </a:p>
        </p:txBody>
      </p:sp>
    </p:spTree>
    <p:extLst>
      <p:ext uri="{BB962C8B-B14F-4D97-AF65-F5344CB8AC3E}">
        <p14:creationId xmlns:p14="http://schemas.microsoft.com/office/powerpoint/2010/main" val="21612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1" y="197515"/>
            <a:ext cx="10820400" cy="646331"/>
          </a:xfrm>
        </p:spPr>
        <p:txBody>
          <a:bodyPr/>
          <a:lstStyle/>
          <a:p>
            <a:pPr algn="ctr"/>
            <a:r>
              <a:rPr lang="en-US" dirty="0"/>
              <a:t>Foundation Exercise: Laplace Solver</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686513" y="1120846"/>
                <a:ext cx="9752176" cy="2296937"/>
              </a:xfrm>
            </p:spPr>
            <p:txBody>
              <a:bodyPr/>
              <a:lstStyle/>
              <a:p>
                <a:pPr>
                  <a:buFont typeface="Arial" panose="020B0604020202020204" pitchFamily="34" charset="0"/>
                  <a:buChar char="•"/>
                </a:pPr>
                <a:r>
                  <a:rPr lang="en-US" dirty="0"/>
                  <a:t>I’ve been using this for MPI, OpenMP and now OpenACC.  It is a great simulation problem, not rigged for OpenACC.</a:t>
                </a:r>
              </a:p>
              <a:p>
                <a:pPr lvl="2">
                  <a:buFont typeface="Arial" panose="020B0604020202020204" pitchFamily="34" charset="0"/>
                  <a:buChar char="•"/>
                </a:pPr>
                <a:r>
                  <a:rPr lang="en-US" sz="2000" dirty="0"/>
                  <a:t>In this most basic form, it solves the Laplace equation:    </a:t>
                </a:r>
                <a14:m>
                  <m:oMath xmlns:m="http://schemas.openxmlformats.org/officeDocument/2006/math">
                    <m:sSup>
                      <m:sSupPr>
                        <m:ctrlPr>
                          <a:rPr lang="en-US" sz="2000" i="1">
                            <a:latin typeface="Cambria Math" panose="02040503050406030204" pitchFamily="18" charset="0"/>
                          </a:rPr>
                        </m:ctrlPr>
                      </m:sSupPr>
                      <m:e>
                        <m:r>
                          <a:rPr lang="en-US" sz="2000" i="1">
                            <a:latin typeface="Cambria Math"/>
                            <a:ea typeface="Cambria Math"/>
                          </a:rPr>
                          <m:t>𝛁</m:t>
                        </m:r>
                      </m:e>
                      <m:sup>
                        <m:r>
                          <a:rPr lang="en-US" sz="2000" i="1">
                            <a:latin typeface="Cambria Math"/>
                          </a:rPr>
                          <m:t>𝟐</m:t>
                        </m:r>
                      </m:sup>
                    </m:sSup>
                    <m:r>
                      <a:rPr lang="en-US" sz="2000" i="1">
                        <a:latin typeface="Cambria Math"/>
                      </a:rPr>
                      <m:t>𝒇</m:t>
                    </m:r>
                    <m:r>
                      <a:rPr lang="en-US" sz="2000" i="1">
                        <a:latin typeface="Cambria Math"/>
                      </a:rPr>
                      <m:t>(</m:t>
                    </m:r>
                    <m:r>
                      <a:rPr lang="en-US" sz="2000" i="1">
                        <a:latin typeface="Cambria Math"/>
                      </a:rPr>
                      <m:t>𝒙</m:t>
                    </m:r>
                    <m:r>
                      <a:rPr lang="en-US" sz="2000" i="1">
                        <a:latin typeface="Cambria Math"/>
                      </a:rPr>
                      <m:t>,</m:t>
                    </m:r>
                    <m:r>
                      <a:rPr lang="en-US" sz="2000" i="1">
                        <a:latin typeface="Cambria Math"/>
                      </a:rPr>
                      <m:t>𝒚</m:t>
                    </m:r>
                    <m:r>
                      <a:rPr lang="en-US" sz="2000" i="1">
                        <a:latin typeface="Cambria Math"/>
                      </a:rPr>
                      <m:t>)=</m:t>
                    </m:r>
                    <m:r>
                      <a:rPr lang="en-US" sz="2000" i="1">
                        <a:latin typeface="Cambria Math"/>
                      </a:rPr>
                      <m:t>𝟎</m:t>
                    </m:r>
                  </m:oMath>
                </a14:m>
                <a:endParaRPr lang="en-US" sz="2000" dirty="0"/>
              </a:p>
              <a:p>
                <a:pPr>
                  <a:buFont typeface="Arial" panose="020B0604020202020204" pitchFamily="34" charset="0"/>
                  <a:buChar char="•"/>
                </a:pPr>
                <a:r>
                  <a:rPr lang="en-US" dirty="0"/>
                  <a:t>The Laplace Equation applies to many physical problems, including: e</a:t>
                </a:r>
                <a:r>
                  <a:rPr lang="en-US" dirty="0">
                    <a:solidFill>
                      <a:schemeClr val="bg1"/>
                    </a:solidFill>
                  </a:rPr>
                  <a:t>lectrostatics, fluid flow, and temperature</a:t>
                </a:r>
              </a:p>
              <a:p>
                <a:pPr>
                  <a:buFont typeface="Arial" panose="020B0604020202020204" pitchFamily="34" charset="0"/>
                  <a:buChar char="•"/>
                </a:pPr>
                <a:r>
                  <a:rPr lang="en-US" dirty="0"/>
                  <a:t>For temperature, it is the Steady State Heat Equation:</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686513" y="1120846"/>
                <a:ext cx="9752176" cy="2296937"/>
              </a:xfrm>
              <a:blipFill>
                <a:blip r:embed="rId2"/>
                <a:stretch>
                  <a:fillRect l="-563" t="-2653" r="-563" b="-10610"/>
                </a:stretch>
              </a:blipFill>
            </p:spPr>
            <p:txBody>
              <a:bodyPr/>
              <a:lstStyle/>
              <a:p>
                <a:r>
                  <a:rPr lang="en-US">
                    <a:noFill/>
                  </a:rPr>
                  <a:t> </a:t>
                </a:r>
              </a:p>
            </p:txBody>
          </p:sp>
        </mc:Fallback>
      </mc:AlternateContent>
      <p:sp>
        <p:nvSpPr>
          <p:cNvPr id="2" name="Rectangle 1"/>
          <p:cNvSpPr/>
          <p:nvPr/>
        </p:nvSpPr>
        <p:spPr>
          <a:xfrm>
            <a:off x="2079476" y="4003548"/>
            <a:ext cx="1981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normAutofit/>
          </a:bodyPr>
          <a:lstStyle/>
          <a:p>
            <a:pPr algn="ctr"/>
            <a:r>
              <a:rPr lang="en-US" dirty="0"/>
              <a:t>Metal</a:t>
            </a:r>
          </a:p>
          <a:p>
            <a:pPr algn="ctr"/>
            <a:r>
              <a:rPr lang="en-US" dirty="0"/>
              <a:t>Plate</a:t>
            </a:r>
          </a:p>
        </p:txBody>
      </p:sp>
      <p:sp>
        <p:nvSpPr>
          <p:cNvPr id="3" name="Rectangle 2"/>
          <p:cNvSpPr/>
          <p:nvPr/>
        </p:nvSpPr>
        <p:spPr>
          <a:xfrm>
            <a:off x="3984475" y="4003551"/>
            <a:ext cx="142876" cy="1466850"/>
          </a:xfrm>
          <a:prstGeom prst="rect">
            <a:avLst/>
          </a:prstGeom>
          <a:gradFill flip="none" rotWithShape="1">
            <a:gsLst>
              <a:gs pos="100000">
                <a:schemeClr val="accent1"/>
              </a:gs>
              <a:gs pos="24000">
                <a:srgbClr val="FF00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4" name="Rectangular Callout 3"/>
          <p:cNvSpPr/>
          <p:nvPr/>
        </p:nvSpPr>
        <p:spPr>
          <a:xfrm>
            <a:off x="4746476" y="5181982"/>
            <a:ext cx="914400" cy="612648"/>
          </a:xfrm>
          <a:prstGeom prst="wedgeRectCallout">
            <a:avLst>
              <a:gd name="adj1" fmla="val -112501"/>
              <a:gd name="adj2" fmla="val -153607"/>
            </a:avLst>
          </a:prstGeom>
          <a:solidFill>
            <a:schemeClr val="bg2"/>
          </a:solidFill>
          <a:ln w="38100"/>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normAutofit fontScale="85000" lnSpcReduction="10000"/>
          </a:bodyPr>
          <a:lstStyle/>
          <a:p>
            <a:pPr algn="ctr"/>
            <a:r>
              <a:rPr lang="en-US" dirty="0">
                <a:solidFill>
                  <a:schemeClr val="bg1"/>
                </a:solidFill>
              </a:rPr>
              <a:t>Heating</a:t>
            </a:r>
          </a:p>
          <a:p>
            <a:pPr algn="ctr"/>
            <a:r>
              <a:rPr lang="en-US" dirty="0">
                <a:solidFill>
                  <a:schemeClr val="bg1"/>
                </a:solidFill>
              </a:rPr>
              <a:t>Element</a:t>
            </a:r>
          </a:p>
        </p:txBody>
      </p:sp>
      <p:sp>
        <p:nvSpPr>
          <p:cNvPr id="5" name="TextBox 4"/>
          <p:cNvSpPr txBox="1"/>
          <p:nvPr/>
        </p:nvSpPr>
        <p:spPr>
          <a:xfrm>
            <a:off x="2415894" y="3543300"/>
            <a:ext cx="1877415" cy="369320"/>
          </a:xfrm>
          <a:prstGeom prst="rect">
            <a:avLst/>
          </a:prstGeom>
          <a:noFill/>
        </p:spPr>
        <p:txBody>
          <a:bodyPr wrap="none" lIns="91429" tIns="45714" rIns="91429" bIns="45714" rtlCol="0">
            <a:spAutoFit/>
          </a:bodyPr>
          <a:lstStyle/>
          <a:p>
            <a:r>
              <a:rPr lang="en-US" dirty="0"/>
              <a:t>Initial Conditions</a:t>
            </a:r>
          </a:p>
        </p:txBody>
      </p:sp>
      <p:sp>
        <p:nvSpPr>
          <p:cNvPr id="26" name="TextBox 25"/>
          <p:cNvSpPr txBox="1"/>
          <p:nvPr/>
        </p:nvSpPr>
        <p:spPr>
          <a:xfrm>
            <a:off x="7414903" y="3543300"/>
            <a:ext cx="2069775" cy="369320"/>
          </a:xfrm>
          <a:prstGeom prst="rect">
            <a:avLst/>
          </a:prstGeom>
          <a:noFill/>
        </p:spPr>
        <p:txBody>
          <a:bodyPr wrap="none" lIns="91429" tIns="45714" rIns="91429" bIns="45714" rtlCol="0">
            <a:spAutoFit/>
          </a:bodyPr>
          <a:lstStyle/>
          <a:p>
            <a:r>
              <a:rPr lang="en-US" dirty="0"/>
              <a:t>Final Steady State</a:t>
            </a:r>
          </a:p>
        </p:txBody>
      </p:sp>
      <p:sp>
        <p:nvSpPr>
          <p:cNvPr id="11" name="Rectangle 10"/>
          <p:cNvSpPr/>
          <p:nvPr/>
        </p:nvSpPr>
        <p:spPr>
          <a:xfrm>
            <a:off x="2079476" y="5488306"/>
            <a:ext cx="1905000" cy="147828"/>
          </a:xfrm>
          <a:prstGeom prst="rect">
            <a:avLst/>
          </a:prstGeom>
          <a:gradFill flip="none" rotWithShape="1">
            <a:gsLst>
              <a:gs pos="0">
                <a:schemeClr val="accent1"/>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Rectangle 11"/>
          <p:cNvSpPr/>
          <p:nvPr/>
        </p:nvSpPr>
        <p:spPr>
          <a:xfrm>
            <a:off x="7110103" y="4003548"/>
            <a:ext cx="1981200" cy="1447800"/>
          </a:xfrm>
          <a:prstGeom prst="rect">
            <a:avLst/>
          </a:prstGeom>
          <a:gradFill flip="none" rotWithShape="1">
            <a:gsLst>
              <a:gs pos="69000">
                <a:schemeClr val="accent1"/>
              </a:gs>
              <a:gs pos="2000">
                <a:srgbClr val="FF000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normAutofit/>
          </a:bodyPr>
          <a:lstStyle/>
          <a:p>
            <a:pPr algn="ctr"/>
            <a:r>
              <a:rPr lang="en-US" dirty="0"/>
              <a:t>Metal</a:t>
            </a:r>
          </a:p>
          <a:p>
            <a:pPr algn="ctr"/>
            <a:r>
              <a:rPr lang="en-US" dirty="0"/>
              <a:t>Plate</a:t>
            </a:r>
          </a:p>
        </p:txBody>
      </p:sp>
      <p:sp>
        <p:nvSpPr>
          <p:cNvPr id="13" name="Rectangle 12"/>
          <p:cNvSpPr/>
          <p:nvPr/>
        </p:nvSpPr>
        <p:spPr>
          <a:xfrm>
            <a:off x="9015102" y="4003551"/>
            <a:ext cx="142876" cy="1466850"/>
          </a:xfrm>
          <a:prstGeom prst="rect">
            <a:avLst/>
          </a:prstGeom>
          <a:gradFill flip="none" rotWithShape="1">
            <a:gsLst>
              <a:gs pos="100000">
                <a:schemeClr val="accent1"/>
              </a:gs>
              <a:gs pos="24000">
                <a:srgbClr val="FF00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4" name="Rectangle 13"/>
          <p:cNvSpPr/>
          <p:nvPr/>
        </p:nvSpPr>
        <p:spPr>
          <a:xfrm>
            <a:off x="7110103" y="5488306"/>
            <a:ext cx="1905000" cy="147828"/>
          </a:xfrm>
          <a:prstGeom prst="rect">
            <a:avLst/>
          </a:prstGeom>
          <a:gradFill flip="none" rotWithShape="1">
            <a:gsLst>
              <a:gs pos="0">
                <a:schemeClr val="accent1"/>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5" name="Rectangle 14"/>
          <p:cNvSpPr/>
          <p:nvPr/>
        </p:nvSpPr>
        <p:spPr>
          <a:xfrm>
            <a:off x="7110102" y="3820300"/>
            <a:ext cx="1905000" cy="14782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6" name="Rectangle 15"/>
          <p:cNvSpPr/>
          <p:nvPr/>
        </p:nvSpPr>
        <p:spPr>
          <a:xfrm>
            <a:off x="2079476" y="3820300"/>
            <a:ext cx="1905000" cy="14782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7" name="Rectangle 16"/>
          <p:cNvSpPr/>
          <p:nvPr/>
        </p:nvSpPr>
        <p:spPr>
          <a:xfrm>
            <a:off x="1928029" y="3984497"/>
            <a:ext cx="142876" cy="14668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8" name="Rectangle 17"/>
          <p:cNvSpPr/>
          <p:nvPr/>
        </p:nvSpPr>
        <p:spPr>
          <a:xfrm>
            <a:off x="6935796" y="3984501"/>
            <a:ext cx="142876" cy="14668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Tree>
    <p:extLst>
      <p:ext uri="{BB962C8B-B14F-4D97-AF65-F5344CB8AC3E}">
        <p14:creationId xmlns:p14="http://schemas.microsoft.com/office/powerpoint/2010/main" val="182129319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1" y="114302"/>
            <a:ext cx="10306049" cy="646331"/>
          </a:xfrm>
        </p:spPr>
        <p:txBody>
          <a:bodyPr/>
          <a:lstStyle/>
          <a:p>
            <a:pPr algn="ctr"/>
            <a:r>
              <a:rPr lang="en-US" dirty="0"/>
              <a:t>Exercise Foundation: Jacobi Iteration</a:t>
            </a:r>
          </a:p>
        </p:txBody>
      </p:sp>
      <p:sp>
        <p:nvSpPr>
          <p:cNvPr id="7" name="Content Placeholder 6"/>
          <p:cNvSpPr>
            <a:spLocks noGrp="1"/>
          </p:cNvSpPr>
          <p:nvPr>
            <p:ph idx="1"/>
          </p:nvPr>
        </p:nvSpPr>
        <p:spPr>
          <a:xfrm>
            <a:off x="692209" y="1028701"/>
            <a:ext cx="9899610" cy="2590800"/>
          </a:xfrm>
        </p:spPr>
        <p:txBody>
          <a:bodyPr/>
          <a:lstStyle/>
          <a:p>
            <a:pPr>
              <a:buFont typeface="Arial" panose="020B0604020202020204" pitchFamily="34" charset="0"/>
              <a:buChar char="•"/>
            </a:pPr>
            <a:r>
              <a:rPr lang="en-US" sz="2040" dirty="0"/>
              <a:t>The Laplace equation on a grid states that each grid point is the average of it’s neighbors.</a:t>
            </a:r>
          </a:p>
          <a:p>
            <a:pPr>
              <a:buFont typeface="Arial" panose="020B0604020202020204" pitchFamily="34" charset="0"/>
              <a:buChar char="•"/>
            </a:pPr>
            <a:r>
              <a:rPr lang="en-US" sz="2040" dirty="0"/>
              <a:t>We can iteratively converge to that state by repeatedly computing new values at each point from the average of neighboring points.</a:t>
            </a:r>
          </a:p>
          <a:p>
            <a:pPr>
              <a:buFont typeface="Arial" panose="020B0604020202020204" pitchFamily="34" charset="0"/>
              <a:buChar char="•"/>
            </a:pPr>
            <a:r>
              <a:rPr lang="en-US" sz="2040" dirty="0"/>
              <a:t>We just keep doing this until the difference from one pass to the next is small enough for us to tolerate.</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a:buFont typeface="Arial" panose="020B0604020202020204" pitchFamily="34" charset="0"/>
              <a:buChar char="•"/>
            </a:pPr>
            <a:endParaRPr lang="en-US" sz="2040" dirty="0"/>
          </a:p>
        </p:txBody>
      </p:sp>
      <p:grpSp>
        <p:nvGrpSpPr>
          <p:cNvPr id="23" name="Group 22"/>
          <p:cNvGrpSpPr/>
          <p:nvPr/>
        </p:nvGrpSpPr>
        <p:grpSpPr>
          <a:xfrm>
            <a:off x="1362481" y="3644472"/>
            <a:ext cx="2875136" cy="2026682"/>
            <a:chOff x="1295400" y="3266301"/>
            <a:chExt cx="2875137" cy="2026681"/>
          </a:xfrm>
        </p:grpSpPr>
        <p:sp>
          <p:nvSpPr>
            <p:cNvPr id="8" name="Rectangle 7"/>
            <p:cNvSpPr/>
            <p:nvPr/>
          </p:nvSpPr>
          <p:spPr>
            <a:xfrm>
              <a:off x="1981200" y="3619500"/>
              <a:ext cx="609600" cy="6096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sp>
          <p:nvSpPr>
            <p:cNvPr id="9" name="Rectangle 8"/>
            <p:cNvSpPr/>
            <p:nvPr/>
          </p:nvSpPr>
          <p:spPr>
            <a:xfrm>
              <a:off x="2590800" y="3619500"/>
              <a:ext cx="609600" cy="6096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sp>
          <p:nvSpPr>
            <p:cNvPr id="10" name="Rectangle 9"/>
            <p:cNvSpPr/>
            <p:nvPr/>
          </p:nvSpPr>
          <p:spPr>
            <a:xfrm>
              <a:off x="1981200" y="4229100"/>
              <a:ext cx="609600" cy="6096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sp>
          <p:nvSpPr>
            <p:cNvPr id="11" name="Rectangle 10"/>
            <p:cNvSpPr/>
            <p:nvPr/>
          </p:nvSpPr>
          <p:spPr>
            <a:xfrm>
              <a:off x="2590800" y="4229100"/>
              <a:ext cx="609600" cy="6096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sp>
          <p:nvSpPr>
            <p:cNvPr id="12" name="Oval 11"/>
            <p:cNvSpPr/>
            <p:nvPr/>
          </p:nvSpPr>
          <p:spPr>
            <a:xfrm>
              <a:off x="2514600" y="41529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bg1"/>
                </a:solidFill>
              </a:endParaRPr>
            </a:p>
          </p:txBody>
        </p:sp>
        <p:sp>
          <p:nvSpPr>
            <p:cNvPr id="13" name="Oval 12"/>
            <p:cNvSpPr/>
            <p:nvPr/>
          </p:nvSpPr>
          <p:spPr>
            <a:xfrm>
              <a:off x="3124200" y="4152900"/>
              <a:ext cx="152400" cy="152400"/>
            </a:xfrm>
            <a:prstGeom prst="ellipse">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bg1"/>
                </a:solidFill>
              </a:endParaRPr>
            </a:p>
          </p:txBody>
        </p:sp>
        <p:sp>
          <p:nvSpPr>
            <p:cNvPr id="14" name="Oval 13"/>
            <p:cNvSpPr/>
            <p:nvPr/>
          </p:nvSpPr>
          <p:spPr>
            <a:xfrm>
              <a:off x="2514600" y="4762500"/>
              <a:ext cx="152400" cy="152400"/>
            </a:xfrm>
            <a:prstGeom prst="ellipse">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bg1"/>
                </a:solidFill>
              </a:endParaRPr>
            </a:p>
          </p:txBody>
        </p:sp>
        <p:sp>
          <p:nvSpPr>
            <p:cNvPr id="15" name="Oval 14"/>
            <p:cNvSpPr/>
            <p:nvPr/>
          </p:nvSpPr>
          <p:spPr>
            <a:xfrm>
              <a:off x="2514600" y="3543300"/>
              <a:ext cx="152400" cy="152400"/>
            </a:xfrm>
            <a:prstGeom prst="ellipse">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bg1"/>
                </a:solidFill>
              </a:endParaRPr>
            </a:p>
          </p:txBody>
        </p:sp>
        <p:sp>
          <p:nvSpPr>
            <p:cNvPr id="16" name="Oval 15"/>
            <p:cNvSpPr/>
            <p:nvPr/>
          </p:nvSpPr>
          <p:spPr>
            <a:xfrm>
              <a:off x="1905000" y="4152900"/>
              <a:ext cx="152400" cy="152400"/>
            </a:xfrm>
            <a:prstGeom prst="ellipse">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2580461" y="4229100"/>
              <a:ext cx="726481" cy="369332"/>
            </a:xfrm>
            <a:prstGeom prst="rect">
              <a:avLst/>
            </a:prstGeom>
            <a:noFill/>
          </p:spPr>
          <p:txBody>
            <a:bodyPr wrap="none" rtlCol="0">
              <a:spAutoFit/>
            </a:bodyPr>
            <a:lstStyle/>
            <a:p>
              <a:r>
                <a:rPr lang="en-US" dirty="0">
                  <a:solidFill>
                    <a:schemeClr val="bg1"/>
                  </a:solidFill>
                  <a:latin typeface="Trebuchet MS" pitchFamily="34" charset="0"/>
                </a:rPr>
                <a:t>A(</a:t>
              </a:r>
              <a:r>
                <a:rPr lang="en-US" dirty="0" err="1">
                  <a:solidFill>
                    <a:schemeClr val="bg1"/>
                  </a:solidFill>
                  <a:latin typeface="Trebuchet MS" pitchFamily="34" charset="0"/>
                </a:rPr>
                <a:t>i,j</a:t>
              </a:r>
              <a:r>
                <a:rPr lang="en-US" dirty="0">
                  <a:solidFill>
                    <a:schemeClr val="bg1"/>
                  </a:solidFill>
                  <a:latin typeface="Trebuchet MS" pitchFamily="34" charset="0"/>
                </a:rPr>
                <a:t>)</a:t>
              </a:r>
            </a:p>
          </p:txBody>
        </p:sp>
        <p:sp>
          <p:nvSpPr>
            <p:cNvPr id="18" name="TextBox 17"/>
            <p:cNvSpPr txBox="1"/>
            <p:nvPr/>
          </p:nvSpPr>
          <p:spPr>
            <a:xfrm>
              <a:off x="3200400" y="4229100"/>
              <a:ext cx="970137" cy="369332"/>
            </a:xfrm>
            <a:prstGeom prst="rect">
              <a:avLst/>
            </a:prstGeom>
            <a:noFill/>
          </p:spPr>
          <p:txBody>
            <a:bodyPr wrap="none" rtlCol="0">
              <a:spAutoFit/>
            </a:bodyPr>
            <a:lstStyle/>
            <a:p>
              <a:r>
                <a:rPr lang="en-US" dirty="0">
                  <a:solidFill>
                    <a:schemeClr val="bg1"/>
                  </a:solidFill>
                  <a:latin typeface="Trebuchet MS" pitchFamily="34" charset="0"/>
                </a:rPr>
                <a:t>A(i+1,j)</a:t>
              </a:r>
            </a:p>
          </p:txBody>
        </p:sp>
        <p:sp>
          <p:nvSpPr>
            <p:cNvPr id="19" name="TextBox 18"/>
            <p:cNvSpPr txBox="1"/>
            <p:nvPr/>
          </p:nvSpPr>
          <p:spPr>
            <a:xfrm>
              <a:off x="1295400" y="4229100"/>
              <a:ext cx="933269" cy="369332"/>
            </a:xfrm>
            <a:prstGeom prst="rect">
              <a:avLst/>
            </a:prstGeom>
            <a:noFill/>
          </p:spPr>
          <p:txBody>
            <a:bodyPr wrap="none" rtlCol="0">
              <a:spAutoFit/>
            </a:bodyPr>
            <a:lstStyle/>
            <a:p>
              <a:r>
                <a:rPr lang="en-US" dirty="0">
                  <a:solidFill>
                    <a:schemeClr val="bg1"/>
                  </a:solidFill>
                  <a:latin typeface="Trebuchet MS" pitchFamily="34" charset="0"/>
                </a:rPr>
                <a:t>A(i-1,j)</a:t>
              </a:r>
            </a:p>
          </p:txBody>
        </p:sp>
        <p:sp>
          <p:nvSpPr>
            <p:cNvPr id="20" name="TextBox 19"/>
            <p:cNvSpPr txBox="1"/>
            <p:nvPr/>
          </p:nvSpPr>
          <p:spPr>
            <a:xfrm>
              <a:off x="2238375" y="4923650"/>
              <a:ext cx="933269" cy="369332"/>
            </a:xfrm>
            <a:prstGeom prst="rect">
              <a:avLst/>
            </a:prstGeom>
            <a:noFill/>
          </p:spPr>
          <p:txBody>
            <a:bodyPr wrap="none" rtlCol="0">
              <a:spAutoFit/>
            </a:bodyPr>
            <a:lstStyle/>
            <a:p>
              <a:r>
                <a:rPr lang="en-US" dirty="0">
                  <a:solidFill>
                    <a:schemeClr val="bg1"/>
                  </a:solidFill>
                  <a:latin typeface="Trebuchet MS" pitchFamily="34" charset="0"/>
                </a:rPr>
                <a:t>A(i,j-1)</a:t>
              </a:r>
            </a:p>
          </p:txBody>
        </p:sp>
        <p:sp>
          <p:nvSpPr>
            <p:cNvPr id="21" name="TextBox 20"/>
            <p:cNvSpPr txBox="1"/>
            <p:nvPr/>
          </p:nvSpPr>
          <p:spPr>
            <a:xfrm>
              <a:off x="2238375" y="3266301"/>
              <a:ext cx="970137" cy="369332"/>
            </a:xfrm>
            <a:prstGeom prst="rect">
              <a:avLst/>
            </a:prstGeom>
            <a:noFill/>
          </p:spPr>
          <p:txBody>
            <a:bodyPr wrap="none" rtlCol="0">
              <a:spAutoFit/>
            </a:bodyPr>
            <a:lstStyle/>
            <a:p>
              <a:r>
                <a:rPr lang="en-US" dirty="0">
                  <a:solidFill>
                    <a:schemeClr val="bg1"/>
                  </a:solidFill>
                  <a:latin typeface="Trebuchet MS" pitchFamily="34" charset="0"/>
                </a:rPr>
                <a:t>A(i,j+1)</a:t>
              </a:r>
            </a:p>
          </p:txBody>
        </p:sp>
      </p:grpSp>
      <mc:AlternateContent xmlns:mc="http://schemas.openxmlformats.org/markup-compatibility/2006" xmlns:a14="http://schemas.microsoft.com/office/drawing/2010/main">
        <mc:Choice Requires="a14">
          <p:sp>
            <p:nvSpPr>
              <p:cNvPr id="22" name="TextBox 21"/>
              <p:cNvSpPr txBox="1"/>
              <p:nvPr/>
            </p:nvSpPr>
            <p:spPr>
              <a:xfrm>
                <a:off x="4419601" y="4341906"/>
                <a:ext cx="5928923" cy="556623"/>
              </a:xfrm>
              <a:prstGeom prst="rect">
                <a:avLst/>
              </a:prstGeom>
              <a:noFill/>
            </p:spPr>
            <p:txBody>
              <a:bodyPr wrap="none" lIns="91436" tIns="45718" rIns="91436" bIns="45718" rtlCol="0">
                <a:spAutoFit/>
              </a:bodyPr>
              <a:lstStyle/>
              <a:p>
                <a:pPr/>
                <a14:m>
                  <m:oMathPara xmlns:m="http://schemas.openxmlformats.org/officeDocument/2006/math">
                    <m:oMathParaPr>
                      <m:jc m:val="centerGroup"/>
                    </m:oMathParaPr>
                    <m:oMath xmlns:m="http://schemas.openxmlformats.org/officeDocument/2006/math">
                      <m:sSub>
                        <m:sSubPr>
                          <m:ctrlPr>
                            <a:rPr lang="en-US" sz="1560" i="1" smtClean="0">
                              <a:solidFill>
                                <a:schemeClr val="bg1"/>
                              </a:solidFill>
                              <a:latin typeface="Cambria Math" panose="02040503050406030204" pitchFamily="18" charset="0"/>
                            </a:rPr>
                          </m:ctrlPr>
                        </m:sSubPr>
                        <m:e>
                          <m:r>
                            <a:rPr lang="en-US" sz="1560" i="1">
                              <a:solidFill>
                                <a:schemeClr val="bg1"/>
                              </a:solidFill>
                              <a:latin typeface="Cambria Math"/>
                            </a:rPr>
                            <m:t>𝐴</m:t>
                          </m:r>
                        </m:e>
                        <m:sub>
                          <m:r>
                            <a:rPr lang="en-US" sz="1560" i="1">
                              <a:solidFill>
                                <a:schemeClr val="bg1"/>
                              </a:solidFill>
                              <a:latin typeface="Cambria Math"/>
                            </a:rPr>
                            <m:t>𝑘</m:t>
                          </m:r>
                          <m:r>
                            <a:rPr lang="en-US" sz="1560" i="1">
                              <a:solidFill>
                                <a:schemeClr val="bg1"/>
                              </a:solidFill>
                              <a:latin typeface="Cambria Math"/>
                            </a:rPr>
                            <m:t>+1</m:t>
                          </m:r>
                        </m:sub>
                      </m:sSub>
                      <m:d>
                        <m:dPr>
                          <m:ctrlPr>
                            <a:rPr lang="en-US" sz="1560" i="1">
                              <a:solidFill>
                                <a:schemeClr val="bg1"/>
                              </a:solidFill>
                              <a:latin typeface="Cambria Math" panose="02040503050406030204" pitchFamily="18" charset="0"/>
                            </a:rPr>
                          </m:ctrlPr>
                        </m:dPr>
                        <m:e>
                          <m:r>
                            <a:rPr lang="en-US" sz="1560" i="1">
                              <a:solidFill>
                                <a:schemeClr val="bg1"/>
                              </a:solidFill>
                              <a:latin typeface="Cambria Math"/>
                            </a:rPr>
                            <m:t>𝑖</m:t>
                          </m:r>
                          <m:r>
                            <a:rPr lang="en-US" sz="1560" i="1">
                              <a:solidFill>
                                <a:schemeClr val="bg1"/>
                              </a:solidFill>
                              <a:latin typeface="Cambria Math"/>
                            </a:rPr>
                            <m:t>,</m:t>
                          </m:r>
                          <m:r>
                            <a:rPr lang="en-US" sz="1560" i="1">
                              <a:solidFill>
                                <a:schemeClr val="bg1"/>
                              </a:solidFill>
                              <a:latin typeface="Cambria Math"/>
                            </a:rPr>
                            <m:t>𝑗</m:t>
                          </m:r>
                        </m:e>
                      </m:d>
                      <m:r>
                        <a:rPr lang="en-US" sz="1560" i="1">
                          <a:solidFill>
                            <a:schemeClr val="bg1"/>
                          </a:solidFill>
                          <a:latin typeface="Cambria Math"/>
                        </a:rPr>
                        <m:t>=</m:t>
                      </m:r>
                      <m:f>
                        <m:fPr>
                          <m:ctrlPr>
                            <a:rPr lang="en-US" sz="1560" i="1">
                              <a:solidFill>
                                <a:schemeClr val="bg1"/>
                              </a:solidFill>
                              <a:latin typeface="Cambria Math" panose="02040503050406030204" pitchFamily="18" charset="0"/>
                            </a:rPr>
                          </m:ctrlPr>
                        </m:fPr>
                        <m:num>
                          <m:sSub>
                            <m:sSubPr>
                              <m:ctrlPr>
                                <a:rPr lang="en-US" sz="1560" i="1">
                                  <a:solidFill>
                                    <a:schemeClr val="bg1"/>
                                  </a:solidFill>
                                  <a:latin typeface="Cambria Math" panose="02040503050406030204" pitchFamily="18" charset="0"/>
                                </a:rPr>
                              </m:ctrlPr>
                            </m:sSubPr>
                            <m:e>
                              <m:r>
                                <a:rPr lang="en-US" sz="1560" i="1">
                                  <a:solidFill>
                                    <a:schemeClr val="bg1"/>
                                  </a:solidFill>
                                  <a:latin typeface="Cambria Math"/>
                                </a:rPr>
                                <m:t>𝐴</m:t>
                              </m:r>
                            </m:e>
                            <m:sub>
                              <m:r>
                                <a:rPr lang="en-US" sz="1560" i="1">
                                  <a:solidFill>
                                    <a:schemeClr val="bg1"/>
                                  </a:solidFill>
                                  <a:latin typeface="Cambria Math"/>
                                </a:rPr>
                                <m:t>𝑘</m:t>
                              </m:r>
                            </m:sub>
                          </m:sSub>
                          <m:r>
                            <a:rPr lang="en-US" sz="1560" i="1">
                              <a:solidFill>
                                <a:schemeClr val="bg1"/>
                              </a:solidFill>
                              <a:latin typeface="Cambria Math"/>
                            </a:rPr>
                            <m:t>(</m:t>
                          </m:r>
                          <m:r>
                            <a:rPr lang="en-US" sz="1560" i="1">
                              <a:solidFill>
                                <a:schemeClr val="bg1"/>
                              </a:solidFill>
                              <a:latin typeface="Cambria Math"/>
                            </a:rPr>
                            <m:t>𝑖</m:t>
                          </m:r>
                          <m:r>
                            <a:rPr lang="en-US" sz="1560" i="1">
                              <a:solidFill>
                                <a:schemeClr val="bg1"/>
                              </a:solidFill>
                              <a:latin typeface="Cambria Math"/>
                            </a:rPr>
                            <m:t>−1,</m:t>
                          </m:r>
                          <m:r>
                            <a:rPr lang="en-US" sz="1560" i="1">
                              <a:solidFill>
                                <a:schemeClr val="bg1"/>
                              </a:solidFill>
                              <a:latin typeface="Cambria Math"/>
                            </a:rPr>
                            <m:t>𝑗</m:t>
                          </m:r>
                          <m:r>
                            <a:rPr lang="en-US" sz="1560" i="1">
                              <a:solidFill>
                                <a:schemeClr val="bg1"/>
                              </a:solidFill>
                              <a:latin typeface="Cambria Math"/>
                            </a:rPr>
                            <m:t>)+</m:t>
                          </m:r>
                          <m:sSub>
                            <m:sSubPr>
                              <m:ctrlPr>
                                <a:rPr lang="en-US" sz="1560" i="1">
                                  <a:solidFill>
                                    <a:schemeClr val="bg1"/>
                                  </a:solidFill>
                                  <a:latin typeface="Cambria Math" panose="02040503050406030204" pitchFamily="18" charset="0"/>
                                </a:rPr>
                              </m:ctrlPr>
                            </m:sSubPr>
                            <m:e>
                              <m:r>
                                <a:rPr lang="en-US" sz="1560" i="1">
                                  <a:solidFill>
                                    <a:schemeClr val="bg1"/>
                                  </a:solidFill>
                                  <a:latin typeface="Cambria Math"/>
                                </a:rPr>
                                <m:t>𝐴</m:t>
                              </m:r>
                            </m:e>
                            <m:sub>
                              <m:r>
                                <a:rPr lang="en-US" sz="1560" i="1">
                                  <a:solidFill>
                                    <a:schemeClr val="bg1"/>
                                  </a:solidFill>
                                  <a:latin typeface="Cambria Math"/>
                                </a:rPr>
                                <m:t>𝑘</m:t>
                              </m:r>
                            </m:sub>
                          </m:sSub>
                          <m:d>
                            <m:dPr>
                              <m:ctrlPr>
                                <a:rPr lang="en-US" sz="1560" i="1">
                                  <a:solidFill>
                                    <a:schemeClr val="bg1"/>
                                  </a:solidFill>
                                  <a:latin typeface="Cambria Math" panose="02040503050406030204" pitchFamily="18" charset="0"/>
                                </a:rPr>
                              </m:ctrlPr>
                            </m:dPr>
                            <m:e>
                              <m:r>
                                <a:rPr lang="en-US" sz="1560" i="1">
                                  <a:solidFill>
                                    <a:schemeClr val="bg1"/>
                                  </a:solidFill>
                                  <a:latin typeface="Cambria Math"/>
                                </a:rPr>
                                <m:t>𝑖</m:t>
                              </m:r>
                              <m:r>
                                <a:rPr lang="en-US" sz="1560" i="1">
                                  <a:solidFill>
                                    <a:schemeClr val="bg1"/>
                                  </a:solidFill>
                                  <a:latin typeface="Cambria Math"/>
                                </a:rPr>
                                <m:t>+1,</m:t>
                              </m:r>
                              <m:r>
                                <a:rPr lang="en-US" sz="1560" i="1">
                                  <a:solidFill>
                                    <a:schemeClr val="bg1"/>
                                  </a:solidFill>
                                  <a:latin typeface="Cambria Math"/>
                                </a:rPr>
                                <m:t>𝑗</m:t>
                              </m:r>
                            </m:e>
                          </m:d>
                          <m:r>
                            <a:rPr lang="en-US" sz="1560" i="1">
                              <a:solidFill>
                                <a:schemeClr val="bg1"/>
                              </a:solidFill>
                              <a:latin typeface="Cambria Math"/>
                            </a:rPr>
                            <m:t>+</m:t>
                          </m:r>
                          <m:sSub>
                            <m:sSubPr>
                              <m:ctrlPr>
                                <a:rPr lang="en-US" sz="1560" i="1">
                                  <a:solidFill>
                                    <a:schemeClr val="bg1"/>
                                  </a:solidFill>
                                  <a:latin typeface="Cambria Math" panose="02040503050406030204" pitchFamily="18" charset="0"/>
                                </a:rPr>
                              </m:ctrlPr>
                            </m:sSubPr>
                            <m:e>
                              <m:r>
                                <a:rPr lang="en-US" sz="1560" i="1">
                                  <a:solidFill>
                                    <a:schemeClr val="bg1"/>
                                  </a:solidFill>
                                  <a:latin typeface="Cambria Math"/>
                                </a:rPr>
                                <m:t>𝐴</m:t>
                              </m:r>
                            </m:e>
                            <m:sub>
                              <m:r>
                                <a:rPr lang="en-US" sz="1560" i="1">
                                  <a:solidFill>
                                    <a:schemeClr val="bg1"/>
                                  </a:solidFill>
                                  <a:latin typeface="Cambria Math"/>
                                </a:rPr>
                                <m:t>𝑘</m:t>
                              </m:r>
                            </m:sub>
                          </m:sSub>
                          <m:d>
                            <m:dPr>
                              <m:ctrlPr>
                                <a:rPr lang="en-US" sz="1560" i="1">
                                  <a:solidFill>
                                    <a:schemeClr val="bg1"/>
                                  </a:solidFill>
                                  <a:latin typeface="Cambria Math" panose="02040503050406030204" pitchFamily="18" charset="0"/>
                                </a:rPr>
                              </m:ctrlPr>
                            </m:dPr>
                            <m:e>
                              <m:r>
                                <a:rPr lang="en-US" sz="1560" i="1">
                                  <a:solidFill>
                                    <a:schemeClr val="bg1"/>
                                  </a:solidFill>
                                  <a:latin typeface="Cambria Math"/>
                                </a:rPr>
                                <m:t>𝑖</m:t>
                              </m:r>
                              <m:r>
                                <a:rPr lang="en-US" sz="1560" i="1">
                                  <a:solidFill>
                                    <a:schemeClr val="bg1"/>
                                  </a:solidFill>
                                  <a:latin typeface="Cambria Math"/>
                                </a:rPr>
                                <m:t>,</m:t>
                              </m:r>
                              <m:r>
                                <a:rPr lang="en-US" sz="1560" i="1">
                                  <a:solidFill>
                                    <a:schemeClr val="bg1"/>
                                  </a:solidFill>
                                  <a:latin typeface="Cambria Math"/>
                                </a:rPr>
                                <m:t>𝑗</m:t>
                              </m:r>
                              <m:r>
                                <a:rPr lang="en-US" sz="1560" i="1">
                                  <a:solidFill>
                                    <a:schemeClr val="bg1"/>
                                  </a:solidFill>
                                  <a:latin typeface="Cambria Math"/>
                                </a:rPr>
                                <m:t>−1</m:t>
                              </m:r>
                            </m:e>
                          </m:d>
                          <m:r>
                            <a:rPr lang="en-US" sz="1560" i="1">
                              <a:solidFill>
                                <a:schemeClr val="bg1"/>
                              </a:solidFill>
                              <a:latin typeface="Cambria Math"/>
                            </a:rPr>
                            <m:t>+</m:t>
                          </m:r>
                          <m:sSub>
                            <m:sSubPr>
                              <m:ctrlPr>
                                <a:rPr lang="en-US" sz="1560" i="1">
                                  <a:solidFill>
                                    <a:schemeClr val="bg1"/>
                                  </a:solidFill>
                                  <a:latin typeface="Cambria Math" panose="02040503050406030204" pitchFamily="18" charset="0"/>
                                </a:rPr>
                              </m:ctrlPr>
                            </m:sSubPr>
                            <m:e>
                              <m:r>
                                <a:rPr lang="en-US" sz="1560" i="1">
                                  <a:solidFill>
                                    <a:schemeClr val="bg1"/>
                                  </a:solidFill>
                                  <a:latin typeface="Cambria Math"/>
                                </a:rPr>
                                <m:t>𝐴</m:t>
                              </m:r>
                            </m:e>
                            <m:sub>
                              <m:r>
                                <a:rPr lang="en-US" sz="1560" i="1">
                                  <a:solidFill>
                                    <a:schemeClr val="bg1"/>
                                  </a:solidFill>
                                  <a:latin typeface="Cambria Math"/>
                                </a:rPr>
                                <m:t>𝑘</m:t>
                              </m:r>
                            </m:sub>
                          </m:sSub>
                          <m:d>
                            <m:dPr>
                              <m:ctrlPr>
                                <a:rPr lang="en-US" sz="1560" i="1">
                                  <a:solidFill>
                                    <a:schemeClr val="bg1"/>
                                  </a:solidFill>
                                  <a:latin typeface="Cambria Math" panose="02040503050406030204" pitchFamily="18" charset="0"/>
                                </a:rPr>
                              </m:ctrlPr>
                            </m:dPr>
                            <m:e>
                              <m:r>
                                <a:rPr lang="en-US" sz="1560" i="1">
                                  <a:solidFill>
                                    <a:schemeClr val="bg1"/>
                                  </a:solidFill>
                                  <a:latin typeface="Cambria Math"/>
                                </a:rPr>
                                <m:t>𝑖</m:t>
                              </m:r>
                              <m:r>
                                <a:rPr lang="en-US" sz="1560" i="1">
                                  <a:solidFill>
                                    <a:schemeClr val="bg1"/>
                                  </a:solidFill>
                                  <a:latin typeface="Cambria Math"/>
                                </a:rPr>
                                <m:t>,</m:t>
                              </m:r>
                              <m:r>
                                <a:rPr lang="en-US" sz="1560" i="1">
                                  <a:solidFill>
                                    <a:schemeClr val="bg1"/>
                                  </a:solidFill>
                                  <a:latin typeface="Cambria Math"/>
                                </a:rPr>
                                <m:t>𝑗</m:t>
                              </m:r>
                              <m:r>
                                <a:rPr lang="en-US" sz="1560" i="1">
                                  <a:solidFill>
                                    <a:schemeClr val="bg1"/>
                                  </a:solidFill>
                                  <a:latin typeface="Cambria Math"/>
                                </a:rPr>
                                <m:t>+1</m:t>
                              </m:r>
                            </m:e>
                          </m:d>
                          <m:r>
                            <m:rPr>
                              <m:nor/>
                            </m:rPr>
                            <a:rPr lang="en-US" sz="1560" dirty="0">
                              <a:solidFill>
                                <a:schemeClr val="bg1"/>
                              </a:solidFill>
                            </a:rPr>
                            <m:t> </m:t>
                          </m:r>
                        </m:num>
                        <m:den>
                          <m:r>
                            <a:rPr lang="en-US" sz="1560" i="1">
                              <a:solidFill>
                                <a:schemeClr val="bg1"/>
                              </a:solidFill>
                              <a:latin typeface="Cambria Math"/>
                            </a:rPr>
                            <m:t>4</m:t>
                          </m:r>
                        </m:den>
                      </m:f>
                    </m:oMath>
                  </m:oMathPara>
                </a14:m>
                <a:endParaRPr lang="en-US" sz="1560" dirty="0">
                  <a:solidFill>
                    <a:schemeClr val="bg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419601" y="4341906"/>
                <a:ext cx="5928923" cy="55662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0384857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22963" y="251463"/>
            <a:ext cx="9204325" cy="646331"/>
          </a:xfrm>
        </p:spPr>
        <p:txBody>
          <a:bodyPr/>
          <a:lstStyle/>
          <a:p>
            <a:pPr algn="ctr" eaLnBrk="1" hangingPunct="1"/>
            <a:r>
              <a:rPr lang="en-US" altLang="en-US" dirty="0"/>
              <a:t>Serial Code Implementation</a:t>
            </a:r>
          </a:p>
        </p:txBody>
      </p:sp>
      <p:sp>
        <p:nvSpPr>
          <p:cNvPr id="2" name="TextBox 1"/>
          <p:cNvSpPr txBox="1"/>
          <p:nvPr/>
        </p:nvSpPr>
        <p:spPr>
          <a:xfrm>
            <a:off x="457200" y="1440181"/>
            <a:ext cx="10149840" cy="1329587"/>
          </a:xfrm>
          <a:prstGeom prst="rect">
            <a:avLst/>
          </a:prstGeom>
          <a:noFill/>
          <a:ln w="25400">
            <a:solidFill>
              <a:srgbClr val="43A91F"/>
            </a:solidFill>
          </a:ln>
        </p:spPr>
        <p:txBody>
          <a:bodyPr wrap="square" lIns="109718" tIns="54860" rIns="109718" bIns="54860" rtlCol="0">
            <a:spAutoFit/>
          </a:bodyPr>
          <a:lstStyle/>
          <a:p>
            <a:r>
              <a:rPr lang="nn-NO" sz="1320" dirty="0">
                <a:solidFill>
                  <a:schemeClr val="bg1"/>
                </a:solidFill>
                <a:latin typeface="Lucida Console" panose="020B0609040504020204" pitchFamily="49" charset="0"/>
              </a:rPr>
              <a:t>for(i = 1; i &lt;= ROWS; i++) {</a:t>
            </a:r>
          </a:p>
          <a:p>
            <a:r>
              <a:rPr lang="en-US" sz="1320" dirty="0">
                <a:solidFill>
                  <a:schemeClr val="bg1"/>
                </a:solidFill>
                <a:latin typeface="Lucida Console" panose="020B0609040504020204" pitchFamily="49" charset="0"/>
              </a:rPr>
              <a:t>     for(j = 1; j &lt;= COLUMNS; j++) {</a:t>
            </a:r>
          </a:p>
          <a:p>
            <a:r>
              <a:rPr lang="en-US" sz="1320" dirty="0">
                <a:solidFill>
                  <a:schemeClr val="bg1"/>
                </a:solidFill>
                <a:latin typeface="Lucida Console" panose="020B0609040504020204" pitchFamily="49" charset="0"/>
              </a:rPr>
              <a:t>          Temperature[</a:t>
            </a:r>
            <a:r>
              <a:rPr lang="en-US" sz="1320" dirty="0" err="1">
                <a:solidFill>
                  <a:schemeClr val="bg1"/>
                </a:solidFill>
                <a:latin typeface="Lucida Console" panose="020B0609040504020204" pitchFamily="49" charset="0"/>
              </a:rPr>
              <a:t>i</a:t>
            </a:r>
            <a:r>
              <a:rPr lang="en-US" sz="1320" dirty="0">
                <a:solidFill>
                  <a:schemeClr val="bg1"/>
                </a:solidFill>
                <a:latin typeface="Lucida Console" panose="020B0609040504020204" pitchFamily="49" charset="0"/>
              </a:rPr>
              <a:t>][j] = 0.25 * (</a:t>
            </a:r>
            <a:r>
              <a:rPr lang="en-US" sz="1320" dirty="0" err="1">
                <a:solidFill>
                  <a:schemeClr val="bg1"/>
                </a:solidFill>
                <a:latin typeface="Lucida Console" panose="020B0609040504020204" pitchFamily="49" charset="0"/>
              </a:rPr>
              <a:t>Temperature_last</a:t>
            </a:r>
            <a:r>
              <a:rPr lang="en-US" sz="1320" dirty="0">
                <a:solidFill>
                  <a:schemeClr val="bg1"/>
                </a:solidFill>
                <a:latin typeface="Lucida Console" panose="020B0609040504020204" pitchFamily="49" charset="0"/>
              </a:rPr>
              <a:t>[i+1][j] + </a:t>
            </a:r>
            <a:r>
              <a:rPr lang="en-US" sz="1320" dirty="0" err="1">
                <a:solidFill>
                  <a:schemeClr val="bg1"/>
                </a:solidFill>
                <a:latin typeface="Lucida Console" panose="020B0609040504020204" pitchFamily="49" charset="0"/>
              </a:rPr>
              <a:t>Temperature_last</a:t>
            </a:r>
            <a:r>
              <a:rPr lang="en-US" sz="1320" dirty="0">
                <a:solidFill>
                  <a:schemeClr val="bg1"/>
                </a:solidFill>
                <a:latin typeface="Lucida Console" panose="020B0609040504020204" pitchFamily="49" charset="0"/>
              </a:rPr>
              <a:t>[i-1][j] +</a:t>
            </a:r>
          </a:p>
          <a:p>
            <a:r>
              <a:rPr lang="en-US" sz="1320" dirty="0">
                <a:solidFill>
                  <a:schemeClr val="bg1"/>
                </a:solidFill>
                <a:latin typeface="Lucida Console" panose="020B0609040504020204" pitchFamily="49" charset="0"/>
              </a:rPr>
              <a:t>                                      </a:t>
            </a:r>
            <a:r>
              <a:rPr lang="en-US" sz="1320" dirty="0" err="1">
                <a:solidFill>
                  <a:schemeClr val="bg1"/>
                </a:solidFill>
                <a:latin typeface="Lucida Console" panose="020B0609040504020204" pitchFamily="49" charset="0"/>
              </a:rPr>
              <a:t>Temperature_last</a:t>
            </a:r>
            <a:r>
              <a:rPr lang="en-US" sz="1320" dirty="0">
                <a:solidFill>
                  <a:schemeClr val="bg1"/>
                </a:solidFill>
                <a:latin typeface="Lucida Console" panose="020B0609040504020204" pitchFamily="49" charset="0"/>
              </a:rPr>
              <a:t>[</a:t>
            </a:r>
            <a:r>
              <a:rPr lang="en-US" sz="1320" dirty="0" err="1">
                <a:solidFill>
                  <a:schemeClr val="bg1"/>
                </a:solidFill>
                <a:latin typeface="Lucida Console" panose="020B0609040504020204" pitchFamily="49" charset="0"/>
              </a:rPr>
              <a:t>i</a:t>
            </a:r>
            <a:r>
              <a:rPr lang="en-US" sz="1320" dirty="0">
                <a:solidFill>
                  <a:schemeClr val="bg1"/>
                </a:solidFill>
                <a:latin typeface="Lucida Console" panose="020B0609040504020204" pitchFamily="49" charset="0"/>
              </a:rPr>
              <a:t>][j+1] + </a:t>
            </a:r>
            <a:r>
              <a:rPr lang="en-US" sz="1320" dirty="0" err="1">
                <a:solidFill>
                  <a:schemeClr val="bg1"/>
                </a:solidFill>
                <a:latin typeface="Lucida Console" panose="020B0609040504020204" pitchFamily="49" charset="0"/>
              </a:rPr>
              <a:t>Temperature_last</a:t>
            </a:r>
            <a:r>
              <a:rPr lang="en-US" sz="1320" dirty="0">
                <a:solidFill>
                  <a:schemeClr val="bg1"/>
                </a:solidFill>
                <a:latin typeface="Lucida Console" panose="020B0609040504020204" pitchFamily="49" charset="0"/>
              </a:rPr>
              <a:t>[</a:t>
            </a:r>
            <a:r>
              <a:rPr lang="en-US" sz="1320" dirty="0" err="1">
                <a:solidFill>
                  <a:schemeClr val="bg1"/>
                </a:solidFill>
                <a:latin typeface="Lucida Console" panose="020B0609040504020204" pitchFamily="49" charset="0"/>
              </a:rPr>
              <a:t>i</a:t>
            </a:r>
            <a:r>
              <a:rPr lang="en-US" sz="1320" dirty="0">
                <a:solidFill>
                  <a:schemeClr val="bg1"/>
                </a:solidFill>
                <a:latin typeface="Lucida Console" panose="020B0609040504020204" pitchFamily="49" charset="0"/>
              </a:rPr>
              <a:t>][j-1]);</a:t>
            </a:r>
          </a:p>
          <a:p>
            <a:r>
              <a:rPr lang="en-US" sz="1320" dirty="0">
                <a:solidFill>
                  <a:schemeClr val="bg1"/>
                </a:solidFill>
                <a:latin typeface="Lucida Console" panose="020B0609040504020204" pitchFamily="49" charset="0"/>
              </a:rPr>
              <a:t>     }</a:t>
            </a:r>
          </a:p>
          <a:p>
            <a:r>
              <a:rPr lang="en-US" sz="1320" dirty="0">
                <a:solidFill>
                  <a:schemeClr val="bg1"/>
                </a:solidFill>
                <a:latin typeface="Lucida Console" panose="020B0609040504020204" pitchFamily="49" charset="0"/>
              </a:rPr>
              <a:t>}</a:t>
            </a:r>
          </a:p>
        </p:txBody>
      </p:sp>
      <p:sp>
        <p:nvSpPr>
          <p:cNvPr id="8" name="TextBox 7"/>
          <p:cNvSpPr txBox="1"/>
          <p:nvPr/>
        </p:nvSpPr>
        <p:spPr>
          <a:xfrm>
            <a:off x="457200" y="3817621"/>
            <a:ext cx="10149840" cy="1329587"/>
          </a:xfrm>
          <a:prstGeom prst="rect">
            <a:avLst/>
          </a:prstGeom>
          <a:noFill/>
          <a:ln w="25400">
            <a:solidFill>
              <a:schemeClr val="tx2"/>
            </a:solidFill>
          </a:ln>
        </p:spPr>
        <p:txBody>
          <a:bodyPr wrap="square" lIns="109718" tIns="54860" rIns="109718" bIns="54860" rtlCol="0">
            <a:spAutoFit/>
          </a:bodyPr>
          <a:lstStyle/>
          <a:p>
            <a:r>
              <a:rPr lang="en-US" sz="1320" dirty="0">
                <a:solidFill>
                  <a:schemeClr val="bg1"/>
                </a:solidFill>
                <a:latin typeface="Lucida Console" panose="020B0609040504020204" pitchFamily="49" charset="0"/>
              </a:rPr>
              <a:t>do j=1,columns</a:t>
            </a:r>
          </a:p>
          <a:p>
            <a:r>
              <a:rPr lang="en-US" sz="1320" dirty="0">
                <a:solidFill>
                  <a:schemeClr val="bg1"/>
                </a:solidFill>
                <a:latin typeface="Lucida Console" panose="020B0609040504020204" pitchFamily="49" charset="0"/>
              </a:rPr>
              <a:t>     do </a:t>
            </a:r>
            <a:r>
              <a:rPr lang="en-US" sz="1320" dirty="0" err="1">
                <a:solidFill>
                  <a:schemeClr val="bg1"/>
                </a:solidFill>
                <a:latin typeface="Lucida Console" panose="020B0609040504020204" pitchFamily="49" charset="0"/>
              </a:rPr>
              <a:t>i</a:t>
            </a:r>
            <a:r>
              <a:rPr lang="en-US" sz="1320" dirty="0">
                <a:solidFill>
                  <a:schemeClr val="bg1"/>
                </a:solidFill>
                <a:latin typeface="Lucida Console" panose="020B0609040504020204" pitchFamily="49" charset="0"/>
              </a:rPr>
              <a:t>=1,rows</a:t>
            </a:r>
          </a:p>
          <a:p>
            <a:r>
              <a:rPr lang="en-US" sz="1320" dirty="0">
                <a:solidFill>
                  <a:schemeClr val="bg1"/>
                </a:solidFill>
                <a:latin typeface="Lucida Console" panose="020B0609040504020204" pitchFamily="49" charset="0"/>
              </a:rPr>
              <a:t>          temperature(</a:t>
            </a:r>
            <a:r>
              <a:rPr lang="en-US" sz="1320" dirty="0" err="1">
                <a:solidFill>
                  <a:schemeClr val="bg1"/>
                </a:solidFill>
                <a:latin typeface="Lucida Console" panose="020B0609040504020204" pitchFamily="49" charset="0"/>
              </a:rPr>
              <a:t>i,j</a:t>
            </a:r>
            <a:r>
              <a:rPr lang="en-US" sz="1320" dirty="0">
                <a:solidFill>
                  <a:schemeClr val="bg1"/>
                </a:solidFill>
                <a:latin typeface="Lucida Console" panose="020B0609040504020204" pitchFamily="49" charset="0"/>
              </a:rPr>
              <a:t>)= 0.25 * (</a:t>
            </a:r>
            <a:r>
              <a:rPr lang="en-US" sz="1320" dirty="0" err="1">
                <a:solidFill>
                  <a:schemeClr val="bg1"/>
                </a:solidFill>
                <a:latin typeface="Lucida Console" panose="020B0609040504020204" pitchFamily="49" charset="0"/>
              </a:rPr>
              <a:t>temperature_last</a:t>
            </a:r>
            <a:r>
              <a:rPr lang="en-US" sz="1320" dirty="0">
                <a:solidFill>
                  <a:schemeClr val="bg1"/>
                </a:solidFill>
                <a:latin typeface="Lucida Console" panose="020B0609040504020204" pitchFamily="49" charset="0"/>
              </a:rPr>
              <a:t>(i+1,j)+</a:t>
            </a:r>
            <a:r>
              <a:rPr lang="en-US" sz="1320" dirty="0" err="1">
                <a:solidFill>
                  <a:schemeClr val="bg1"/>
                </a:solidFill>
                <a:latin typeface="Lucida Console" panose="020B0609040504020204" pitchFamily="49" charset="0"/>
              </a:rPr>
              <a:t>temperature_last</a:t>
            </a:r>
            <a:r>
              <a:rPr lang="en-US" sz="1320" dirty="0">
                <a:solidFill>
                  <a:schemeClr val="bg1"/>
                </a:solidFill>
                <a:latin typeface="Lucida Console" panose="020B0609040504020204" pitchFamily="49" charset="0"/>
              </a:rPr>
              <a:t>(i-1,j) + &amp;</a:t>
            </a:r>
          </a:p>
          <a:p>
            <a:r>
              <a:rPr lang="en-US" sz="1320" dirty="0">
                <a:solidFill>
                  <a:schemeClr val="bg1"/>
                </a:solidFill>
                <a:latin typeface="Lucida Console" panose="020B0609040504020204" pitchFamily="49" charset="0"/>
              </a:rPr>
              <a:t>                                    </a:t>
            </a:r>
            <a:r>
              <a:rPr lang="en-US" sz="1320" dirty="0" err="1">
                <a:solidFill>
                  <a:schemeClr val="bg1"/>
                </a:solidFill>
                <a:latin typeface="Lucida Console" panose="020B0609040504020204" pitchFamily="49" charset="0"/>
              </a:rPr>
              <a:t>temperature_last</a:t>
            </a:r>
            <a:r>
              <a:rPr lang="en-US" sz="1320" dirty="0">
                <a:solidFill>
                  <a:schemeClr val="bg1"/>
                </a:solidFill>
                <a:latin typeface="Lucida Console" panose="020B0609040504020204" pitchFamily="49" charset="0"/>
              </a:rPr>
              <a:t>(i,j+1)+</a:t>
            </a:r>
            <a:r>
              <a:rPr lang="en-US" sz="1320" dirty="0" err="1">
                <a:solidFill>
                  <a:schemeClr val="bg1"/>
                </a:solidFill>
                <a:latin typeface="Lucida Console" panose="020B0609040504020204" pitchFamily="49" charset="0"/>
              </a:rPr>
              <a:t>temperature_last</a:t>
            </a:r>
            <a:r>
              <a:rPr lang="en-US" sz="1320" dirty="0">
                <a:solidFill>
                  <a:schemeClr val="bg1"/>
                </a:solidFill>
                <a:latin typeface="Lucida Console" panose="020B0609040504020204" pitchFamily="49" charset="0"/>
              </a:rPr>
              <a:t>(i,j-1) )</a:t>
            </a:r>
          </a:p>
          <a:p>
            <a:r>
              <a:rPr lang="en-US" sz="1320" dirty="0">
                <a:solidFill>
                  <a:schemeClr val="bg1"/>
                </a:solidFill>
                <a:latin typeface="Lucida Console" panose="020B0609040504020204" pitchFamily="49" charset="0"/>
              </a:rPr>
              <a:t>     </a:t>
            </a:r>
            <a:r>
              <a:rPr lang="en-US" sz="1320" dirty="0" err="1">
                <a:solidFill>
                  <a:schemeClr val="bg1"/>
                </a:solidFill>
                <a:latin typeface="Lucida Console" panose="020B0609040504020204" pitchFamily="49" charset="0"/>
              </a:rPr>
              <a:t>enddo</a:t>
            </a:r>
            <a:endParaRPr lang="en-US" sz="1320" dirty="0">
              <a:solidFill>
                <a:schemeClr val="bg1"/>
              </a:solidFill>
              <a:latin typeface="Lucida Console" panose="020B0609040504020204" pitchFamily="49" charset="0"/>
            </a:endParaRPr>
          </a:p>
          <a:p>
            <a:r>
              <a:rPr lang="en-US" sz="1320" dirty="0" err="1">
                <a:solidFill>
                  <a:schemeClr val="bg1"/>
                </a:solidFill>
                <a:latin typeface="Lucida Console" panose="020B0609040504020204" pitchFamily="49" charset="0"/>
              </a:rPr>
              <a:t>enddo</a:t>
            </a:r>
            <a:endParaRPr lang="en-US" sz="1320" dirty="0">
              <a:solidFill>
                <a:schemeClr val="bg1"/>
              </a:solidFill>
              <a:latin typeface="Lucida Console" panose="020B0609040504020204" pitchFamily="49" charset="0"/>
            </a:endParaRPr>
          </a:p>
        </p:txBody>
      </p:sp>
      <p:sp>
        <p:nvSpPr>
          <p:cNvPr id="3" name="TextBox 2">
            <a:extLst>
              <a:ext uri="{FF2B5EF4-FFF2-40B4-BE49-F238E27FC236}">
                <a16:creationId xmlns:a16="http://schemas.microsoft.com/office/drawing/2014/main" id="{A2704D97-FBE1-471B-8657-B99CE0E46BC8}"/>
              </a:ext>
            </a:extLst>
          </p:cNvPr>
          <p:cNvSpPr txBox="1"/>
          <p:nvPr/>
        </p:nvSpPr>
        <p:spPr>
          <a:xfrm>
            <a:off x="457200" y="1098549"/>
            <a:ext cx="161088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b="1" dirty="0">
                <a:solidFill>
                  <a:schemeClr val="bg1"/>
                </a:solidFill>
              </a:rPr>
              <a:t>C</a:t>
            </a:r>
          </a:p>
        </p:txBody>
      </p:sp>
      <p:sp>
        <p:nvSpPr>
          <p:cNvPr id="6" name="TextBox 5">
            <a:extLst>
              <a:ext uri="{FF2B5EF4-FFF2-40B4-BE49-F238E27FC236}">
                <a16:creationId xmlns:a16="http://schemas.microsoft.com/office/drawing/2014/main" id="{B63F4697-C1B0-4D73-AB45-EF8BAA48FDD4}"/>
              </a:ext>
            </a:extLst>
          </p:cNvPr>
          <p:cNvSpPr txBox="1"/>
          <p:nvPr/>
        </p:nvSpPr>
        <p:spPr>
          <a:xfrm>
            <a:off x="457200" y="3475989"/>
            <a:ext cx="161088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b="1" dirty="0">
                <a:solidFill>
                  <a:schemeClr val="bg1"/>
                </a:solidFill>
              </a:rPr>
              <a:t>Fortran</a:t>
            </a:r>
          </a:p>
        </p:txBody>
      </p:sp>
    </p:spTree>
    <p:extLst>
      <p:ext uri="{BB962C8B-B14F-4D97-AF65-F5344CB8AC3E}">
        <p14:creationId xmlns:p14="http://schemas.microsoft.com/office/powerpoint/2010/main" val="7834625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164972" y="912912"/>
            <a:ext cx="9286876" cy="517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en-US" sz="1200" dirty="0">
                <a:solidFill>
                  <a:schemeClr val="bg1"/>
                </a:solidFill>
                <a:latin typeface="Lucida Console" pitchFamily="49" charset="0"/>
              </a:rPr>
              <a:t>while ( </a:t>
            </a:r>
            <a:r>
              <a:rPr lang="en-US" altLang="en-US" sz="1200" dirty="0" err="1">
                <a:solidFill>
                  <a:schemeClr val="bg1"/>
                </a:solidFill>
                <a:latin typeface="Lucida Console" pitchFamily="49" charset="0"/>
              </a:rPr>
              <a:t>dt</a:t>
            </a:r>
            <a:r>
              <a:rPr lang="en-US" altLang="en-US" sz="1200" dirty="0">
                <a:solidFill>
                  <a:schemeClr val="bg1"/>
                </a:solidFill>
                <a:latin typeface="Lucida Console" pitchFamily="49" charset="0"/>
              </a:rPr>
              <a:t> &gt; MAX_TEMP_ERROR &amp;&amp; iteration &lt;= </a:t>
            </a:r>
            <a:r>
              <a:rPr lang="en-US" altLang="en-US" sz="1200" dirty="0" err="1">
                <a:solidFill>
                  <a:schemeClr val="bg1"/>
                </a:solidFill>
                <a:latin typeface="Lucida Console" pitchFamily="49" charset="0"/>
              </a:rPr>
              <a:t>max_iterations</a:t>
            </a:r>
            <a:r>
              <a:rPr lang="en-US" altLang="en-US" sz="1200" dirty="0">
                <a:solidFill>
                  <a:schemeClr val="bg1"/>
                </a:solidFill>
                <a:latin typeface="Lucida Console" pitchFamily="49" charset="0"/>
              </a:rPr>
              <a:t> ) {</a:t>
            </a: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for(</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 = 1; </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 &lt;= ROWS; </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 {</a:t>
            </a:r>
          </a:p>
          <a:p>
            <a:pPr eaLnBrk="1" hangingPunct="1"/>
            <a:r>
              <a:rPr lang="en-US" altLang="en-US" sz="1200" dirty="0">
                <a:solidFill>
                  <a:schemeClr val="bg1"/>
                </a:solidFill>
                <a:latin typeface="Lucida Console" pitchFamily="49" charset="0"/>
              </a:rPr>
              <a:t>          for(j = 1; j &lt;= COLUMNS; j++) {</a:t>
            </a:r>
          </a:p>
          <a:p>
            <a:pPr eaLnBrk="1" hangingPunct="1"/>
            <a:r>
              <a:rPr lang="en-US" altLang="en-US" sz="1200" dirty="0">
                <a:solidFill>
                  <a:schemeClr val="bg1"/>
                </a:solidFill>
                <a:latin typeface="Lucida Console" pitchFamily="49" charset="0"/>
              </a:rPr>
              <a:t>                Temperature[</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][j] = 0.25 * (</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[i+1][j] + </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[i-1][j] +</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][j+1] + </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][j-1]);</a:t>
            </a:r>
          </a:p>
          <a:p>
            <a:pPr eaLnBrk="1" hangingPunct="1"/>
            <a:r>
              <a:rPr lang="en-US" altLang="en-US" sz="1200" dirty="0">
                <a:solidFill>
                  <a:schemeClr val="bg1"/>
                </a:solidFill>
                <a:latin typeface="Lucida Console" pitchFamily="49" charset="0"/>
              </a:rPr>
              <a:t>          }</a:t>
            </a:r>
          </a:p>
          <a:p>
            <a:pPr eaLnBrk="1" hangingPunct="1"/>
            <a:r>
              <a:rPr lang="en-US" altLang="en-US" sz="1200" dirty="0">
                <a:solidFill>
                  <a:schemeClr val="bg1"/>
                </a:solidFill>
                <a:latin typeface="Lucida Console" pitchFamily="49" charset="0"/>
              </a:rPr>
              <a:t>     }</a:t>
            </a:r>
          </a:p>
          <a:p>
            <a:pPr eaLnBrk="1" hangingPunct="1"/>
            <a:r>
              <a:rPr lang="en-US" altLang="en-US" sz="1200" dirty="0">
                <a:solidFill>
                  <a:schemeClr val="bg1"/>
                </a:solidFill>
                <a:latin typeface="Lucida Console" pitchFamily="49" charset="0"/>
              </a:rPr>
              <a:t>        </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dt</a:t>
            </a:r>
            <a:r>
              <a:rPr lang="en-US" altLang="en-US" sz="1200" dirty="0">
                <a:solidFill>
                  <a:schemeClr val="bg1"/>
                </a:solidFill>
                <a:latin typeface="Lucida Console" pitchFamily="49" charset="0"/>
              </a:rPr>
              <a:t> = 0.0;</a:t>
            </a: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for(</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 = 1; </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 &lt;= ROWS; </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a:t>
            </a:r>
          </a:p>
          <a:p>
            <a:pPr eaLnBrk="1" hangingPunct="1"/>
            <a:r>
              <a:rPr lang="en-US" altLang="en-US" sz="1200" dirty="0">
                <a:solidFill>
                  <a:schemeClr val="bg1"/>
                </a:solidFill>
                <a:latin typeface="Lucida Console" pitchFamily="49" charset="0"/>
              </a:rPr>
              <a:t>          for(j = 1; j &lt;= COLUMNS; j++){</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dt</a:t>
            </a:r>
            <a:r>
              <a:rPr lang="en-US" altLang="en-US" sz="1200" dirty="0">
                <a:solidFill>
                  <a:schemeClr val="bg1"/>
                </a:solidFill>
                <a:latin typeface="Lucida Console" pitchFamily="49" charset="0"/>
              </a:rPr>
              <a:t> = </a:t>
            </a:r>
            <a:r>
              <a:rPr lang="en-US" altLang="en-US" sz="1200" dirty="0" err="1">
                <a:solidFill>
                  <a:schemeClr val="bg1"/>
                </a:solidFill>
                <a:latin typeface="Lucida Console" pitchFamily="49" charset="0"/>
              </a:rPr>
              <a:t>fmax</a:t>
            </a:r>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fabs</a:t>
            </a:r>
            <a:r>
              <a:rPr lang="en-US" altLang="en-US" sz="1200" dirty="0">
                <a:solidFill>
                  <a:schemeClr val="bg1"/>
                </a:solidFill>
                <a:latin typeface="Lucida Console" pitchFamily="49" charset="0"/>
              </a:rPr>
              <a:t>(Temperature[</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][j]-</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][j]), </a:t>
            </a:r>
            <a:r>
              <a:rPr lang="en-US" altLang="en-US" sz="1200" dirty="0" err="1">
                <a:solidFill>
                  <a:schemeClr val="bg1"/>
                </a:solidFill>
                <a:latin typeface="Lucida Console" pitchFamily="49" charset="0"/>
              </a:rPr>
              <a:t>dt</a:t>
            </a:r>
            <a:r>
              <a:rPr lang="en-US" altLang="en-US" sz="1200" dirty="0">
                <a:solidFill>
                  <a:schemeClr val="bg1"/>
                </a:solidFill>
                <a:latin typeface="Lucida Console" pitchFamily="49" charset="0"/>
              </a:rPr>
              <a:t>);</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][j] = Temperature[</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][j];</a:t>
            </a:r>
          </a:p>
          <a:p>
            <a:pPr eaLnBrk="1" hangingPunct="1"/>
            <a:r>
              <a:rPr lang="en-US" altLang="en-US" sz="1200" dirty="0">
                <a:solidFill>
                  <a:schemeClr val="bg1"/>
                </a:solidFill>
                <a:latin typeface="Lucida Console" pitchFamily="49" charset="0"/>
              </a:rPr>
              <a:t>          }</a:t>
            </a:r>
          </a:p>
          <a:p>
            <a:pPr eaLnBrk="1" hangingPunct="1"/>
            <a:r>
              <a:rPr lang="en-US" altLang="en-US" sz="1200" dirty="0">
                <a:solidFill>
                  <a:schemeClr val="bg1"/>
                </a:solidFill>
                <a:latin typeface="Lucida Console" pitchFamily="49" charset="0"/>
              </a:rPr>
              <a:t>     }</a:t>
            </a: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if((iteration % 100) == 0) {</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track_progress</a:t>
            </a:r>
            <a:r>
              <a:rPr lang="en-US" altLang="en-US" sz="1200" dirty="0">
                <a:solidFill>
                  <a:schemeClr val="bg1"/>
                </a:solidFill>
                <a:latin typeface="Lucida Console" pitchFamily="49" charset="0"/>
              </a:rPr>
              <a:t>(iteration);</a:t>
            </a:r>
          </a:p>
          <a:p>
            <a:pPr eaLnBrk="1" hangingPunct="1"/>
            <a:r>
              <a:rPr lang="en-US" altLang="en-US" sz="1200" dirty="0">
                <a:solidFill>
                  <a:schemeClr val="bg1"/>
                </a:solidFill>
                <a:latin typeface="Lucida Console" pitchFamily="49" charset="0"/>
              </a:rPr>
              <a:t>     }</a:t>
            </a: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iteration++;</a:t>
            </a: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a:t>
            </a:r>
          </a:p>
        </p:txBody>
      </p:sp>
      <p:sp>
        <p:nvSpPr>
          <p:cNvPr id="4" name="Rectangle 2"/>
          <p:cNvSpPr>
            <a:spLocks noGrp="1" noChangeArrowheads="1"/>
          </p:cNvSpPr>
          <p:nvPr>
            <p:ph type="title"/>
          </p:nvPr>
        </p:nvSpPr>
        <p:spPr>
          <a:xfrm>
            <a:off x="0" y="0"/>
            <a:ext cx="10963276" cy="646270"/>
          </a:xfrm>
        </p:spPr>
        <p:txBody>
          <a:bodyPr/>
          <a:lstStyle/>
          <a:p>
            <a:pPr algn="ctr" eaLnBrk="1" hangingPunct="1"/>
            <a:r>
              <a:rPr lang="en-US" altLang="en-US" dirty="0"/>
              <a:t>Serial </a:t>
            </a:r>
            <a:r>
              <a:rPr lang="en-US" altLang="en-US" dirty="0">
                <a:solidFill>
                  <a:srgbClr val="43A91F"/>
                </a:solidFill>
              </a:rPr>
              <a:t>C</a:t>
            </a:r>
            <a:r>
              <a:rPr lang="en-US" altLang="en-US" dirty="0"/>
              <a:t> Code (kernel)</a:t>
            </a:r>
          </a:p>
        </p:txBody>
      </p:sp>
      <p:sp>
        <p:nvSpPr>
          <p:cNvPr id="2" name="TextBox 1"/>
          <p:cNvSpPr txBox="1"/>
          <p:nvPr/>
        </p:nvSpPr>
        <p:spPr>
          <a:xfrm>
            <a:off x="9829802" y="1599457"/>
            <a:ext cx="1003787" cy="313924"/>
          </a:xfrm>
          <a:prstGeom prst="rect">
            <a:avLst/>
          </a:prstGeom>
          <a:noFill/>
        </p:spPr>
        <p:txBody>
          <a:bodyPr wrap="none" lIns="91433" tIns="45716" rIns="91433" bIns="45716" rtlCol="0">
            <a:spAutoFit/>
          </a:bodyPr>
          <a:lstStyle/>
          <a:p>
            <a:r>
              <a:rPr lang="en-US" sz="1440" b="1" dirty="0">
                <a:solidFill>
                  <a:schemeClr val="accent4"/>
                </a:solidFill>
              </a:rPr>
              <a:t>Calculate</a:t>
            </a:r>
          </a:p>
        </p:txBody>
      </p:sp>
      <p:sp>
        <p:nvSpPr>
          <p:cNvPr id="3" name="Right Brace 2"/>
          <p:cNvSpPr/>
          <p:nvPr/>
        </p:nvSpPr>
        <p:spPr>
          <a:xfrm>
            <a:off x="9259824" y="1333500"/>
            <a:ext cx="384048" cy="839688"/>
          </a:xfrm>
          <a:prstGeom prst="rightBrace">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lIns="91433" tIns="45716" rIns="91433" bIns="45716" rtlCol="0" anchor="ctr"/>
          <a:lstStyle/>
          <a:p>
            <a:pPr algn="ctr"/>
            <a:endParaRPr lang="en-US">
              <a:solidFill>
                <a:schemeClr val="bg1"/>
              </a:solidFill>
            </a:endParaRPr>
          </a:p>
        </p:txBody>
      </p:sp>
      <p:sp>
        <p:nvSpPr>
          <p:cNvPr id="16" name="TextBox 15"/>
          <p:cNvSpPr txBox="1"/>
          <p:nvPr/>
        </p:nvSpPr>
        <p:spPr>
          <a:xfrm>
            <a:off x="9805107" y="2729924"/>
            <a:ext cx="1015007" cy="1200321"/>
          </a:xfrm>
          <a:prstGeom prst="rect">
            <a:avLst/>
          </a:prstGeom>
          <a:noFill/>
        </p:spPr>
        <p:txBody>
          <a:bodyPr wrap="none" lIns="91433" tIns="45716" rIns="91433" bIns="45716" rtlCol="0">
            <a:spAutoFit/>
          </a:bodyPr>
          <a:lstStyle/>
          <a:p>
            <a:r>
              <a:rPr lang="en-US" sz="1440" b="1" dirty="0">
                <a:solidFill>
                  <a:schemeClr val="accent4"/>
                </a:solidFill>
              </a:rPr>
              <a:t>Update </a:t>
            </a:r>
          </a:p>
          <a:p>
            <a:r>
              <a:rPr lang="en-US" sz="1440" b="1" dirty="0">
                <a:solidFill>
                  <a:schemeClr val="accent4"/>
                </a:solidFill>
              </a:rPr>
              <a:t>temp</a:t>
            </a:r>
          </a:p>
          <a:p>
            <a:r>
              <a:rPr lang="en-US" sz="1440" b="1" dirty="0">
                <a:solidFill>
                  <a:schemeClr val="accent4"/>
                </a:solidFill>
              </a:rPr>
              <a:t>array and</a:t>
            </a:r>
          </a:p>
          <a:p>
            <a:r>
              <a:rPr lang="en-US" sz="1440" b="1" dirty="0">
                <a:solidFill>
                  <a:schemeClr val="accent4"/>
                </a:solidFill>
              </a:rPr>
              <a:t>find max</a:t>
            </a:r>
          </a:p>
          <a:p>
            <a:r>
              <a:rPr lang="en-US" sz="1440" b="1" dirty="0">
                <a:solidFill>
                  <a:schemeClr val="accent4"/>
                </a:solidFill>
              </a:rPr>
              <a:t>change</a:t>
            </a:r>
          </a:p>
        </p:txBody>
      </p:sp>
      <p:sp>
        <p:nvSpPr>
          <p:cNvPr id="17" name="Right Brace 16"/>
          <p:cNvSpPr/>
          <p:nvPr/>
        </p:nvSpPr>
        <p:spPr>
          <a:xfrm>
            <a:off x="9259824" y="2857500"/>
            <a:ext cx="384048" cy="914400"/>
          </a:xfrm>
          <a:prstGeom prst="rightBrace">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lIns="91433" tIns="45716" rIns="91433" bIns="45716" rtlCol="0" anchor="ctr"/>
          <a:lstStyle/>
          <a:p>
            <a:pPr algn="ctr"/>
            <a:endParaRPr lang="en-US">
              <a:solidFill>
                <a:schemeClr val="bg1"/>
              </a:solidFill>
            </a:endParaRPr>
          </a:p>
        </p:txBody>
      </p:sp>
      <p:sp>
        <p:nvSpPr>
          <p:cNvPr id="18" name="TextBox 17"/>
          <p:cNvSpPr txBox="1"/>
          <p:nvPr/>
        </p:nvSpPr>
        <p:spPr>
          <a:xfrm>
            <a:off x="9829803" y="4229101"/>
            <a:ext cx="787381" cy="313924"/>
          </a:xfrm>
          <a:prstGeom prst="rect">
            <a:avLst/>
          </a:prstGeom>
          <a:noFill/>
        </p:spPr>
        <p:txBody>
          <a:bodyPr wrap="none" lIns="91433" tIns="45716" rIns="91433" bIns="45716" rtlCol="0">
            <a:spAutoFit/>
          </a:bodyPr>
          <a:lstStyle/>
          <a:p>
            <a:r>
              <a:rPr lang="en-US" sz="1440" b="1" dirty="0">
                <a:solidFill>
                  <a:schemeClr val="accent4"/>
                </a:solidFill>
              </a:rPr>
              <a:t>Output</a:t>
            </a:r>
          </a:p>
        </p:txBody>
      </p:sp>
      <p:sp>
        <p:nvSpPr>
          <p:cNvPr id="19" name="Right Brace 18"/>
          <p:cNvSpPr/>
          <p:nvPr/>
        </p:nvSpPr>
        <p:spPr>
          <a:xfrm>
            <a:off x="9259824" y="4079679"/>
            <a:ext cx="384048" cy="606623"/>
          </a:xfrm>
          <a:prstGeom prst="rightBrace">
            <a:avLst/>
          </a:prstGeom>
          <a:ln w="25400">
            <a:solidFill>
              <a:srgbClr val="FF5400"/>
            </a:solidFill>
          </a:ln>
        </p:spPr>
        <p:style>
          <a:lnRef idx="1">
            <a:schemeClr val="accent1"/>
          </a:lnRef>
          <a:fillRef idx="0">
            <a:schemeClr val="accent1"/>
          </a:fillRef>
          <a:effectRef idx="0">
            <a:schemeClr val="accent1"/>
          </a:effectRef>
          <a:fontRef idx="minor">
            <a:schemeClr val="tx1"/>
          </a:fontRef>
        </p:style>
        <p:txBody>
          <a:bodyPr lIns="91433" tIns="45716" rIns="91433" bIns="45716" rtlCol="0" anchor="ctr"/>
          <a:lstStyle/>
          <a:p>
            <a:pPr algn="ctr"/>
            <a:endParaRPr lang="en-US">
              <a:solidFill>
                <a:schemeClr val="bg1"/>
              </a:solidFill>
            </a:endParaRPr>
          </a:p>
        </p:txBody>
      </p:sp>
      <p:sp>
        <p:nvSpPr>
          <p:cNvPr id="10" name="TextBox 9"/>
          <p:cNvSpPr txBox="1"/>
          <p:nvPr/>
        </p:nvSpPr>
        <p:spPr>
          <a:xfrm>
            <a:off x="9819535" y="912912"/>
            <a:ext cx="756924" cy="313924"/>
          </a:xfrm>
          <a:prstGeom prst="rect">
            <a:avLst/>
          </a:prstGeom>
          <a:noFill/>
        </p:spPr>
        <p:txBody>
          <a:bodyPr wrap="none" lIns="91433" tIns="45716" rIns="91433" bIns="45716" rtlCol="0">
            <a:spAutoFit/>
          </a:bodyPr>
          <a:lstStyle/>
          <a:p>
            <a:r>
              <a:rPr lang="en-US" sz="1440" b="1" dirty="0">
                <a:solidFill>
                  <a:schemeClr val="accent4"/>
                </a:solidFill>
              </a:rPr>
              <a:t>Done?</a:t>
            </a:r>
          </a:p>
        </p:txBody>
      </p:sp>
      <p:sp>
        <p:nvSpPr>
          <p:cNvPr id="11" name="Right Brace 10"/>
          <p:cNvSpPr/>
          <p:nvPr/>
        </p:nvSpPr>
        <p:spPr>
          <a:xfrm>
            <a:off x="9259824" y="952498"/>
            <a:ext cx="384048" cy="228600"/>
          </a:xfrm>
          <a:prstGeom prst="rightBrace">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lIns="91433" tIns="45716" rIns="91433" bIns="45716" rtlCol="0" anchor="ctr"/>
          <a:lstStyle/>
          <a:p>
            <a:pPr algn="ctr"/>
            <a:endParaRPr lang="en-US">
              <a:solidFill>
                <a:schemeClr val="accent4"/>
              </a:solidFill>
            </a:endParaRPr>
          </a:p>
        </p:txBody>
      </p:sp>
    </p:spTree>
    <p:extLst>
      <p:ext uri="{BB962C8B-B14F-4D97-AF65-F5344CB8AC3E}">
        <p14:creationId xmlns:p14="http://schemas.microsoft.com/office/powerpoint/2010/main" val="163415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385414" y="1186594"/>
            <a:ext cx="5186443" cy="4103254"/>
          </a:xfrm>
          <a:prstGeom prst="rect">
            <a:avLst/>
          </a:prstGeom>
          <a:noFill/>
          <a:ln w="28575">
            <a:solidFill>
              <a:srgbClr val="43A91F"/>
            </a:solidFill>
            <a:miter lim="800000"/>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en-US" sz="1080" dirty="0">
                <a:solidFill>
                  <a:schemeClr val="bg1"/>
                </a:solidFill>
                <a:latin typeface="Lucida Console" pitchFamily="49" charset="0"/>
              </a:rPr>
              <a:t>void initialize(){</a:t>
            </a:r>
          </a:p>
          <a:p>
            <a:pPr eaLnBrk="1" hangingPunct="1"/>
            <a:endParaRPr lang="en-US" altLang="en-US" sz="1080" dirty="0">
              <a:solidFill>
                <a:schemeClr val="bg1"/>
              </a:solidFill>
              <a:latin typeface="Lucida Console" pitchFamily="49" charset="0"/>
            </a:endParaRPr>
          </a:p>
          <a:p>
            <a:pPr eaLnBrk="1" hangingPunct="1"/>
            <a:r>
              <a:rPr lang="en-US" altLang="en-US" sz="1080" dirty="0">
                <a:solidFill>
                  <a:schemeClr val="bg1"/>
                </a:solidFill>
                <a:latin typeface="Lucida Console" pitchFamily="49" charset="0"/>
              </a:rPr>
              <a:t>    int </a:t>
            </a:r>
            <a:r>
              <a:rPr lang="en-US" altLang="en-US" sz="1080" dirty="0" err="1">
                <a:solidFill>
                  <a:schemeClr val="bg1"/>
                </a:solidFill>
                <a:latin typeface="Lucida Console" pitchFamily="49" charset="0"/>
              </a:rPr>
              <a:t>i,j</a:t>
            </a:r>
            <a:r>
              <a:rPr lang="en-US" altLang="en-US" sz="1080" dirty="0">
                <a:solidFill>
                  <a:schemeClr val="bg1"/>
                </a:solidFill>
                <a:latin typeface="Lucida Console" pitchFamily="49" charset="0"/>
              </a:rPr>
              <a:t>;</a:t>
            </a:r>
          </a:p>
          <a:p>
            <a:pPr eaLnBrk="1" hangingPunct="1"/>
            <a:endParaRPr lang="en-US" altLang="en-US" sz="1080" dirty="0">
              <a:solidFill>
                <a:schemeClr val="bg1"/>
              </a:solidFill>
              <a:latin typeface="Lucida Console" pitchFamily="49" charset="0"/>
            </a:endParaRPr>
          </a:p>
          <a:p>
            <a:pPr eaLnBrk="1" hangingPunct="1"/>
            <a:r>
              <a:rPr lang="en-US" altLang="en-US" sz="1080" dirty="0">
                <a:solidFill>
                  <a:schemeClr val="bg1"/>
                </a:solidFill>
                <a:latin typeface="Lucida Console" pitchFamily="49" charset="0"/>
              </a:rPr>
              <a:t>    for(</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 = 0; </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 &lt;= ROWS+1; </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a:t>
            </a:r>
          </a:p>
          <a:p>
            <a:pPr eaLnBrk="1" hangingPunct="1"/>
            <a:r>
              <a:rPr lang="en-US" altLang="en-US" sz="1080" dirty="0">
                <a:solidFill>
                  <a:schemeClr val="bg1"/>
                </a:solidFill>
                <a:latin typeface="Lucida Console" pitchFamily="49" charset="0"/>
              </a:rPr>
              <a:t>        for (j = 0; j &lt;= COLUMNS+1; j++){</a:t>
            </a:r>
          </a:p>
          <a:p>
            <a:pPr eaLnBrk="1" hangingPunct="1"/>
            <a:r>
              <a:rPr lang="en-US" altLang="en-US" sz="1080" dirty="0">
                <a:solidFill>
                  <a:schemeClr val="bg1"/>
                </a:solidFill>
                <a:latin typeface="Lucida Console" pitchFamily="49" charset="0"/>
              </a:rPr>
              <a:t>            </a:t>
            </a:r>
            <a:r>
              <a:rPr lang="en-US" altLang="en-US" sz="1080" dirty="0" err="1">
                <a:solidFill>
                  <a:schemeClr val="bg1"/>
                </a:solidFill>
                <a:latin typeface="Lucida Console" pitchFamily="49" charset="0"/>
              </a:rPr>
              <a:t>Temperature_last</a:t>
            </a:r>
            <a:r>
              <a:rPr lang="en-US" altLang="en-US" sz="1080" dirty="0">
                <a:solidFill>
                  <a:schemeClr val="bg1"/>
                </a:solidFill>
                <a:latin typeface="Lucida Console" pitchFamily="49" charset="0"/>
              </a:rPr>
              <a:t>[</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][j] = 0.0;</a:t>
            </a:r>
          </a:p>
          <a:p>
            <a:pPr eaLnBrk="1" hangingPunct="1"/>
            <a:r>
              <a:rPr lang="en-US" altLang="en-US" sz="1080" dirty="0">
                <a:solidFill>
                  <a:schemeClr val="bg1"/>
                </a:solidFill>
                <a:latin typeface="Lucida Console" pitchFamily="49" charset="0"/>
              </a:rPr>
              <a:t>        }</a:t>
            </a:r>
          </a:p>
          <a:p>
            <a:pPr eaLnBrk="1" hangingPunct="1"/>
            <a:r>
              <a:rPr lang="en-US" altLang="en-US" sz="1080" dirty="0">
                <a:solidFill>
                  <a:schemeClr val="bg1"/>
                </a:solidFill>
                <a:latin typeface="Lucida Console" pitchFamily="49" charset="0"/>
              </a:rPr>
              <a:t>    }</a:t>
            </a:r>
          </a:p>
          <a:p>
            <a:pPr eaLnBrk="1" hangingPunct="1"/>
            <a:endParaRPr lang="en-US" altLang="en-US" sz="1080" dirty="0">
              <a:solidFill>
                <a:schemeClr val="bg1"/>
              </a:solidFill>
              <a:latin typeface="Lucida Console" pitchFamily="49" charset="0"/>
            </a:endParaRPr>
          </a:p>
          <a:p>
            <a:pPr eaLnBrk="1" hangingPunct="1"/>
            <a:r>
              <a:rPr lang="en-US" altLang="en-US" sz="1080" dirty="0">
                <a:solidFill>
                  <a:schemeClr val="bg1"/>
                </a:solidFill>
                <a:latin typeface="Lucida Console" pitchFamily="49" charset="0"/>
              </a:rPr>
              <a:t>    // these boundary conditions never change throughout run</a:t>
            </a:r>
          </a:p>
          <a:p>
            <a:pPr eaLnBrk="1" hangingPunct="1"/>
            <a:endParaRPr lang="en-US" altLang="en-US" sz="1080" dirty="0">
              <a:solidFill>
                <a:schemeClr val="bg1"/>
              </a:solidFill>
              <a:latin typeface="Lucida Console" pitchFamily="49" charset="0"/>
            </a:endParaRPr>
          </a:p>
          <a:p>
            <a:pPr eaLnBrk="1" hangingPunct="1"/>
            <a:r>
              <a:rPr lang="en-US" altLang="en-US" sz="1080" dirty="0">
                <a:solidFill>
                  <a:schemeClr val="bg1"/>
                </a:solidFill>
                <a:latin typeface="Lucida Console" pitchFamily="49" charset="0"/>
              </a:rPr>
              <a:t>    // set left side to 0 and right to a linear increase</a:t>
            </a:r>
          </a:p>
          <a:p>
            <a:pPr eaLnBrk="1" hangingPunct="1"/>
            <a:r>
              <a:rPr lang="en-US" altLang="en-US" sz="1080" dirty="0">
                <a:solidFill>
                  <a:schemeClr val="bg1"/>
                </a:solidFill>
                <a:latin typeface="Lucida Console" pitchFamily="49" charset="0"/>
              </a:rPr>
              <a:t>    for(</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 = 0; </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 &lt;= ROWS+1; </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 {</a:t>
            </a:r>
          </a:p>
          <a:p>
            <a:pPr eaLnBrk="1" hangingPunct="1"/>
            <a:r>
              <a:rPr lang="en-US" altLang="en-US" sz="1080" dirty="0">
                <a:solidFill>
                  <a:schemeClr val="bg1"/>
                </a:solidFill>
                <a:latin typeface="Lucida Console" pitchFamily="49" charset="0"/>
              </a:rPr>
              <a:t>        </a:t>
            </a:r>
            <a:r>
              <a:rPr lang="en-US" altLang="en-US" sz="1080" dirty="0" err="1">
                <a:solidFill>
                  <a:schemeClr val="bg1"/>
                </a:solidFill>
                <a:latin typeface="Lucida Console" pitchFamily="49" charset="0"/>
              </a:rPr>
              <a:t>Temperature_last</a:t>
            </a:r>
            <a:r>
              <a:rPr lang="en-US" altLang="en-US" sz="1080" dirty="0">
                <a:solidFill>
                  <a:schemeClr val="bg1"/>
                </a:solidFill>
                <a:latin typeface="Lucida Console" pitchFamily="49" charset="0"/>
              </a:rPr>
              <a:t>[</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][0] = 0.0;</a:t>
            </a:r>
          </a:p>
          <a:p>
            <a:pPr eaLnBrk="1" hangingPunct="1"/>
            <a:r>
              <a:rPr lang="en-US" altLang="en-US" sz="1080" dirty="0">
                <a:solidFill>
                  <a:schemeClr val="bg1"/>
                </a:solidFill>
                <a:latin typeface="Lucida Console" pitchFamily="49" charset="0"/>
              </a:rPr>
              <a:t>        </a:t>
            </a:r>
            <a:r>
              <a:rPr lang="en-US" altLang="en-US" sz="1080" dirty="0" err="1">
                <a:solidFill>
                  <a:schemeClr val="bg1"/>
                </a:solidFill>
                <a:latin typeface="Lucida Console" pitchFamily="49" charset="0"/>
              </a:rPr>
              <a:t>Temperature_last</a:t>
            </a:r>
            <a:r>
              <a:rPr lang="en-US" altLang="en-US" sz="1080" dirty="0">
                <a:solidFill>
                  <a:schemeClr val="bg1"/>
                </a:solidFill>
                <a:latin typeface="Lucida Console" pitchFamily="49" charset="0"/>
              </a:rPr>
              <a:t>[</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][COLUMNS+1] = (100.0/ROWS)*</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a:t>
            </a:r>
          </a:p>
          <a:p>
            <a:pPr eaLnBrk="1" hangingPunct="1"/>
            <a:r>
              <a:rPr lang="en-US" altLang="en-US" sz="1080" dirty="0">
                <a:solidFill>
                  <a:schemeClr val="bg1"/>
                </a:solidFill>
                <a:latin typeface="Lucida Console" pitchFamily="49" charset="0"/>
              </a:rPr>
              <a:t>    }</a:t>
            </a:r>
          </a:p>
          <a:p>
            <a:pPr eaLnBrk="1" hangingPunct="1"/>
            <a:r>
              <a:rPr lang="en-US" altLang="en-US" sz="1080" dirty="0">
                <a:solidFill>
                  <a:schemeClr val="bg1"/>
                </a:solidFill>
                <a:latin typeface="Lucida Console" pitchFamily="49" charset="0"/>
              </a:rPr>
              <a:t>    </a:t>
            </a:r>
          </a:p>
          <a:p>
            <a:pPr eaLnBrk="1" hangingPunct="1"/>
            <a:r>
              <a:rPr lang="en-US" altLang="en-US" sz="1080" dirty="0">
                <a:solidFill>
                  <a:schemeClr val="bg1"/>
                </a:solidFill>
                <a:latin typeface="Lucida Console" pitchFamily="49" charset="0"/>
              </a:rPr>
              <a:t>    // set top to 0 and bottom to linear increase</a:t>
            </a:r>
          </a:p>
          <a:p>
            <a:pPr eaLnBrk="1" hangingPunct="1"/>
            <a:r>
              <a:rPr lang="en-US" altLang="en-US" sz="1080" dirty="0">
                <a:solidFill>
                  <a:schemeClr val="bg1"/>
                </a:solidFill>
                <a:latin typeface="Lucida Console" pitchFamily="49" charset="0"/>
              </a:rPr>
              <a:t>    for(j = 0; j &lt;= COLUMNS+1; j++) {</a:t>
            </a:r>
          </a:p>
          <a:p>
            <a:pPr eaLnBrk="1" hangingPunct="1"/>
            <a:r>
              <a:rPr lang="en-US" altLang="en-US" sz="1080" dirty="0">
                <a:solidFill>
                  <a:schemeClr val="bg1"/>
                </a:solidFill>
                <a:latin typeface="Lucida Console" pitchFamily="49" charset="0"/>
              </a:rPr>
              <a:t>        </a:t>
            </a:r>
            <a:r>
              <a:rPr lang="en-US" altLang="en-US" sz="1080" dirty="0" err="1">
                <a:solidFill>
                  <a:schemeClr val="bg1"/>
                </a:solidFill>
                <a:latin typeface="Lucida Console" pitchFamily="49" charset="0"/>
              </a:rPr>
              <a:t>Temperature_last</a:t>
            </a:r>
            <a:r>
              <a:rPr lang="en-US" altLang="en-US" sz="1080" dirty="0">
                <a:solidFill>
                  <a:schemeClr val="bg1"/>
                </a:solidFill>
                <a:latin typeface="Lucida Console" pitchFamily="49" charset="0"/>
              </a:rPr>
              <a:t>[0][j] = 0.0;</a:t>
            </a:r>
          </a:p>
          <a:p>
            <a:pPr eaLnBrk="1" hangingPunct="1"/>
            <a:r>
              <a:rPr lang="en-US" altLang="en-US" sz="1080" dirty="0">
                <a:solidFill>
                  <a:schemeClr val="bg1"/>
                </a:solidFill>
                <a:latin typeface="Lucida Console" pitchFamily="49" charset="0"/>
              </a:rPr>
              <a:t>        </a:t>
            </a:r>
            <a:r>
              <a:rPr lang="en-US" altLang="en-US" sz="1080" dirty="0" err="1">
                <a:solidFill>
                  <a:schemeClr val="bg1"/>
                </a:solidFill>
                <a:latin typeface="Lucida Console" pitchFamily="49" charset="0"/>
              </a:rPr>
              <a:t>Temperature_last</a:t>
            </a:r>
            <a:r>
              <a:rPr lang="en-US" altLang="en-US" sz="1080" dirty="0">
                <a:solidFill>
                  <a:schemeClr val="bg1"/>
                </a:solidFill>
                <a:latin typeface="Lucida Console" pitchFamily="49" charset="0"/>
              </a:rPr>
              <a:t>[ROWS+1][j] = (100.0/COLUMNS)*j;</a:t>
            </a:r>
          </a:p>
          <a:p>
            <a:pPr eaLnBrk="1" hangingPunct="1"/>
            <a:r>
              <a:rPr lang="en-US" altLang="en-US" sz="1080" dirty="0">
                <a:solidFill>
                  <a:schemeClr val="bg1"/>
                </a:solidFill>
                <a:latin typeface="Lucida Console" pitchFamily="49" charset="0"/>
              </a:rPr>
              <a:t>    }</a:t>
            </a:r>
          </a:p>
          <a:p>
            <a:pPr eaLnBrk="1" hangingPunct="1"/>
            <a:r>
              <a:rPr lang="en-US" altLang="en-US" sz="1080" dirty="0">
                <a:solidFill>
                  <a:schemeClr val="bg1"/>
                </a:solidFill>
                <a:latin typeface="Lucida Console" pitchFamily="49" charset="0"/>
              </a:rPr>
              <a:t>}</a:t>
            </a:r>
          </a:p>
        </p:txBody>
      </p:sp>
      <p:sp>
        <p:nvSpPr>
          <p:cNvPr id="4" name="Rectangle 2"/>
          <p:cNvSpPr>
            <a:spLocks noGrp="1" noChangeArrowheads="1"/>
          </p:cNvSpPr>
          <p:nvPr>
            <p:ph type="title"/>
          </p:nvPr>
        </p:nvSpPr>
        <p:spPr>
          <a:xfrm>
            <a:off x="90219" y="378338"/>
            <a:ext cx="10963276" cy="646270"/>
          </a:xfrm>
        </p:spPr>
        <p:txBody>
          <a:bodyPr/>
          <a:lstStyle/>
          <a:p>
            <a:pPr algn="ctr" eaLnBrk="1" hangingPunct="1"/>
            <a:r>
              <a:rPr lang="en-US" altLang="en-US" dirty="0"/>
              <a:t>Serial </a:t>
            </a:r>
            <a:r>
              <a:rPr lang="en-US" altLang="en-US" dirty="0">
                <a:solidFill>
                  <a:srgbClr val="43A91F"/>
                </a:solidFill>
              </a:rPr>
              <a:t>C</a:t>
            </a:r>
            <a:r>
              <a:rPr lang="en-US" altLang="en-US" dirty="0"/>
              <a:t> Code Subroutines</a:t>
            </a:r>
          </a:p>
        </p:txBody>
      </p:sp>
      <p:sp>
        <p:nvSpPr>
          <p:cNvPr id="6" name="Rectangle 4"/>
          <p:cNvSpPr>
            <a:spLocks noChangeArrowheads="1"/>
          </p:cNvSpPr>
          <p:nvPr/>
        </p:nvSpPr>
        <p:spPr bwMode="auto">
          <a:xfrm>
            <a:off x="5689363" y="1185321"/>
            <a:ext cx="4846320" cy="2766058"/>
          </a:xfrm>
          <a:prstGeom prst="rect">
            <a:avLst/>
          </a:prstGeom>
          <a:noFill/>
          <a:ln w="28575">
            <a:solidFill>
              <a:srgbClr val="43A91F"/>
            </a:solidFill>
            <a:miter lim="800000"/>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en-US" sz="1080" dirty="0">
                <a:solidFill>
                  <a:schemeClr val="bg1"/>
                </a:solidFill>
                <a:latin typeface="Lucida Console" pitchFamily="49" charset="0"/>
              </a:rPr>
              <a:t>void </a:t>
            </a:r>
            <a:r>
              <a:rPr lang="en-US" altLang="en-US" sz="1080" dirty="0" err="1">
                <a:solidFill>
                  <a:schemeClr val="bg1"/>
                </a:solidFill>
                <a:latin typeface="Lucida Console" pitchFamily="49" charset="0"/>
              </a:rPr>
              <a:t>track_progress</a:t>
            </a:r>
            <a:r>
              <a:rPr lang="en-US" altLang="en-US" sz="1080" dirty="0">
                <a:solidFill>
                  <a:schemeClr val="bg1"/>
                </a:solidFill>
                <a:latin typeface="Lucida Console" pitchFamily="49" charset="0"/>
              </a:rPr>
              <a:t>(int iteration) {</a:t>
            </a:r>
          </a:p>
          <a:p>
            <a:pPr eaLnBrk="1" hangingPunct="1"/>
            <a:endParaRPr lang="en-US" altLang="en-US" sz="1080" dirty="0">
              <a:solidFill>
                <a:schemeClr val="bg1"/>
              </a:solidFill>
              <a:latin typeface="Lucida Console" pitchFamily="49" charset="0"/>
            </a:endParaRPr>
          </a:p>
          <a:p>
            <a:pPr eaLnBrk="1" hangingPunct="1"/>
            <a:r>
              <a:rPr lang="en-US" altLang="en-US" sz="1080" dirty="0">
                <a:solidFill>
                  <a:schemeClr val="bg1"/>
                </a:solidFill>
                <a:latin typeface="Lucida Console" pitchFamily="49" charset="0"/>
              </a:rPr>
              <a:t>  int </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a:t>
            </a:r>
          </a:p>
          <a:p>
            <a:pPr eaLnBrk="1" hangingPunct="1"/>
            <a:endParaRPr lang="en-US" altLang="en-US" sz="1080" dirty="0">
              <a:solidFill>
                <a:schemeClr val="bg1"/>
              </a:solidFill>
              <a:latin typeface="Lucida Console" pitchFamily="49" charset="0"/>
            </a:endParaRPr>
          </a:p>
          <a:p>
            <a:pPr eaLnBrk="1" hangingPunct="1"/>
            <a:r>
              <a:rPr lang="en-US" altLang="en-US" sz="1080" dirty="0">
                <a:solidFill>
                  <a:schemeClr val="bg1"/>
                </a:solidFill>
                <a:latin typeface="Lucida Console" pitchFamily="49" charset="0"/>
              </a:rPr>
              <a:t>  </a:t>
            </a:r>
            <a:r>
              <a:rPr lang="en-US" altLang="en-US" sz="1080" dirty="0" err="1">
                <a:solidFill>
                  <a:schemeClr val="bg1"/>
                </a:solidFill>
                <a:latin typeface="Lucida Console" pitchFamily="49" charset="0"/>
              </a:rPr>
              <a:t>printf</a:t>
            </a:r>
            <a:r>
              <a:rPr lang="en-US" altLang="en-US" sz="1080" dirty="0">
                <a:solidFill>
                  <a:schemeClr val="bg1"/>
                </a:solidFill>
                <a:latin typeface="Lucida Console" pitchFamily="49" charset="0"/>
              </a:rPr>
              <a:t>("-- Iteration: %d --\n", iteration);</a:t>
            </a:r>
          </a:p>
          <a:p>
            <a:pPr eaLnBrk="1" hangingPunct="1"/>
            <a:r>
              <a:rPr lang="en-US" altLang="en-US" sz="1080" dirty="0">
                <a:solidFill>
                  <a:schemeClr val="bg1"/>
                </a:solidFill>
                <a:latin typeface="Lucida Console" pitchFamily="49" charset="0"/>
              </a:rPr>
              <a:t>  for(</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 = ROWS-5; </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 &lt;= ROWS; </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 {</a:t>
            </a:r>
          </a:p>
          <a:p>
            <a:pPr eaLnBrk="1" hangingPunct="1"/>
            <a:r>
              <a:rPr lang="en-US" altLang="en-US" sz="1080" dirty="0">
                <a:solidFill>
                  <a:schemeClr val="bg1"/>
                </a:solidFill>
                <a:latin typeface="Lucida Console" pitchFamily="49" charset="0"/>
              </a:rPr>
              <a:t>     </a:t>
            </a:r>
            <a:r>
              <a:rPr lang="en-US" altLang="en-US" sz="1080" dirty="0" err="1">
                <a:solidFill>
                  <a:schemeClr val="bg1"/>
                </a:solidFill>
                <a:latin typeface="Lucida Console" pitchFamily="49" charset="0"/>
              </a:rPr>
              <a:t>printf</a:t>
            </a:r>
            <a:r>
              <a:rPr lang="en-US" altLang="en-US" sz="1080" dirty="0">
                <a:solidFill>
                  <a:schemeClr val="bg1"/>
                </a:solidFill>
                <a:latin typeface="Lucida Console" pitchFamily="49" charset="0"/>
              </a:rPr>
              <a:t>("[%</a:t>
            </a:r>
            <a:r>
              <a:rPr lang="en-US" altLang="en-US" sz="1080" dirty="0" err="1">
                <a:solidFill>
                  <a:schemeClr val="bg1"/>
                </a:solidFill>
                <a:latin typeface="Lucida Console" pitchFamily="49" charset="0"/>
              </a:rPr>
              <a:t>d,%d</a:t>
            </a:r>
            <a:r>
              <a:rPr lang="en-US" altLang="en-US" sz="1080" dirty="0">
                <a:solidFill>
                  <a:schemeClr val="bg1"/>
                </a:solidFill>
                <a:latin typeface="Lucida Console" pitchFamily="49" charset="0"/>
              </a:rPr>
              <a:t>]: %5.2f ", </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 </a:t>
            </a:r>
            <a:r>
              <a:rPr lang="en-US" altLang="en-US" sz="1080" dirty="0" err="1">
                <a:solidFill>
                  <a:schemeClr val="bg1"/>
                </a:solidFill>
                <a:latin typeface="Lucida Console" pitchFamily="49" charset="0"/>
              </a:rPr>
              <a:t>i,Temperature</a:t>
            </a:r>
            <a:r>
              <a:rPr lang="en-US" altLang="en-US" sz="1080" dirty="0">
                <a:solidFill>
                  <a:schemeClr val="bg1"/>
                </a:solidFill>
                <a:latin typeface="Lucida Console" pitchFamily="49" charset="0"/>
              </a:rPr>
              <a:t>[</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a:t>
            </a:r>
            <a:r>
              <a:rPr lang="en-US" altLang="en-US" sz="1080" dirty="0" err="1">
                <a:solidFill>
                  <a:schemeClr val="bg1"/>
                </a:solidFill>
                <a:latin typeface="Lucida Console" pitchFamily="49" charset="0"/>
              </a:rPr>
              <a:t>i</a:t>
            </a:r>
            <a:r>
              <a:rPr lang="en-US" altLang="en-US" sz="1080" dirty="0">
                <a:solidFill>
                  <a:schemeClr val="bg1"/>
                </a:solidFill>
                <a:latin typeface="Lucida Console" pitchFamily="49" charset="0"/>
              </a:rPr>
              <a:t>]);</a:t>
            </a:r>
          </a:p>
          <a:p>
            <a:pPr eaLnBrk="1" hangingPunct="1"/>
            <a:r>
              <a:rPr lang="en-US" altLang="en-US" sz="1080" dirty="0">
                <a:solidFill>
                  <a:schemeClr val="bg1"/>
                </a:solidFill>
                <a:latin typeface="Lucida Console" pitchFamily="49" charset="0"/>
              </a:rPr>
              <a:t>  }</a:t>
            </a:r>
          </a:p>
          <a:p>
            <a:pPr eaLnBrk="1" hangingPunct="1"/>
            <a:r>
              <a:rPr lang="en-US" altLang="en-US" sz="1080" dirty="0">
                <a:solidFill>
                  <a:schemeClr val="bg1"/>
                </a:solidFill>
                <a:latin typeface="Lucida Console" pitchFamily="49" charset="0"/>
              </a:rPr>
              <a:t>  </a:t>
            </a:r>
            <a:r>
              <a:rPr lang="en-US" altLang="en-US" sz="1080" dirty="0" err="1">
                <a:solidFill>
                  <a:schemeClr val="bg1"/>
                </a:solidFill>
                <a:latin typeface="Lucida Console" pitchFamily="49" charset="0"/>
              </a:rPr>
              <a:t>printf</a:t>
            </a:r>
            <a:r>
              <a:rPr lang="en-US" altLang="en-US" sz="1080" dirty="0">
                <a:solidFill>
                  <a:schemeClr val="bg1"/>
                </a:solidFill>
                <a:latin typeface="Lucida Console" pitchFamily="49" charset="0"/>
              </a:rPr>
              <a:t>("\n");</a:t>
            </a:r>
          </a:p>
          <a:p>
            <a:pPr eaLnBrk="1" hangingPunct="1"/>
            <a:r>
              <a:rPr lang="en-US" altLang="en-US" sz="1080" dirty="0">
                <a:solidFill>
                  <a:schemeClr val="bg1"/>
                </a:solidFill>
                <a:latin typeface="Lucida Console" pitchFamily="49" charset="0"/>
              </a:rPr>
              <a:t>}</a:t>
            </a:r>
          </a:p>
        </p:txBody>
      </p:sp>
      <p:sp>
        <p:nvSpPr>
          <p:cNvPr id="2" name="TextBox 1"/>
          <p:cNvSpPr txBox="1"/>
          <p:nvPr/>
        </p:nvSpPr>
        <p:spPr>
          <a:xfrm>
            <a:off x="4941570" y="4919075"/>
            <a:ext cx="4030980" cy="923330"/>
          </a:xfrm>
          <a:prstGeom prst="rect">
            <a:avLst/>
          </a:prstGeom>
          <a:solidFill>
            <a:schemeClr val="accent1"/>
          </a:solidFill>
          <a:ln w="25400">
            <a:solidFill>
              <a:schemeClr val="accent1"/>
            </a:solidFill>
          </a:ln>
        </p:spPr>
        <p:txBody>
          <a:bodyPr wrap="square" rtlCol="0">
            <a:spAutoFit/>
          </a:bodyPr>
          <a:lstStyle/>
          <a:p>
            <a:r>
              <a:rPr lang="en-US" dirty="0"/>
              <a:t>BCs could run from 0 to ROWS+1 or from 1 to ROWS. We chose the former.</a:t>
            </a:r>
          </a:p>
        </p:txBody>
      </p:sp>
    </p:spTree>
    <p:extLst>
      <p:ext uri="{BB962C8B-B14F-4D97-AF65-F5344CB8AC3E}">
        <p14:creationId xmlns:p14="http://schemas.microsoft.com/office/powerpoint/2010/main" val="346933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299424" y="0"/>
            <a:ext cx="4834890" cy="589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600" dirty="0">
                <a:solidFill>
                  <a:schemeClr val="bg1"/>
                </a:solidFill>
                <a:latin typeface="Lucida Console" panose="020B0609040504020204" pitchFamily="49" charset="0"/>
              </a:rPr>
              <a:t>#include &lt;</a:t>
            </a:r>
            <a:r>
              <a:rPr lang="en-US" sz="600" dirty="0" err="1">
                <a:solidFill>
                  <a:schemeClr val="bg1"/>
                </a:solidFill>
                <a:latin typeface="Lucida Console" panose="020B0609040504020204" pitchFamily="49" charset="0"/>
              </a:rPr>
              <a:t>stdlib.h</a:t>
            </a:r>
            <a:r>
              <a:rPr lang="en-US" sz="600" dirty="0">
                <a:solidFill>
                  <a:schemeClr val="bg1"/>
                </a:solidFill>
                <a:latin typeface="Lucida Console" panose="020B0609040504020204" pitchFamily="49" charset="0"/>
              </a:rPr>
              <a:t>&gt;</a:t>
            </a:r>
          </a:p>
          <a:p>
            <a:r>
              <a:rPr lang="en-US" sz="600" dirty="0">
                <a:solidFill>
                  <a:schemeClr val="bg1"/>
                </a:solidFill>
                <a:latin typeface="Lucida Console" panose="020B0609040504020204" pitchFamily="49" charset="0"/>
              </a:rPr>
              <a:t>#include &lt;</a:t>
            </a:r>
            <a:r>
              <a:rPr lang="en-US" sz="600" dirty="0" err="1">
                <a:solidFill>
                  <a:schemeClr val="bg1"/>
                </a:solidFill>
                <a:latin typeface="Lucida Console" panose="020B0609040504020204" pitchFamily="49" charset="0"/>
              </a:rPr>
              <a:t>stdio.h</a:t>
            </a:r>
            <a:r>
              <a:rPr lang="en-US" sz="600" dirty="0">
                <a:solidFill>
                  <a:schemeClr val="bg1"/>
                </a:solidFill>
                <a:latin typeface="Lucida Console" panose="020B0609040504020204" pitchFamily="49" charset="0"/>
              </a:rPr>
              <a:t>&gt;</a:t>
            </a:r>
          </a:p>
          <a:p>
            <a:r>
              <a:rPr lang="en-US" sz="600" dirty="0">
                <a:solidFill>
                  <a:schemeClr val="bg1"/>
                </a:solidFill>
                <a:latin typeface="Lucida Console" panose="020B0609040504020204" pitchFamily="49" charset="0"/>
              </a:rPr>
              <a:t>#include &lt;</a:t>
            </a:r>
            <a:r>
              <a:rPr lang="en-US" sz="600" dirty="0" err="1">
                <a:solidFill>
                  <a:schemeClr val="bg1"/>
                </a:solidFill>
                <a:latin typeface="Lucida Console" panose="020B0609040504020204" pitchFamily="49" charset="0"/>
              </a:rPr>
              <a:t>math.h</a:t>
            </a:r>
            <a:r>
              <a:rPr lang="en-US" sz="600" dirty="0">
                <a:solidFill>
                  <a:schemeClr val="bg1"/>
                </a:solidFill>
                <a:latin typeface="Lucida Console" panose="020B0609040504020204" pitchFamily="49" charset="0"/>
              </a:rPr>
              <a:t>&gt;</a:t>
            </a:r>
          </a:p>
          <a:p>
            <a:r>
              <a:rPr lang="en-US" sz="600" dirty="0">
                <a:solidFill>
                  <a:schemeClr val="bg1"/>
                </a:solidFill>
                <a:latin typeface="Lucida Console" panose="020B0609040504020204" pitchFamily="49" charset="0"/>
              </a:rPr>
              <a:t>#include &lt;sys/</a:t>
            </a:r>
            <a:r>
              <a:rPr lang="en-US" sz="600" dirty="0" err="1">
                <a:solidFill>
                  <a:schemeClr val="bg1"/>
                </a:solidFill>
                <a:latin typeface="Lucida Console" panose="020B0609040504020204" pitchFamily="49" charset="0"/>
              </a:rPr>
              <a:t>time.h</a:t>
            </a:r>
            <a:r>
              <a:rPr lang="en-US" sz="600" dirty="0">
                <a:solidFill>
                  <a:schemeClr val="bg1"/>
                </a:solidFill>
                <a:latin typeface="Lucida Console" panose="020B0609040504020204" pitchFamily="49" charset="0"/>
              </a:rPr>
              <a:t>&gt;</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size of plate</a:t>
            </a:r>
          </a:p>
          <a:p>
            <a:r>
              <a:rPr lang="en-US" sz="600" dirty="0">
                <a:solidFill>
                  <a:schemeClr val="bg1"/>
                </a:solidFill>
                <a:latin typeface="Lucida Console" panose="020B0609040504020204" pitchFamily="49" charset="0"/>
              </a:rPr>
              <a:t>#define COLUMNS    1000</a:t>
            </a:r>
          </a:p>
          <a:p>
            <a:r>
              <a:rPr lang="en-US" sz="600" dirty="0">
                <a:solidFill>
                  <a:schemeClr val="bg1"/>
                </a:solidFill>
                <a:latin typeface="Lucida Console" panose="020B0609040504020204" pitchFamily="49" charset="0"/>
              </a:rPr>
              <a:t>#define ROWS       1000</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largest permitted change in temp (This value takes about 3400 steps)</a:t>
            </a:r>
          </a:p>
          <a:p>
            <a:r>
              <a:rPr lang="en-US" sz="600" dirty="0">
                <a:solidFill>
                  <a:schemeClr val="bg1"/>
                </a:solidFill>
                <a:latin typeface="Lucida Console" panose="020B0609040504020204" pitchFamily="49" charset="0"/>
              </a:rPr>
              <a:t>#define MAX_TEMP_ERROR 0.01</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double Temperature[ROWS+2][COLUMNS+2];      // temperature grid</a:t>
            </a:r>
          </a:p>
          <a:p>
            <a:r>
              <a:rPr lang="en-US" sz="600" dirty="0">
                <a:solidFill>
                  <a:schemeClr val="bg1"/>
                </a:solidFill>
                <a:latin typeface="Lucida Console" panose="020B0609040504020204" pitchFamily="49" charset="0"/>
              </a:rPr>
              <a:t>double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[ROWS+2][COLUMNS+2]; // temperature grid from last iteration</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helper routines</a:t>
            </a:r>
          </a:p>
          <a:p>
            <a:r>
              <a:rPr lang="en-US" sz="600" dirty="0">
                <a:solidFill>
                  <a:schemeClr val="bg1"/>
                </a:solidFill>
                <a:latin typeface="Lucida Console" panose="020B0609040504020204" pitchFamily="49" charset="0"/>
              </a:rPr>
              <a:t>void initialize();</a:t>
            </a:r>
          </a:p>
          <a:p>
            <a:r>
              <a:rPr lang="en-US" sz="600" dirty="0">
                <a:solidFill>
                  <a:schemeClr val="bg1"/>
                </a:solidFill>
                <a:latin typeface="Lucida Console" panose="020B0609040504020204" pitchFamily="49" charset="0"/>
              </a:rPr>
              <a:t>void </a:t>
            </a:r>
            <a:r>
              <a:rPr lang="en-US" sz="600" dirty="0" err="1">
                <a:solidFill>
                  <a:schemeClr val="bg1"/>
                </a:solidFill>
                <a:latin typeface="Lucida Console" panose="020B0609040504020204" pitchFamily="49" charset="0"/>
              </a:rPr>
              <a:t>track_progress</a:t>
            </a:r>
            <a:r>
              <a:rPr lang="en-US" sz="600" dirty="0">
                <a:solidFill>
                  <a:schemeClr val="bg1"/>
                </a:solidFill>
                <a:latin typeface="Lucida Console" panose="020B0609040504020204" pitchFamily="49" charset="0"/>
              </a:rPr>
              <a:t>(int </a:t>
            </a:r>
            <a:r>
              <a:rPr lang="en-US" sz="600" dirty="0" err="1">
                <a:solidFill>
                  <a:schemeClr val="bg1"/>
                </a:solidFill>
                <a:latin typeface="Lucida Console" panose="020B0609040504020204" pitchFamily="49" charset="0"/>
              </a:rPr>
              <a:t>iter</a:t>
            </a:r>
            <a:r>
              <a:rPr lang="en-US" sz="600" dirty="0">
                <a:solidFill>
                  <a:schemeClr val="bg1"/>
                </a:solidFill>
                <a:latin typeface="Lucida Console" panose="020B0609040504020204" pitchFamily="49" charset="0"/>
              </a:rPr>
              <a:t>);</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int main(int </a:t>
            </a:r>
            <a:r>
              <a:rPr lang="en-US" sz="600" dirty="0" err="1">
                <a:solidFill>
                  <a:schemeClr val="bg1"/>
                </a:solidFill>
                <a:latin typeface="Lucida Console" panose="020B0609040504020204" pitchFamily="49" charset="0"/>
              </a:rPr>
              <a:t>argc</a:t>
            </a:r>
            <a:r>
              <a:rPr lang="en-US" sz="600" dirty="0">
                <a:solidFill>
                  <a:schemeClr val="bg1"/>
                </a:solidFill>
                <a:latin typeface="Lucida Console" panose="020B0609040504020204" pitchFamily="49" charset="0"/>
              </a:rPr>
              <a:t>, char *</a:t>
            </a:r>
            <a:r>
              <a:rPr lang="en-US" sz="600" dirty="0" err="1">
                <a:solidFill>
                  <a:schemeClr val="bg1"/>
                </a:solidFill>
                <a:latin typeface="Lucida Console" panose="020B0609040504020204" pitchFamily="49" charset="0"/>
              </a:rPr>
              <a:t>argv</a:t>
            </a:r>
            <a:r>
              <a:rPr lang="en-US" sz="600" dirty="0">
                <a:solidFill>
                  <a:schemeClr val="bg1"/>
                </a:solidFill>
                <a:latin typeface="Lucida Console" panose="020B0609040504020204" pitchFamily="49" charset="0"/>
              </a:rPr>
              <a:t>[]) {</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int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j;                                            // grid indexes</a:t>
            </a:r>
          </a:p>
          <a:p>
            <a:r>
              <a:rPr lang="en-US" sz="600" dirty="0">
                <a:solidFill>
                  <a:schemeClr val="bg1"/>
                </a:solidFill>
                <a:latin typeface="Lucida Console" panose="020B0609040504020204" pitchFamily="49" charset="0"/>
              </a:rPr>
              <a:t>    int </a:t>
            </a:r>
            <a:r>
              <a:rPr lang="en-US" sz="600" dirty="0" err="1">
                <a:solidFill>
                  <a:schemeClr val="bg1"/>
                </a:solidFill>
                <a:latin typeface="Lucida Console" panose="020B0609040504020204" pitchFamily="49" charset="0"/>
              </a:rPr>
              <a:t>max_iterations</a:t>
            </a:r>
            <a:r>
              <a:rPr lang="en-US" sz="600" dirty="0">
                <a:solidFill>
                  <a:schemeClr val="bg1"/>
                </a:solidFill>
                <a:latin typeface="Lucida Console" panose="020B0609040504020204" pitchFamily="49" charset="0"/>
              </a:rPr>
              <a:t>;                                  // number of iterations</a:t>
            </a:r>
          </a:p>
          <a:p>
            <a:r>
              <a:rPr lang="en-US" sz="600" dirty="0">
                <a:solidFill>
                  <a:schemeClr val="bg1"/>
                </a:solidFill>
                <a:latin typeface="Lucida Console" panose="020B0609040504020204" pitchFamily="49" charset="0"/>
              </a:rPr>
              <a:t>    int iteration=1;                                     // current iteration</a:t>
            </a:r>
          </a:p>
          <a:p>
            <a:r>
              <a:rPr lang="en-US" sz="600" dirty="0">
                <a:solidFill>
                  <a:schemeClr val="bg1"/>
                </a:solidFill>
                <a:latin typeface="Lucida Console" panose="020B0609040504020204" pitchFamily="49" charset="0"/>
              </a:rPr>
              <a:t>    double </a:t>
            </a:r>
            <a:r>
              <a:rPr lang="en-US" sz="600" dirty="0" err="1">
                <a:solidFill>
                  <a:schemeClr val="bg1"/>
                </a:solidFill>
                <a:latin typeface="Lucida Console" panose="020B0609040504020204" pitchFamily="49" charset="0"/>
              </a:rPr>
              <a:t>dt</a:t>
            </a:r>
            <a:r>
              <a:rPr lang="en-US" sz="600" dirty="0">
                <a:solidFill>
                  <a:schemeClr val="bg1"/>
                </a:solidFill>
                <a:latin typeface="Lucida Console" panose="020B0609040504020204" pitchFamily="49" charset="0"/>
              </a:rPr>
              <a:t>=100;                                       // largest change in t</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struct</a:t>
            </a:r>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timeval</a:t>
            </a:r>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start_time</a:t>
            </a:r>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stop_time</a:t>
            </a:r>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elapsed_time</a:t>
            </a:r>
            <a:r>
              <a:rPr lang="en-US" sz="600" dirty="0">
                <a:solidFill>
                  <a:schemeClr val="bg1"/>
                </a:solidFill>
                <a:latin typeface="Lucida Console" panose="020B0609040504020204" pitchFamily="49" charset="0"/>
              </a:rPr>
              <a:t>;  // timers</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printf</a:t>
            </a:r>
            <a:r>
              <a:rPr lang="en-US" sz="600" dirty="0">
                <a:solidFill>
                  <a:schemeClr val="bg1"/>
                </a:solidFill>
                <a:latin typeface="Lucida Console" panose="020B0609040504020204" pitchFamily="49" charset="0"/>
              </a:rPr>
              <a:t>("Maximum iterations [100-4000]?\n");</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scanf</a:t>
            </a:r>
            <a:r>
              <a:rPr lang="en-US" sz="600" dirty="0">
                <a:solidFill>
                  <a:schemeClr val="bg1"/>
                </a:solidFill>
                <a:latin typeface="Lucida Console" panose="020B0609040504020204" pitchFamily="49" charset="0"/>
              </a:rPr>
              <a:t>("%d", &amp;</a:t>
            </a:r>
            <a:r>
              <a:rPr lang="en-US" sz="600" dirty="0" err="1">
                <a:solidFill>
                  <a:schemeClr val="bg1"/>
                </a:solidFill>
                <a:latin typeface="Lucida Console" panose="020B0609040504020204" pitchFamily="49" charset="0"/>
              </a:rPr>
              <a:t>max_iterations</a:t>
            </a:r>
            <a:r>
              <a:rPr lang="en-US" sz="600" dirty="0">
                <a:solidFill>
                  <a:schemeClr val="bg1"/>
                </a:solidFill>
                <a:latin typeface="Lucida Console" panose="020B0609040504020204" pitchFamily="49" charset="0"/>
              </a:rPr>
              <a:t>);</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gettimeofday</a:t>
            </a:r>
            <a:r>
              <a:rPr lang="en-US" sz="600" dirty="0">
                <a:solidFill>
                  <a:schemeClr val="bg1"/>
                </a:solidFill>
                <a:latin typeface="Lucida Console" panose="020B0609040504020204" pitchFamily="49" charset="0"/>
              </a:rPr>
              <a:t>(&amp;</a:t>
            </a:r>
            <a:r>
              <a:rPr lang="en-US" sz="600" dirty="0" err="1">
                <a:solidFill>
                  <a:schemeClr val="bg1"/>
                </a:solidFill>
                <a:latin typeface="Lucida Console" panose="020B0609040504020204" pitchFamily="49" charset="0"/>
              </a:rPr>
              <a:t>start_time,NULL</a:t>
            </a:r>
            <a:r>
              <a:rPr lang="en-US" sz="600" dirty="0">
                <a:solidFill>
                  <a:schemeClr val="bg1"/>
                </a:solidFill>
                <a:latin typeface="Lucida Console" panose="020B0609040504020204" pitchFamily="49" charset="0"/>
              </a:rPr>
              <a:t>); // Unix timer</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initialize();                   // initialize </a:t>
            </a:r>
            <a:r>
              <a:rPr lang="en-US" sz="600" dirty="0" err="1">
                <a:solidFill>
                  <a:schemeClr val="bg1"/>
                </a:solidFill>
                <a:latin typeface="Lucida Console" panose="020B0609040504020204" pitchFamily="49" charset="0"/>
              </a:rPr>
              <a:t>Temp_last</a:t>
            </a:r>
            <a:r>
              <a:rPr lang="en-US" sz="600" dirty="0">
                <a:solidFill>
                  <a:schemeClr val="bg1"/>
                </a:solidFill>
                <a:latin typeface="Lucida Console" panose="020B0609040504020204" pitchFamily="49" charset="0"/>
              </a:rPr>
              <a:t> including boundary conditions</a:t>
            </a:r>
          </a:p>
          <a:p>
            <a:endParaRPr lang="en-US" sz="600" dirty="0">
              <a:solidFill>
                <a:schemeClr val="bg1"/>
              </a:solidFill>
              <a:latin typeface="Lucida Console" panose="020B0609040504020204" pitchFamily="49" charset="0"/>
            </a:endParaRPr>
          </a:p>
          <a:p>
            <a:r>
              <a:rPr lang="en-US" sz="600" dirty="0">
                <a:solidFill>
                  <a:schemeClr val="accent4"/>
                </a:solidFill>
                <a:latin typeface="Lucida Console" panose="020B0609040504020204" pitchFamily="49" charset="0"/>
              </a:rPr>
              <a:t>    // do until error is minimal or until max steps</a:t>
            </a:r>
          </a:p>
          <a:p>
            <a:r>
              <a:rPr lang="en-US" sz="600" dirty="0">
                <a:solidFill>
                  <a:schemeClr val="accent4"/>
                </a:solidFill>
                <a:latin typeface="Lucida Console" panose="020B0609040504020204" pitchFamily="49" charset="0"/>
              </a:rPr>
              <a:t>    while ( </a:t>
            </a:r>
            <a:r>
              <a:rPr lang="en-US" sz="600" dirty="0" err="1">
                <a:solidFill>
                  <a:schemeClr val="accent4"/>
                </a:solidFill>
                <a:latin typeface="Lucida Console" panose="020B0609040504020204" pitchFamily="49" charset="0"/>
              </a:rPr>
              <a:t>dt</a:t>
            </a:r>
            <a:r>
              <a:rPr lang="en-US" sz="600" dirty="0">
                <a:solidFill>
                  <a:schemeClr val="accent4"/>
                </a:solidFill>
                <a:latin typeface="Lucida Console" panose="020B0609040504020204" pitchFamily="49" charset="0"/>
              </a:rPr>
              <a:t> &gt; MAX_TEMP_ERROR &amp;&amp; iteration &lt;= </a:t>
            </a:r>
            <a:r>
              <a:rPr lang="en-US" sz="600" dirty="0" err="1">
                <a:solidFill>
                  <a:schemeClr val="accent4"/>
                </a:solidFill>
                <a:latin typeface="Lucida Console" panose="020B0609040504020204" pitchFamily="49" charset="0"/>
              </a:rPr>
              <a:t>max_iterations</a:t>
            </a:r>
            <a:r>
              <a:rPr lang="en-US" sz="600" dirty="0">
                <a:solidFill>
                  <a:schemeClr val="accent4"/>
                </a:solidFill>
                <a:latin typeface="Lucida Console" panose="020B0609040504020204" pitchFamily="49" charset="0"/>
              </a:rPr>
              <a:t> ) {</a:t>
            </a: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 main calculation: average my four neighbors</a:t>
            </a:r>
          </a:p>
          <a:p>
            <a:r>
              <a:rPr lang="en-US" sz="600" dirty="0">
                <a:solidFill>
                  <a:schemeClr val="accent4"/>
                </a:solidFill>
                <a:latin typeface="Lucida Console" panose="020B0609040504020204" pitchFamily="49" charset="0"/>
              </a:rPr>
              <a:t>        for(</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 = 1; </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 &lt;= ROWS; </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 {</a:t>
            </a:r>
          </a:p>
          <a:p>
            <a:r>
              <a:rPr lang="en-US" sz="600" dirty="0">
                <a:solidFill>
                  <a:schemeClr val="accent4"/>
                </a:solidFill>
                <a:latin typeface="Lucida Console" panose="020B0609040504020204" pitchFamily="49" charset="0"/>
              </a:rPr>
              <a:t>            for(j = 1; j &lt;= COLUMNS; j++) {</a:t>
            </a:r>
          </a:p>
          <a:p>
            <a:r>
              <a:rPr lang="en-US" sz="600" dirty="0">
                <a:solidFill>
                  <a:schemeClr val="accent4"/>
                </a:solidFill>
                <a:latin typeface="Lucida Console" panose="020B0609040504020204" pitchFamily="49" charset="0"/>
              </a:rPr>
              <a:t>                Temperature[</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][j] = 0.25 * (</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[i+1][j] + </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[i-1][j] +</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][j+1] + </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][j-1]);</a:t>
            </a:r>
          </a:p>
          <a:p>
            <a:r>
              <a:rPr lang="en-US" sz="600" dirty="0">
                <a:solidFill>
                  <a:schemeClr val="accent4"/>
                </a:solidFill>
                <a:latin typeface="Lucida Console" panose="020B0609040504020204" pitchFamily="49" charset="0"/>
              </a:rPr>
              <a:t>            }</a:t>
            </a:r>
          </a:p>
          <a:p>
            <a:r>
              <a:rPr lang="en-US" sz="600" dirty="0">
                <a:solidFill>
                  <a:schemeClr val="accent4"/>
                </a:solidFill>
                <a:latin typeface="Lucida Console" panose="020B0609040504020204" pitchFamily="49" charset="0"/>
              </a:rPr>
              <a:t>        }</a:t>
            </a:r>
          </a:p>
          <a:p>
            <a:r>
              <a:rPr lang="en-US" sz="600" dirty="0">
                <a:solidFill>
                  <a:schemeClr val="accent4"/>
                </a:solidFill>
                <a:latin typeface="Lucida Console" panose="020B0609040504020204" pitchFamily="49" charset="0"/>
              </a:rPr>
              <a:t>        </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dt</a:t>
            </a:r>
            <a:r>
              <a:rPr lang="en-US" sz="600" dirty="0">
                <a:solidFill>
                  <a:schemeClr val="accent4"/>
                </a:solidFill>
                <a:latin typeface="Lucida Console" panose="020B0609040504020204" pitchFamily="49" charset="0"/>
              </a:rPr>
              <a:t> = 0.0; // reset largest temperature change</a:t>
            </a: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 copy grid to old grid for next iteration and find latest </a:t>
            </a:r>
            <a:r>
              <a:rPr lang="en-US" sz="600" dirty="0" err="1">
                <a:solidFill>
                  <a:schemeClr val="accent4"/>
                </a:solidFill>
                <a:latin typeface="Lucida Console" panose="020B0609040504020204" pitchFamily="49" charset="0"/>
              </a:rPr>
              <a:t>dt</a:t>
            </a:r>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for(</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 = 1; </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 &lt;= ROWS; </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a:t>
            </a:r>
          </a:p>
          <a:p>
            <a:r>
              <a:rPr lang="en-US" sz="600" dirty="0">
                <a:solidFill>
                  <a:schemeClr val="accent4"/>
                </a:solidFill>
                <a:latin typeface="Lucida Console" panose="020B0609040504020204" pitchFamily="49" charset="0"/>
              </a:rPr>
              <a:t>            for(j = 1; j &lt;= COLUMNS; j++){</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dt</a:t>
            </a:r>
            <a:r>
              <a:rPr lang="en-US" sz="600" dirty="0">
                <a:solidFill>
                  <a:schemeClr val="accent4"/>
                </a:solidFill>
                <a:latin typeface="Lucida Console" panose="020B0609040504020204" pitchFamily="49" charset="0"/>
              </a:rPr>
              <a:t> = </a:t>
            </a:r>
            <a:r>
              <a:rPr lang="en-US" sz="600" dirty="0" err="1">
                <a:solidFill>
                  <a:schemeClr val="accent4"/>
                </a:solidFill>
                <a:latin typeface="Lucida Console" panose="020B0609040504020204" pitchFamily="49" charset="0"/>
              </a:rPr>
              <a:t>fmax</a:t>
            </a:r>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fabs</a:t>
            </a:r>
            <a:r>
              <a:rPr lang="en-US" sz="600" dirty="0">
                <a:solidFill>
                  <a:schemeClr val="accent4"/>
                </a:solidFill>
                <a:latin typeface="Lucida Console" panose="020B0609040504020204" pitchFamily="49" charset="0"/>
              </a:rPr>
              <a:t>(Temperature[</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][j]-</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][j]), </a:t>
            </a:r>
            <a:r>
              <a:rPr lang="en-US" sz="600" dirty="0" err="1">
                <a:solidFill>
                  <a:schemeClr val="accent4"/>
                </a:solidFill>
                <a:latin typeface="Lucida Console" panose="020B0609040504020204" pitchFamily="49" charset="0"/>
              </a:rPr>
              <a:t>dt</a:t>
            </a:r>
            <a:r>
              <a:rPr lang="en-US" sz="600" dirty="0">
                <a:solidFill>
                  <a:schemeClr val="accent4"/>
                </a:solidFill>
                <a:latin typeface="Lucida Console" panose="020B0609040504020204" pitchFamily="49" charset="0"/>
              </a:rPr>
              <a:t>);</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][j] = Temperature[</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][j];</a:t>
            </a:r>
          </a:p>
          <a:p>
            <a:r>
              <a:rPr lang="en-US" sz="600" dirty="0">
                <a:solidFill>
                  <a:schemeClr val="accent4"/>
                </a:solidFill>
                <a:latin typeface="Lucida Console" panose="020B0609040504020204" pitchFamily="49" charset="0"/>
              </a:rPr>
              <a:t>            }</a:t>
            </a:r>
          </a:p>
          <a:p>
            <a:r>
              <a:rPr lang="en-US" sz="600" dirty="0">
                <a:solidFill>
                  <a:schemeClr val="accent4"/>
                </a:solidFill>
                <a:latin typeface="Lucida Console" panose="020B0609040504020204" pitchFamily="49" charset="0"/>
              </a:rPr>
              <a:t>        }</a:t>
            </a: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 periodically print test values</a:t>
            </a:r>
          </a:p>
          <a:p>
            <a:r>
              <a:rPr lang="en-US" sz="600" dirty="0">
                <a:solidFill>
                  <a:schemeClr val="accent4"/>
                </a:solidFill>
                <a:latin typeface="Lucida Console" panose="020B0609040504020204" pitchFamily="49" charset="0"/>
              </a:rPr>
              <a:t>        if((iteration % 100) == 0) {</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track_progress</a:t>
            </a:r>
            <a:r>
              <a:rPr lang="en-US" sz="600" dirty="0">
                <a:solidFill>
                  <a:schemeClr val="accent4"/>
                </a:solidFill>
                <a:latin typeface="Lucida Console" panose="020B0609040504020204" pitchFamily="49" charset="0"/>
              </a:rPr>
              <a:t>(iteration);</a:t>
            </a:r>
          </a:p>
          <a:p>
            <a:r>
              <a:rPr lang="en-US" sz="600" dirty="0">
                <a:solidFill>
                  <a:schemeClr val="accent4"/>
                </a:solidFill>
                <a:latin typeface="Lucida Console" panose="020B0609040504020204" pitchFamily="49" charset="0"/>
              </a:rPr>
              <a:t>        }</a:t>
            </a: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iteration++;</a:t>
            </a:r>
          </a:p>
          <a:p>
            <a:r>
              <a:rPr lang="en-US" sz="600" dirty="0">
                <a:solidFill>
                  <a:schemeClr val="accent4"/>
                </a:solidFill>
                <a:latin typeface="Lucida Console" panose="020B0609040504020204" pitchFamily="49" charset="0"/>
              </a:rPr>
              <a:t>    }</a:t>
            </a:r>
          </a:p>
          <a:p>
            <a:endParaRPr lang="en-US" sz="600" dirty="0">
              <a:solidFill>
                <a:schemeClr val="bg1"/>
              </a:solidFill>
              <a:latin typeface="Lucida Console" panose="020B0609040504020204" pitchFamily="49" charset="0"/>
            </a:endParaRPr>
          </a:p>
        </p:txBody>
      </p:sp>
      <p:sp>
        <p:nvSpPr>
          <p:cNvPr id="4" name="Rectangle 2"/>
          <p:cNvSpPr>
            <a:spLocks noGrp="1" noChangeArrowheads="1"/>
          </p:cNvSpPr>
          <p:nvPr>
            <p:ph type="title"/>
          </p:nvPr>
        </p:nvSpPr>
        <p:spPr>
          <a:xfrm>
            <a:off x="2945451" y="501825"/>
            <a:ext cx="3962400" cy="276938"/>
          </a:xfrm>
        </p:spPr>
        <p:txBody>
          <a:bodyPr/>
          <a:lstStyle/>
          <a:p>
            <a:pPr algn="ctr" eaLnBrk="1" hangingPunct="1"/>
            <a:r>
              <a:rPr lang="en-US" altLang="en-US" dirty="0"/>
              <a:t>Whole </a:t>
            </a:r>
            <a:r>
              <a:rPr lang="en-US" altLang="en-US" dirty="0">
                <a:solidFill>
                  <a:srgbClr val="43A91F"/>
                </a:solidFill>
              </a:rPr>
              <a:t>C</a:t>
            </a:r>
            <a:r>
              <a:rPr lang="en-US" altLang="en-US" dirty="0"/>
              <a:t> Code</a:t>
            </a:r>
          </a:p>
        </p:txBody>
      </p:sp>
      <p:sp>
        <p:nvSpPr>
          <p:cNvPr id="5" name="Rectangle 4"/>
          <p:cNvSpPr>
            <a:spLocks noChangeArrowheads="1"/>
          </p:cNvSpPr>
          <p:nvPr/>
        </p:nvSpPr>
        <p:spPr bwMode="auto">
          <a:xfrm>
            <a:off x="5134314" y="1131677"/>
            <a:ext cx="483489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gettimeofday</a:t>
            </a:r>
            <a:r>
              <a:rPr lang="en-US" sz="600" dirty="0">
                <a:solidFill>
                  <a:schemeClr val="bg1"/>
                </a:solidFill>
                <a:latin typeface="Lucida Console" panose="020B0609040504020204" pitchFamily="49" charset="0"/>
              </a:rPr>
              <a:t>(&amp;</a:t>
            </a:r>
            <a:r>
              <a:rPr lang="en-US" sz="600" dirty="0" err="1">
                <a:solidFill>
                  <a:schemeClr val="bg1"/>
                </a:solidFill>
                <a:latin typeface="Lucida Console" panose="020B0609040504020204" pitchFamily="49" charset="0"/>
              </a:rPr>
              <a:t>stop_time,NULL</a:t>
            </a:r>
            <a:r>
              <a:rPr lang="en-US" sz="600" dirty="0">
                <a:solidFill>
                  <a:schemeClr val="bg1"/>
                </a:solidFill>
                <a:latin typeface="Lucida Console" panose="020B0609040504020204" pitchFamily="49" charset="0"/>
              </a:rPr>
              <a:t>);</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timersub</a:t>
            </a:r>
            <a:r>
              <a:rPr lang="en-US" sz="600" dirty="0">
                <a:solidFill>
                  <a:schemeClr val="bg1"/>
                </a:solidFill>
                <a:latin typeface="Lucida Console" panose="020B0609040504020204" pitchFamily="49" charset="0"/>
              </a:rPr>
              <a:t>(&amp;</a:t>
            </a:r>
            <a:r>
              <a:rPr lang="en-US" sz="600" dirty="0" err="1">
                <a:solidFill>
                  <a:schemeClr val="bg1"/>
                </a:solidFill>
                <a:latin typeface="Lucida Console" panose="020B0609040504020204" pitchFamily="49" charset="0"/>
              </a:rPr>
              <a:t>stop_time</a:t>
            </a:r>
            <a:r>
              <a:rPr lang="en-US" sz="600" dirty="0">
                <a:solidFill>
                  <a:schemeClr val="bg1"/>
                </a:solidFill>
                <a:latin typeface="Lucida Console" panose="020B0609040504020204" pitchFamily="49" charset="0"/>
              </a:rPr>
              <a:t>, &amp;</a:t>
            </a:r>
            <a:r>
              <a:rPr lang="en-US" sz="600" dirty="0" err="1">
                <a:solidFill>
                  <a:schemeClr val="bg1"/>
                </a:solidFill>
                <a:latin typeface="Lucida Console" panose="020B0609040504020204" pitchFamily="49" charset="0"/>
              </a:rPr>
              <a:t>start_time</a:t>
            </a:r>
            <a:r>
              <a:rPr lang="en-US" sz="600" dirty="0">
                <a:solidFill>
                  <a:schemeClr val="bg1"/>
                </a:solidFill>
                <a:latin typeface="Lucida Console" panose="020B0609040504020204" pitchFamily="49" charset="0"/>
              </a:rPr>
              <a:t>, &amp;</a:t>
            </a:r>
            <a:r>
              <a:rPr lang="en-US" sz="600" dirty="0" err="1">
                <a:solidFill>
                  <a:schemeClr val="bg1"/>
                </a:solidFill>
                <a:latin typeface="Lucida Console" panose="020B0609040504020204" pitchFamily="49" charset="0"/>
              </a:rPr>
              <a:t>elapsed_time</a:t>
            </a:r>
            <a:r>
              <a:rPr lang="en-US" sz="600" dirty="0">
                <a:solidFill>
                  <a:schemeClr val="bg1"/>
                </a:solidFill>
                <a:latin typeface="Lucida Console" panose="020B0609040504020204" pitchFamily="49" charset="0"/>
              </a:rPr>
              <a:t>); // Unix time subtract routine</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printf</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nMax</a:t>
            </a:r>
            <a:r>
              <a:rPr lang="en-US" sz="600" dirty="0">
                <a:solidFill>
                  <a:schemeClr val="bg1"/>
                </a:solidFill>
                <a:latin typeface="Lucida Console" panose="020B0609040504020204" pitchFamily="49" charset="0"/>
              </a:rPr>
              <a:t> error at iteration %d was %f\n", iteration-1, </a:t>
            </a:r>
            <a:r>
              <a:rPr lang="en-US" sz="600" dirty="0" err="1">
                <a:solidFill>
                  <a:schemeClr val="bg1"/>
                </a:solidFill>
                <a:latin typeface="Lucida Console" panose="020B0609040504020204" pitchFamily="49" charset="0"/>
              </a:rPr>
              <a:t>dt</a:t>
            </a:r>
            <a:r>
              <a:rPr lang="en-US" sz="600" dirty="0">
                <a:solidFill>
                  <a:schemeClr val="bg1"/>
                </a:solidFill>
                <a:latin typeface="Lucida Console" panose="020B0609040504020204" pitchFamily="49" charset="0"/>
              </a:rPr>
              <a:t>);</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printf</a:t>
            </a:r>
            <a:r>
              <a:rPr lang="en-US" sz="600" dirty="0">
                <a:solidFill>
                  <a:schemeClr val="bg1"/>
                </a:solidFill>
                <a:latin typeface="Lucida Console" panose="020B0609040504020204" pitchFamily="49" charset="0"/>
              </a:rPr>
              <a:t>("Total time was %f seconds.\n", </a:t>
            </a:r>
            <a:r>
              <a:rPr lang="en-US" sz="600" dirty="0" err="1">
                <a:solidFill>
                  <a:schemeClr val="bg1"/>
                </a:solidFill>
                <a:latin typeface="Lucida Console" panose="020B0609040504020204" pitchFamily="49" charset="0"/>
              </a:rPr>
              <a:t>elapsed_time.tv_sec+elapsed_time.tv_usec</a:t>
            </a:r>
            <a:r>
              <a:rPr lang="en-US" sz="600" dirty="0">
                <a:solidFill>
                  <a:schemeClr val="bg1"/>
                </a:solidFill>
                <a:latin typeface="Lucida Console" panose="020B0609040504020204" pitchFamily="49" charset="0"/>
              </a:rPr>
              <a:t>/1000000.0);</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initialize plate and boundary conditions</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Temp_last</a:t>
            </a:r>
            <a:r>
              <a:rPr lang="en-US" sz="600" dirty="0">
                <a:solidFill>
                  <a:schemeClr val="bg1"/>
                </a:solidFill>
                <a:latin typeface="Lucida Console" panose="020B0609040504020204" pitchFamily="49" charset="0"/>
              </a:rPr>
              <a:t> is used to </a:t>
            </a:r>
            <a:r>
              <a:rPr lang="en-US" sz="600" dirty="0" err="1">
                <a:solidFill>
                  <a:schemeClr val="bg1"/>
                </a:solidFill>
                <a:latin typeface="Lucida Console" panose="020B0609040504020204" pitchFamily="49" charset="0"/>
              </a:rPr>
              <a:t>to</a:t>
            </a:r>
            <a:r>
              <a:rPr lang="en-US" sz="600" dirty="0">
                <a:solidFill>
                  <a:schemeClr val="bg1"/>
                </a:solidFill>
                <a:latin typeface="Lucida Console" panose="020B0609040504020204" pitchFamily="49" charset="0"/>
              </a:rPr>
              <a:t> start first iteration</a:t>
            </a:r>
          </a:p>
          <a:p>
            <a:r>
              <a:rPr lang="en-US" sz="600" dirty="0">
                <a:solidFill>
                  <a:schemeClr val="bg1"/>
                </a:solidFill>
                <a:latin typeface="Lucida Console" panose="020B0609040504020204" pitchFamily="49" charset="0"/>
              </a:rPr>
              <a:t>void initialize(){</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int </a:t>
            </a:r>
            <a:r>
              <a:rPr lang="en-US" sz="600" dirty="0" err="1">
                <a:solidFill>
                  <a:schemeClr val="bg1"/>
                </a:solidFill>
                <a:latin typeface="Lucida Console" panose="020B0609040504020204" pitchFamily="49" charset="0"/>
              </a:rPr>
              <a:t>i,j</a:t>
            </a:r>
            <a:r>
              <a:rPr lang="en-US" sz="600" dirty="0">
                <a:solidFill>
                  <a:schemeClr val="bg1"/>
                </a:solidFill>
                <a:latin typeface="Lucida Console" panose="020B0609040504020204" pitchFamily="49" charset="0"/>
              </a:rPr>
              <a:t>;</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for(</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 0;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&lt;= ROWS+1;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a:t>
            </a:r>
          </a:p>
          <a:p>
            <a:r>
              <a:rPr lang="en-US" sz="600" dirty="0">
                <a:solidFill>
                  <a:schemeClr val="bg1"/>
                </a:solidFill>
                <a:latin typeface="Lucida Console" panose="020B0609040504020204" pitchFamily="49" charset="0"/>
              </a:rPr>
              <a:t>        for (j = 0; j &lt;= COLUMNS+1; j++){</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][j] = 0.0;</a:t>
            </a:r>
          </a:p>
          <a:p>
            <a:r>
              <a:rPr lang="en-US" sz="600" dirty="0">
                <a:solidFill>
                  <a:schemeClr val="bg1"/>
                </a:solidFill>
                <a:latin typeface="Lucida Console" panose="020B0609040504020204" pitchFamily="49" charset="0"/>
              </a:rPr>
              <a:t>        }</a:t>
            </a:r>
          </a:p>
          <a:p>
            <a:r>
              <a:rPr lang="en-US" sz="600" dirty="0">
                <a:solidFill>
                  <a:schemeClr val="bg1"/>
                </a:solidFill>
                <a:latin typeface="Lucida Console" panose="020B0609040504020204" pitchFamily="49" charset="0"/>
              </a:rPr>
              <a:t>    }</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 these boundary conditions never change throughout run</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 set left side to 0 and right to a linear increase</a:t>
            </a:r>
          </a:p>
          <a:p>
            <a:r>
              <a:rPr lang="en-US" sz="600" dirty="0">
                <a:solidFill>
                  <a:schemeClr val="bg1"/>
                </a:solidFill>
                <a:latin typeface="Lucida Console" panose="020B0609040504020204" pitchFamily="49" charset="0"/>
              </a:rPr>
              <a:t>    for(</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 0;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&lt;= ROWS+1;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][0] = 0.0;</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][COLUMNS+1] = (100.0/ROWS)*</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a:t>
            </a:r>
          </a:p>
          <a:p>
            <a:r>
              <a:rPr lang="en-US" sz="600" dirty="0">
                <a:solidFill>
                  <a:schemeClr val="bg1"/>
                </a:solidFill>
                <a:latin typeface="Lucida Console" panose="020B0609040504020204" pitchFamily="49" charset="0"/>
              </a:rPr>
              <a:t>    }</a:t>
            </a:r>
          </a:p>
          <a:p>
            <a:r>
              <a:rPr lang="en-US" sz="600" dirty="0">
                <a:solidFill>
                  <a:schemeClr val="bg1"/>
                </a:solidFill>
                <a:latin typeface="Lucida Console" panose="020B0609040504020204" pitchFamily="49" charset="0"/>
              </a:rPr>
              <a:t>    </a:t>
            </a:r>
          </a:p>
          <a:p>
            <a:r>
              <a:rPr lang="en-US" sz="600" dirty="0">
                <a:solidFill>
                  <a:schemeClr val="bg1"/>
                </a:solidFill>
                <a:latin typeface="Lucida Console" panose="020B0609040504020204" pitchFamily="49" charset="0"/>
              </a:rPr>
              <a:t>    // set top to 0 and bottom to linear increase</a:t>
            </a:r>
          </a:p>
          <a:p>
            <a:r>
              <a:rPr lang="en-US" sz="600" dirty="0">
                <a:solidFill>
                  <a:schemeClr val="bg1"/>
                </a:solidFill>
                <a:latin typeface="Lucida Console" panose="020B0609040504020204" pitchFamily="49" charset="0"/>
              </a:rPr>
              <a:t>    for(j = 0; j &lt;= COLUMNS+1; j++) {</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[0][j] = 0.0;</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[ROWS+1][j] = (100.0/COLUMNS)*j;</a:t>
            </a:r>
          </a:p>
          <a:p>
            <a:r>
              <a:rPr lang="en-US" sz="600" dirty="0">
                <a:solidFill>
                  <a:schemeClr val="bg1"/>
                </a:solidFill>
                <a:latin typeface="Lucida Console" panose="020B0609040504020204" pitchFamily="49" charset="0"/>
              </a:rPr>
              <a:t>    }</a:t>
            </a:r>
          </a:p>
          <a:p>
            <a:r>
              <a:rPr lang="en-US" sz="600" dirty="0">
                <a:solidFill>
                  <a:schemeClr val="bg1"/>
                </a:solidFill>
                <a:latin typeface="Lucida Console" panose="020B0609040504020204" pitchFamily="49" charset="0"/>
              </a:rPr>
              <a:t>}</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print diagonal in bottom right corner where most action is</a:t>
            </a:r>
          </a:p>
          <a:p>
            <a:r>
              <a:rPr lang="en-US" sz="600" dirty="0">
                <a:solidFill>
                  <a:schemeClr val="bg1"/>
                </a:solidFill>
                <a:latin typeface="Lucida Console" panose="020B0609040504020204" pitchFamily="49" charset="0"/>
              </a:rPr>
              <a:t>void </a:t>
            </a:r>
            <a:r>
              <a:rPr lang="en-US" sz="600" dirty="0" err="1">
                <a:solidFill>
                  <a:schemeClr val="bg1"/>
                </a:solidFill>
                <a:latin typeface="Lucida Console" panose="020B0609040504020204" pitchFamily="49" charset="0"/>
              </a:rPr>
              <a:t>track_progress</a:t>
            </a:r>
            <a:r>
              <a:rPr lang="en-US" sz="600" dirty="0">
                <a:solidFill>
                  <a:schemeClr val="bg1"/>
                </a:solidFill>
                <a:latin typeface="Lucida Console" panose="020B0609040504020204" pitchFamily="49" charset="0"/>
              </a:rPr>
              <a:t>(int iteration) {</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int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printf</a:t>
            </a:r>
            <a:r>
              <a:rPr lang="en-US" sz="600" dirty="0">
                <a:solidFill>
                  <a:schemeClr val="bg1"/>
                </a:solidFill>
                <a:latin typeface="Lucida Console" panose="020B0609040504020204" pitchFamily="49" charset="0"/>
              </a:rPr>
              <a:t>("---------- Iteration number: %d ------------\n", iteration);</a:t>
            </a:r>
          </a:p>
          <a:p>
            <a:r>
              <a:rPr lang="en-US" sz="600" dirty="0">
                <a:solidFill>
                  <a:schemeClr val="bg1"/>
                </a:solidFill>
                <a:latin typeface="Lucida Console" panose="020B0609040504020204" pitchFamily="49" charset="0"/>
              </a:rPr>
              <a:t>    for(</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 ROWS-5;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&lt;= ROWS;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printf</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d,%d</a:t>
            </a:r>
            <a:r>
              <a:rPr lang="en-US" sz="600" dirty="0">
                <a:solidFill>
                  <a:schemeClr val="bg1"/>
                </a:solidFill>
                <a:latin typeface="Lucida Console" panose="020B0609040504020204" pitchFamily="49" charset="0"/>
              </a:rPr>
              <a:t>]: %5.2f  ",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Temperature[</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a:t>
            </a:r>
          </a:p>
          <a:p>
            <a:r>
              <a:rPr lang="en-US" sz="600" dirty="0">
                <a:solidFill>
                  <a:schemeClr val="bg1"/>
                </a:solidFill>
                <a:latin typeface="Lucida Console" panose="020B0609040504020204" pitchFamily="49" charset="0"/>
              </a:rPr>
              <a:t>    }</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printf</a:t>
            </a:r>
            <a:r>
              <a:rPr lang="en-US" sz="600" dirty="0">
                <a:solidFill>
                  <a:schemeClr val="bg1"/>
                </a:solidFill>
                <a:latin typeface="Lucida Console" panose="020B0609040504020204" pitchFamily="49" charset="0"/>
              </a:rPr>
              <a:t>("\n");</a:t>
            </a:r>
          </a:p>
          <a:p>
            <a:r>
              <a:rPr lang="en-US" sz="600" dirty="0">
                <a:solidFill>
                  <a:schemeClr val="bg1"/>
                </a:solidFill>
                <a:latin typeface="Lucida Console" panose="020B0609040504020204" pitchFamily="49" charset="0"/>
              </a:rPr>
              <a:t>}</a:t>
            </a:r>
          </a:p>
        </p:txBody>
      </p:sp>
    </p:spTree>
    <p:extLst>
      <p:ext uri="{BB962C8B-B14F-4D97-AF65-F5344CB8AC3E}">
        <p14:creationId xmlns:p14="http://schemas.microsoft.com/office/powerpoint/2010/main" val="253621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0" y="952500"/>
            <a:ext cx="8601076"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en-US" sz="1200" dirty="0">
                <a:solidFill>
                  <a:schemeClr val="bg1"/>
                </a:solidFill>
                <a:latin typeface="Lucida Console" pitchFamily="49" charset="0"/>
              </a:rPr>
              <a:t>       do while ( </a:t>
            </a:r>
            <a:r>
              <a:rPr lang="en-US" altLang="en-US" sz="1200" dirty="0" err="1">
                <a:solidFill>
                  <a:schemeClr val="bg1"/>
                </a:solidFill>
                <a:latin typeface="Lucida Console" pitchFamily="49" charset="0"/>
              </a:rPr>
              <a:t>dt</a:t>
            </a:r>
            <a:r>
              <a:rPr lang="en-US" altLang="en-US" sz="1200" dirty="0">
                <a:solidFill>
                  <a:schemeClr val="bg1"/>
                </a:solidFill>
                <a:latin typeface="Lucida Console" pitchFamily="49" charset="0"/>
              </a:rPr>
              <a:t> &gt; </a:t>
            </a:r>
            <a:r>
              <a:rPr lang="en-US" altLang="en-US" sz="1200" dirty="0" err="1">
                <a:solidFill>
                  <a:schemeClr val="bg1"/>
                </a:solidFill>
                <a:latin typeface="Lucida Console" pitchFamily="49" charset="0"/>
              </a:rPr>
              <a:t>max_temp_error</a:t>
            </a:r>
            <a:r>
              <a:rPr lang="en-US" altLang="en-US" sz="1200" dirty="0">
                <a:solidFill>
                  <a:schemeClr val="bg1"/>
                </a:solidFill>
                <a:latin typeface="Lucida Console" pitchFamily="49" charset="0"/>
              </a:rPr>
              <a:t> .and. iteration &lt;= </a:t>
            </a:r>
            <a:r>
              <a:rPr lang="en-US" altLang="en-US" sz="1200" dirty="0" err="1">
                <a:solidFill>
                  <a:schemeClr val="bg1"/>
                </a:solidFill>
                <a:latin typeface="Lucida Console" pitchFamily="49" charset="0"/>
              </a:rPr>
              <a:t>max_iterations</a:t>
            </a:r>
            <a:r>
              <a:rPr lang="en-US" altLang="en-US" sz="1200" dirty="0">
                <a:solidFill>
                  <a:schemeClr val="bg1"/>
                </a:solidFill>
                <a:latin typeface="Lucida Console" pitchFamily="49" charset="0"/>
              </a:rPr>
              <a:t>)</a:t>
            </a: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do j=1,columns</a:t>
            </a:r>
          </a:p>
          <a:p>
            <a:pPr eaLnBrk="1" hangingPunct="1"/>
            <a:r>
              <a:rPr lang="en-US" altLang="en-US" sz="1200" dirty="0">
                <a:solidFill>
                  <a:schemeClr val="bg1"/>
                </a:solidFill>
                <a:latin typeface="Lucida Console" pitchFamily="49" charset="0"/>
              </a:rPr>
              <a:t>            do </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=1,rows</a:t>
            </a:r>
          </a:p>
          <a:p>
            <a:pPr eaLnBrk="1" hangingPunct="1"/>
            <a:r>
              <a:rPr lang="en-US" altLang="en-US" sz="1200" dirty="0">
                <a:solidFill>
                  <a:schemeClr val="bg1"/>
                </a:solidFill>
                <a:latin typeface="Lucida Console" pitchFamily="49" charset="0"/>
              </a:rPr>
              <a:t>               temperature(</a:t>
            </a:r>
            <a:r>
              <a:rPr lang="en-US" altLang="en-US" sz="1200" dirty="0" err="1">
                <a:solidFill>
                  <a:schemeClr val="bg1"/>
                </a:solidFill>
                <a:latin typeface="Lucida Console" pitchFamily="49" charset="0"/>
              </a:rPr>
              <a:t>i,j</a:t>
            </a:r>
            <a:r>
              <a:rPr lang="en-US" altLang="en-US" sz="1200" dirty="0">
                <a:solidFill>
                  <a:schemeClr val="bg1"/>
                </a:solidFill>
                <a:latin typeface="Lucida Console" pitchFamily="49" charset="0"/>
              </a:rPr>
              <a:t>)=0.25*(</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(i+1,j)+</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(i-1,j)+ &amp;</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(i,j+1)+</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(i,j-1) )</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enddo</a:t>
            </a:r>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enddo</a:t>
            </a:r>
            <a:endParaRPr lang="en-US" altLang="en-US" sz="1200" dirty="0">
              <a:solidFill>
                <a:schemeClr val="bg1"/>
              </a:solidFill>
              <a:latin typeface="Lucida Console" pitchFamily="49" charset="0"/>
            </a:endParaRP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dt</a:t>
            </a:r>
            <a:r>
              <a:rPr lang="en-US" altLang="en-US" sz="1200" dirty="0">
                <a:solidFill>
                  <a:schemeClr val="bg1"/>
                </a:solidFill>
                <a:latin typeface="Lucida Console" pitchFamily="49" charset="0"/>
              </a:rPr>
              <a:t>=0.0</a:t>
            </a: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do j=1,columns</a:t>
            </a:r>
          </a:p>
          <a:p>
            <a:pPr eaLnBrk="1" hangingPunct="1"/>
            <a:r>
              <a:rPr lang="en-US" altLang="en-US" sz="1200" dirty="0">
                <a:solidFill>
                  <a:schemeClr val="bg1"/>
                </a:solidFill>
                <a:latin typeface="Lucida Console" pitchFamily="49" charset="0"/>
              </a:rPr>
              <a:t>            do </a:t>
            </a:r>
            <a:r>
              <a:rPr lang="en-US" altLang="en-US" sz="1200" dirty="0" err="1">
                <a:solidFill>
                  <a:schemeClr val="bg1"/>
                </a:solidFill>
                <a:latin typeface="Lucida Console" pitchFamily="49" charset="0"/>
              </a:rPr>
              <a:t>i</a:t>
            </a:r>
            <a:r>
              <a:rPr lang="en-US" altLang="en-US" sz="1200" dirty="0">
                <a:solidFill>
                  <a:schemeClr val="bg1"/>
                </a:solidFill>
                <a:latin typeface="Lucida Console" pitchFamily="49" charset="0"/>
              </a:rPr>
              <a:t>=1,rows</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dt</a:t>
            </a:r>
            <a:r>
              <a:rPr lang="en-US" altLang="en-US" sz="1200" dirty="0">
                <a:solidFill>
                  <a:schemeClr val="bg1"/>
                </a:solidFill>
                <a:latin typeface="Lucida Console" pitchFamily="49" charset="0"/>
              </a:rPr>
              <a:t> = max( abs(temperature(</a:t>
            </a:r>
            <a:r>
              <a:rPr lang="en-US" altLang="en-US" sz="1200" dirty="0" err="1">
                <a:solidFill>
                  <a:schemeClr val="bg1"/>
                </a:solidFill>
                <a:latin typeface="Lucida Console" pitchFamily="49" charset="0"/>
              </a:rPr>
              <a:t>i,j</a:t>
            </a:r>
            <a:r>
              <a:rPr lang="en-US" altLang="en-US" sz="1200" dirty="0">
                <a:solidFill>
                  <a:schemeClr val="bg1"/>
                </a:solidFill>
                <a:latin typeface="Lucida Console" pitchFamily="49" charset="0"/>
              </a:rPr>
              <a:t>) - </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a:t>
            </a:r>
            <a:r>
              <a:rPr lang="en-US" altLang="en-US" sz="1200" dirty="0" err="1">
                <a:solidFill>
                  <a:schemeClr val="bg1"/>
                </a:solidFill>
                <a:latin typeface="Lucida Console" pitchFamily="49" charset="0"/>
              </a:rPr>
              <a:t>i,j</a:t>
            </a:r>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dt</a:t>
            </a:r>
            <a:r>
              <a:rPr lang="en-US" altLang="en-US" sz="1200" dirty="0">
                <a:solidFill>
                  <a:schemeClr val="bg1"/>
                </a:solidFill>
                <a:latin typeface="Lucida Console" pitchFamily="49" charset="0"/>
              </a:rPr>
              <a:t> )</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temperature_last</a:t>
            </a:r>
            <a:r>
              <a:rPr lang="en-US" altLang="en-US" sz="1200" dirty="0">
                <a:solidFill>
                  <a:schemeClr val="bg1"/>
                </a:solidFill>
                <a:latin typeface="Lucida Console" pitchFamily="49" charset="0"/>
              </a:rPr>
              <a:t>(</a:t>
            </a:r>
            <a:r>
              <a:rPr lang="en-US" altLang="en-US" sz="1200" dirty="0" err="1">
                <a:solidFill>
                  <a:schemeClr val="bg1"/>
                </a:solidFill>
                <a:latin typeface="Lucida Console" pitchFamily="49" charset="0"/>
              </a:rPr>
              <a:t>i,j</a:t>
            </a:r>
            <a:r>
              <a:rPr lang="en-US" altLang="en-US" sz="1200" dirty="0">
                <a:solidFill>
                  <a:schemeClr val="bg1"/>
                </a:solidFill>
                <a:latin typeface="Lucida Console" pitchFamily="49" charset="0"/>
              </a:rPr>
              <a:t>) = temperature(</a:t>
            </a:r>
            <a:r>
              <a:rPr lang="en-US" altLang="en-US" sz="1200" dirty="0" err="1">
                <a:solidFill>
                  <a:schemeClr val="bg1"/>
                </a:solidFill>
                <a:latin typeface="Lucida Console" pitchFamily="49" charset="0"/>
              </a:rPr>
              <a:t>i,j</a:t>
            </a:r>
            <a:r>
              <a:rPr lang="en-US" altLang="en-US" sz="1200" dirty="0">
                <a:solidFill>
                  <a:schemeClr val="bg1"/>
                </a:solidFill>
                <a:latin typeface="Lucida Console" pitchFamily="49" charset="0"/>
              </a:rPr>
              <a:t>)</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enddo</a:t>
            </a:r>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enddo</a:t>
            </a:r>
            <a:endParaRPr lang="en-US" altLang="en-US" sz="1200" dirty="0">
              <a:solidFill>
                <a:schemeClr val="bg1"/>
              </a:solidFill>
              <a:latin typeface="Lucida Console" pitchFamily="49" charset="0"/>
            </a:endParaRP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if( mod(iteration,100).eq.0 ) then</a:t>
            </a:r>
          </a:p>
          <a:p>
            <a:pPr eaLnBrk="1" hangingPunct="1"/>
            <a:r>
              <a:rPr lang="en-US" altLang="en-US" sz="1200" dirty="0">
                <a:solidFill>
                  <a:schemeClr val="bg1"/>
                </a:solidFill>
                <a:latin typeface="Lucida Console" pitchFamily="49" charset="0"/>
              </a:rPr>
              <a:t>            call </a:t>
            </a:r>
            <a:r>
              <a:rPr lang="en-US" altLang="en-US" sz="1200" dirty="0" err="1">
                <a:solidFill>
                  <a:schemeClr val="bg1"/>
                </a:solidFill>
                <a:latin typeface="Lucida Console" pitchFamily="49" charset="0"/>
              </a:rPr>
              <a:t>track_progress</a:t>
            </a:r>
            <a:r>
              <a:rPr lang="en-US" altLang="en-US" sz="1200" dirty="0">
                <a:solidFill>
                  <a:schemeClr val="bg1"/>
                </a:solidFill>
                <a:latin typeface="Lucida Console" pitchFamily="49" charset="0"/>
              </a:rPr>
              <a:t>(temperature, iteration)</a:t>
            </a: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endif</a:t>
            </a:r>
            <a:endParaRPr lang="en-US" altLang="en-US" sz="1200" dirty="0">
              <a:solidFill>
                <a:schemeClr val="bg1"/>
              </a:solidFill>
              <a:latin typeface="Lucida Console" pitchFamily="49" charset="0"/>
            </a:endParaRP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iteration = iteration+1</a:t>
            </a:r>
          </a:p>
          <a:p>
            <a:pPr eaLnBrk="1" hangingPunct="1"/>
            <a:endParaRPr lang="en-US" altLang="en-US" sz="1200" dirty="0">
              <a:solidFill>
                <a:schemeClr val="bg1"/>
              </a:solidFill>
              <a:latin typeface="Lucida Console" pitchFamily="49" charset="0"/>
            </a:endParaRPr>
          </a:p>
          <a:p>
            <a:pPr eaLnBrk="1" hangingPunct="1"/>
            <a:r>
              <a:rPr lang="en-US" altLang="en-US" sz="1200" dirty="0">
                <a:solidFill>
                  <a:schemeClr val="bg1"/>
                </a:solidFill>
                <a:latin typeface="Lucida Console" pitchFamily="49" charset="0"/>
              </a:rPr>
              <a:t>      </a:t>
            </a:r>
            <a:r>
              <a:rPr lang="en-US" altLang="en-US" sz="1200" dirty="0" err="1">
                <a:solidFill>
                  <a:schemeClr val="bg1"/>
                </a:solidFill>
                <a:latin typeface="Lucida Console" pitchFamily="49" charset="0"/>
              </a:rPr>
              <a:t>enddo</a:t>
            </a:r>
            <a:endParaRPr lang="en-US" altLang="en-US" sz="1200" dirty="0">
              <a:solidFill>
                <a:schemeClr val="bg1"/>
              </a:solidFill>
              <a:latin typeface="Lucida Console" pitchFamily="49" charset="0"/>
            </a:endParaRPr>
          </a:p>
        </p:txBody>
      </p:sp>
      <p:sp>
        <p:nvSpPr>
          <p:cNvPr id="4" name="Rectangle 2"/>
          <p:cNvSpPr>
            <a:spLocks noGrp="1" noChangeArrowheads="1"/>
          </p:cNvSpPr>
          <p:nvPr>
            <p:ph type="title"/>
          </p:nvPr>
        </p:nvSpPr>
        <p:spPr>
          <a:xfrm>
            <a:off x="0" y="0"/>
            <a:ext cx="10963276" cy="646270"/>
          </a:xfrm>
        </p:spPr>
        <p:txBody>
          <a:bodyPr/>
          <a:lstStyle/>
          <a:p>
            <a:pPr algn="ctr" eaLnBrk="1" hangingPunct="1"/>
            <a:r>
              <a:rPr lang="en-US" altLang="en-US" dirty="0"/>
              <a:t>Serial </a:t>
            </a:r>
            <a:r>
              <a:rPr lang="en-US" altLang="en-US" dirty="0">
                <a:solidFill>
                  <a:schemeClr val="tx2"/>
                </a:solidFill>
              </a:rPr>
              <a:t>Fortran</a:t>
            </a:r>
            <a:r>
              <a:rPr lang="en-US" altLang="en-US" dirty="0"/>
              <a:t> Code (kernel)</a:t>
            </a:r>
          </a:p>
        </p:txBody>
      </p:sp>
      <p:sp>
        <p:nvSpPr>
          <p:cNvPr id="5" name="TextBox 4"/>
          <p:cNvSpPr txBox="1"/>
          <p:nvPr/>
        </p:nvSpPr>
        <p:spPr>
          <a:xfrm>
            <a:off x="9024763" y="1715989"/>
            <a:ext cx="1003787" cy="313924"/>
          </a:xfrm>
          <a:prstGeom prst="rect">
            <a:avLst/>
          </a:prstGeom>
          <a:noFill/>
        </p:spPr>
        <p:txBody>
          <a:bodyPr wrap="square" lIns="91433" tIns="45716" rIns="91433" bIns="45716" rtlCol="0">
            <a:spAutoFit/>
          </a:bodyPr>
          <a:lstStyle/>
          <a:p>
            <a:r>
              <a:rPr lang="en-US" sz="1440" b="1" dirty="0">
                <a:solidFill>
                  <a:schemeClr val="accent4"/>
                </a:solidFill>
              </a:rPr>
              <a:t>Calculate</a:t>
            </a:r>
          </a:p>
        </p:txBody>
      </p:sp>
      <p:sp>
        <p:nvSpPr>
          <p:cNvPr id="6" name="Right Brace 5"/>
          <p:cNvSpPr/>
          <p:nvPr/>
        </p:nvSpPr>
        <p:spPr>
          <a:xfrm>
            <a:off x="8490702" y="1374577"/>
            <a:ext cx="384048" cy="990600"/>
          </a:xfrm>
          <a:prstGeom prst="rightBrace">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lIns="91433" tIns="45716" rIns="91433" bIns="45716" rtlCol="0" anchor="ctr"/>
          <a:lstStyle/>
          <a:p>
            <a:pPr algn="ctr"/>
            <a:endParaRPr lang="en-US">
              <a:solidFill>
                <a:schemeClr val="bg1"/>
              </a:solidFill>
            </a:endParaRPr>
          </a:p>
        </p:txBody>
      </p:sp>
      <p:sp>
        <p:nvSpPr>
          <p:cNvPr id="7" name="TextBox 6"/>
          <p:cNvSpPr txBox="1"/>
          <p:nvPr/>
        </p:nvSpPr>
        <p:spPr>
          <a:xfrm>
            <a:off x="9019956" y="2977739"/>
            <a:ext cx="1298557" cy="978721"/>
          </a:xfrm>
          <a:prstGeom prst="rect">
            <a:avLst/>
          </a:prstGeom>
          <a:noFill/>
        </p:spPr>
        <p:txBody>
          <a:bodyPr wrap="square" lIns="91433" tIns="45716" rIns="91433" bIns="45716" rtlCol="0">
            <a:spAutoFit/>
          </a:bodyPr>
          <a:lstStyle/>
          <a:p>
            <a:r>
              <a:rPr lang="en-US" sz="1440" b="1" dirty="0">
                <a:solidFill>
                  <a:schemeClr val="accent4"/>
                </a:solidFill>
              </a:rPr>
              <a:t>Update temp</a:t>
            </a:r>
          </a:p>
          <a:p>
            <a:r>
              <a:rPr lang="en-US" sz="1440" b="1" dirty="0">
                <a:solidFill>
                  <a:schemeClr val="accent4"/>
                </a:solidFill>
              </a:rPr>
              <a:t>array and</a:t>
            </a:r>
          </a:p>
          <a:p>
            <a:r>
              <a:rPr lang="en-US" sz="1440" b="1" dirty="0">
                <a:solidFill>
                  <a:schemeClr val="accent4"/>
                </a:solidFill>
              </a:rPr>
              <a:t>find max</a:t>
            </a:r>
          </a:p>
          <a:p>
            <a:r>
              <a:rPr lang="en-US" sz="1440" b="1" dirty="0">
                <a:solidFill>
                  <a:schemeClr val="accent4"/>
                </a:solidFill>
              </a:rPr>
              <a:t>change</a:t>
            </a:r>
          </a:p>
        </p:txBody>
      </p:sp>
      <p:sp>
        <p:nvSpPr>
          <p:cNvPr id="8" name="Right Brace 7"/>
          <p:cNvSpPr/>
          <p:nvPr/>
        </p:nvSpPr>
        <p:spPr>
          <a:xfrm>
            <a:off x="8490702" y="2933700"/>
            <a:ext cx="384048" cy="1066800"/>
          </a:xfrm>
          <a:prstGeom prst="rightBrace">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lIns="91433" tIns="45716" rIns="91433" bIns="45716" rtlCol="0" anchor="ctr"/>
          <a:lstStyle/>
          <a:p>
            <a:pPr algn="ctr"/>
            <a:endParaRPr lang="en-US">
              <a:solidFill>
                <a:schemeClr val="bg1"/>
              </a:solidFill>
            </a:endParaRPr>
          </a:p>
        </p:txBody>
      </p:sp>
      <p:sp>
        <p:nvSpPr>
          <p:cNvPr id="9" name="TextBox 8"/>
          <p:cNvSpPr txBox="1"/>
          <p:nvPr/>
        </p:nvSpPr>
        <p:spPr>
          <a:xfrm>
            <a:off x="9019956" y="4424848"/>
            <a:ext cx="787381" cy="313924"/>
          </a:xfrm>
          <a:prstGeom prst="rect">
            <a:avLst/>
          </a:prstGeom>
          <a:noFill/>
        </p:spPr>
        <p:txBody>
          <a:bodyPr wrap="square" lIns="91433" tIns="45716" rIns="91433" bIns="45716" rtlCol="0">
            <a:spAutoFit/>
          </a:bodyPr>
          <a:lstStyle/>
          <a:p>
            <a:r>
              <a:rPr lang="en-US" sz="1440" b="1" dirty="0">
                <a:solidFill>
                  <a:schemeClr val="accent4"/>
                </a:solidFill>
              </a:rPr>
              <a:t>Output</a:t>
            </a:r>
          </a:p>
        </p:txBody>
      </p:sp>
      <p:sp>
        <p:nvSpPr>
          <p:cNvPr id="10" name="Right Brace 9"/>
          <p:cNvSpPr/>
          <p:nvPr/>
        </p:nvSpPr>
        <p:spPr>
          <a:xfrm>
            <a:off x="8490702" y="4370084"/>
            <a:ext cx="384048" cy="457199"/>
          </a:xfrm>
          <a:prstGeom prst="rightBrace">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lIns="91433" tIns="45716" rIns="91433" bIns="45716" rtlCol="0" anchor="ctr"/>
          <a:lstStyle/>
          <a:p>
            <a:pPr algn="ctr"/>
            <a:endParaRPr lang="en-US">
              <a:solidFill>
                <a:schemeClr val="bg1"/>
              </a:solidFill>
            </a:endParaRPr>
          </a:p>
        </p:txBody>
      </p:sp>
      <p:sp>
        <p:nvSpPr>
          <p:cNvPr id="11" name="TextBox 10"/>
          <p:cNvSpPr txBox="1"/>
          <p:nvPr/>
        </p:nvSpPr>
        <p:spPr>
          <a:xfrm>
            <a:off x="9050413" y="912912"/>
            <a:ext cx="756924" cy="313924"/>
          </a:xfrm>
          <a:prstGeom prst="rect">
            <a:avLst/>
          </a:prstGeom>
          <a:noFill/>
        </p:spPr>
        <p:txBody>
          <a:bodyPr wrap="square" lIns="91433" tIns="45716" rIns="91433" bIns="45716" rtlCol="0">
            <a:spAutoFit/>
          </a:bodyPr>
          <a:lstStyle/>
          <a:p>
            <a:r>
              <a:rPr lang="en-US" sz="1440" b="1" dirty="0">
                <a:solidFill>
                  <a:schemeClr val="accent4"/>
                </a:solidFill>
              </a:rPr>
              <a:t>Done?</a:t>
            </a:r>
          </a:p>
        </p:txBody>
      </p:sp>
      <p:sp>
        <p:nvSpPr>
          <p:cNvPr id="12" name="Right Brace 11"/>
          <p:cNvSpPr/>
          <p:nvPr/>
        </p:nvSpPr>
        <p:spPr>
          <a:xfrm>
            <a:off x="8490702" y="952498"/>
            <a:ext cx="384048" cy="228600"/>
          </a:xfrm>
          <a:prstGeom prst="rightBrace">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lIns="91433" tIns="45716" rIns="91433" bIns="45716" rtlCol="0" anchor="ctr"/>
          <a:lstStyle/>
          <a:p>
            <a:pPr algn="ctr"/>
            <a:endParaRPr lang="en-US">
              <a:solidFill>
                <a:schemeClr val="bg1"/>
              </a:solidFill>
            </a:endParaRPr>
          </a:p>
        </p:txBody>
      </p:sp>
    </p:spTree>
    <p:extLst>
      <p:ext uri="{BB962C8B-B14F-4D97-AF65-F5344CB8AC3E}">
        <p14:creationId xmlns:p14="http://schemas.microsoft.com/office/powerpoint/2010/main" val="184483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384703" y="1583751"/>
            <a:ext cx="5002530" cy="352663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840" dirty="0">
                <a:solidFill>
                  <a:schemeClr val="bg1"/>
                </a:solidFill>
                <a:latin typeface="Lucida Console" panose="020B0609040504020204" pitchFamily="49" charset="0"/>
              </a:rPr>
              <a:t>subroutine initialize( </a:t>
            </a:r>
            <a:r>
              <a:rPr lang="en-US" sz="840" dirty="0" err="1">
                <a:solidFill>
                  <a:schemeClr val="bg1"/>
                </a:solidFill>
                <a:latin typeface="Lucida Console" panose="020B0609040504020204" pitchFamily="49" charset="0"/>
              </a:rPr>
              <a:t>temperature_last</a:t>
            </a:r>
            <a:r>
              <a:rPr lang="en-US" sz="840" dirty="0">
                <a:solidFill>
                  <a:schemeClr val="bg1"/>
                </a:solidFill>
                <a:latin typeface="Lucida Console" panose="020B0609040504020204" pitchFamily="49" charset="0"/>
              </a:rPr>
              <a:t> )</a:t>
            </a:r>
          </a:p>
          <a:p>
            <a:r>
              <a:rPr lang="en-US" sz="840" dirty="0">
                <a:solidFill>
                  <a:schemeClr val="bg1"/>
                </a:solidFill>
                <a:latin typeface="Lucida Console" panose="020B0609040504020204" pitchFamily="49" charset="0"/>
              </a:rPr>
              <a:t>      implicit none</a:t>
            </a: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integer, parameter             :: columns=1000</a:t>
            </a:r>
          </a:p>
          <a:p>
            <a:r>
              <a:rPr lang="en-US" sz="840" dirty="0">
                <a:solidFill>
                  <a:schemeClr val="bg1"/>
                </a:solidFill>
                <a:latin typeface="Lucida Console" panose="020B0609040504020204" pitchFamily="49" charset="0"/>
              </a:rPr>
              <a:t>      integer, parameter             :: rows=1000</a:t>
            </a:r>
          </a:p>
          <a:p>
            <a:r>
              <a:rPr lang="en-US" sz="840" dirty="0">
                <a:solidFill>
                  <a:schemeClr val="bg1"/>
                </a:solidFill>
                <a:latin typeface="Lucida Console" panose="020B0609040504020204" pitchFamily="49" charset="0"/>
              </a:rPr>
              <a:t>      integer                        :: </a:t>
            </a:r>
            <a:r>
              <a:rPr lang="en-US" sz="840" dirty="0" err="1">
                <a:solidFill>
                  <a:schemeClr val="bg1"/>
                </a:solidFill>
                <a:latin typeface="Lucida Console" panose="020B0609040504020204" pitchFamily="49" charset="0"/>
              </a:rPr>
              <a:t>i,j</a:t>
            </a:r>
            <a:endParaRPr lang="en-US" sz="840" dirty="0">
              <a:solidFill>
                <a:schemeClr val="bg1"/>
              </a:solidFill>
              <a:latin typeface="Lucida Console" panose="020B0609040504020204" pitchFamily="49" charset="0"/>
            </a:endParaRP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double precision, dimension(0:rows+1,0:columns+1) :: </a:t>
            </a:r>
            <a:r>
              <a:rPr lang="en-US" sz="840" dirty="0" err="1">
                <a:solidFill>
                  <a:schemeClr val="bg1"/>
                </a:solidFill>
                <a:latin typeface="Lucida Console" panose="020B0609040504020204" pitchFamily="49" charset="0"/>
              </a:rPr>
              <a:t>temperature_last</a:t>
            </a:r>
            <a:endParaRPr lang="en-US" sz="840" dirty="0">
              <a:solidFill>
                <a:schemeClr val="bg1"/>
              </a:solidFill>
              <a:latin typeface="Lucida Console" panose="020B0609040504020204" pitchFamily="49" charset="0"/>
            </a:endParaRP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a:t>
            </a:r>
            <a:r>
              <a:rPr lang="en-US" sz="840" dirty="0" err="1">
                <a:solidFill>
                  <a:schemeClr val="bg1"/>
                </a:solidFill>
                <a:latin typeface="Lucida Console" panose="020B0609040504020204" pitchFamily="49" charset="0"/>
              </a:rPr>
              <a:t>temperature_last</a:t>
            </a:r>
            <a:r>
              <a:rPr lang="en-US" sz="840" dirty="0">
                <a:solidFill>
                  <a:schemeClr val="bg1"/>
                </a:solidFill>
                <a:latin typeface="Lucida Console" panose="020B0609040504020204" pitchFamily="49" charset="0"/>
              </a:rPr>
              <a:t> = 0.0</a:t>
            </a: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!these boundary conditions never change throughout run</a:t>
            </a: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!set left side to 0 and right to linear increase</a:t>
            </a:r>
          </a:p>
          <a:p>
            <a:r>
              <a:rPr lang="en-US" sz="840" dirty="0">
                <a:solidFill>
                  <a:schemeClr val="bg1"/>
                </a:solidFill>
                <a:latin typeface="Lucida Console" panose="020B0609040504020204" pitchFamily="49" charset="0"/>
              </a:rPr>
              <a:t>      do </a:t>
            </a:r>
            <a:r>
              <a:rPr lang="en-US" sz="840" dirty="0" err="1">
                <a:solidFill>
                  <a:schemeClr val="bg1"/>
                </a:solidFill>
                <a:latin typeface="Lucida Console" panose="020B0609040504020204" pitchFamily="49" charset="0"/>
              </a:rPr>
              <a:t>i</a:t>
            </a:r>
            <a:r>
              <a:rPr lang="en-US" sz="840" dirty="0">
                <a:solidFill>
                  <a:schemeClr val="bg1"/>
                </a:solidFill>
                <a:latin typeface="Lucida Console" panose="020B0609040504020204" pitchFamily="49" charset="0"/>
              </a:rPr>
              <a:t>=0,rows+1</a:t>
            </a:r>
          </a:p>
          <a:p>
            <a:r>
              <a:rPr lang="en-US" sz="840" dirty="0">
                <a:solidFill>
                  <a:schemeClr val="bg1"/>
                </a:solidFill>
                <a:latin typeface="Lucida Console" panose="020B0609040504020204" pitchFamily="49" charset="0"/>
              </a:rPr>
              <a:t>         </a:t>
            </a:r>
            <a:r>
              <a:rPr lang="en-US" sz="840" dirty="0" err="1">
                <a:solidFill>
                  <a:schemeClr val="bg1"/>
                </a:solidFill>
                <a:latin typeface="Lucida Console" panose="020B0609040504020204" pitchFamily="49" charset="0"/>
              </a:rPr>
              <a:t>temperature_last</a:t>
            </a:r>
            <a:r>
              <a:rPr lang="en-US" sz="840" dirty="0">
                <a:solidFill>
                  <a:schemeClr val="bg1"/>
                </a:solidFill>
                <a:latin typeface="Lucida Console" panose="020B0609040504020204" pitchFamily="49" charset="0"/>
              </a:rPr>
              <a:t>(i,0) = 0.0</a:t>
            </a:r>
          </a:p>
          <a:p>
            <a:r>
              <a:rPr lang="en-US" sz="840" dirty="0">
                <a:solidFill>
                  <a:schemeClr val="bg1"/>
                </a:solidFill>
                <a:latin typeface="Lucida Console" panose="020B0609040504020204" pitchFamily="49" charset="0"/>
              </a:rPr>
              <a:t>         </a:t>
            </a:r>
            <a:r>
              <a:rPr lang="en-US" sz="840" dirty="0" err="1">
                <a:solidFill>
                  <a:schemeClr val="bg1"/>
                </a:solidFill>
                <a:latin typeface="Lucida Console" panose="020B0609040504020204" pitchFamily="49" charset="0"/>
              </a:rPr>
              <a:t>temperature_last</a:t>
            </a:r>
            <a:r>
              <a:rPr lang="en-US" sz="840" dirty="0">
                <a:solidFill>
                  <a:schemeClr val="bg1"/>
                </a:solidFill>
                <a:latin typeface="Lucida Console" panose="020B0609040504020204" pitchFamily="49" charset="0"/>
              </a:rPr>
              <a:t>(i,columns+1) = (100.0/rows) * </a:t>
            </a:r>
            <a:r>
              <a:rPr lang="en-US" sz="840" dirty="0" err="1">
                <a:solidFill>
                  <a:schemeClr val="bg1"/>
                </a:solidFill>
                <a:latin typeface="Lucida Console" panose="020B0609040504020204" pitchFamily="49" charset="0"/>
              </a:rPr>
              <a:t>i</a:t>
            </a:r>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a:t>
            </a:r>
            <a:r>
              <a:rPr lang="en-US" sz="840" dirty="0" err="1">
                <a:solidFill>
                  <a:schemeClr val="bg1"/>
                </a:solidFill>
                <a:latin typeface="Lucida Console" panose="020B0609040504020204" pitchFamily="49" charset="0"/>
              </a:rPr>
              <a:t>enddo</a:t>
            </a:r>
            <a:endParaRPr lang="en-US" sz="840" dirty="0">
              <a:solidFill>
                <a:schemeClr val="bg1"/>
              </a:solidFill>
              <a:latin typeface="Lucida Console" panose="020B0609040504020204" pitchFamily="49" charset="0"/>
            </a:endParaRP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!set top to 0 and bottom to linear increase</a:t>
            </a:r>
          </a:p>
          <a:p>
            <a:r>
              <a:rPr lang="en-US" sz="840" dirty="0">
                <a:solidFill>
                  <a:schemeClr val="bg1"/>
                </a:solidFill>
                <a:latin typeface="Lucida Console" panose="020B0609040504020204" pitchFamily="49" charset="0"/>
              </a:rPr>
              <a:t>      do j=0,columns+1</a:t>
            </a:r>
          </a:p>
          <a:p>
            <a:r>
              <a:rPr lang="en-US" sz="840" dirty="0">
                <a:solidFill>
                  <a:schemeClr val="bg1"/>
                </a:solidFill>
                <a:latin typeface="Lucida Console" panose="020B0609040504020204" pitchFamily="49" charset="0"/>
              </a:rPr>
              <a:t>         </a:t>
            </a:r>
            <a:r>
              <a:rPr lang="en-US" sz="840" dirty="0" err="1">
                <a:solidFill>
                  <a:schemeClr val="bg1"/>
                </a:solidFill>
                <a:latin typeface="Lucida Console" panose="020B0609040504020204" pitchFamily="49" charset="0"/>
              </a:rPr>
              <a:t>temperature_last</a:t>
            </a:r>
            <a:r>
              <a:rPr lang="en-US" sz="840" dirty="0">
                <a:solidFill>
                  <a:schemeClr val="bg1"/>
                </a:solidFill>
                <a:latin typeface="Lucida Console" panose="020B0609040504020204" pitchFamily="49" charset="0"/>
              </a:rPr>
              <a:t>(0,j) = 0.0</a:t>
            </a:r>
          </a:p>
          <a:p>
            <a:r>
              <a:rPr lang="en-US" sz="840" dirty="0">
                <a:solidFill>
                  <a:schemeClr val="bg1"/>
                </a:solidFill>
                <a:latin typeface="Lucida Console" panose="020B0609040504020204" pitchFamily="49" charset="0"/>
              </a:rPr>
              <a:t>         </a:t>
            </a:r>
            <a:r>
              <a:rPr lang="en-US" sz="840" dirty="0" err="1">
                <a:solidFill>
                  <a:schemeClr val="bg1"/>
                </a:solidFill>
                <a:latin typeface="Lucida Console" panose="020B0609040504020204" pitchFamily="49" charset="0"/>
              </a:rPr>
              <a:t>temperature_last</a:t>
            </a:r>
            <a:r>
              <a:rPr lang="en-US" sz="840" dirty="0">
                <a:solidFill>
                  <a:schemeClr val="bg1"/>
                </a:solidFill>
                <a:latin typeface="Lucida Console" panose="020B0609040504020204" pitchFamily="49" charset="0"/>
              </a:rPr>
              <a:t>(rows+1,j) = ((100.0)/columns) * j</a:t>
            </a:r>
          </a:p>
          <a:p>
            <a:r>
              <a:rPr lang="en-US" sz="840" dirty="0">
                <a:solidFill>
                  <a:schemeClr val="bg1"/>
                </a:solidFill>
                <a:latin typeface="Lucida Console" panose="020B0609040504020204" pitchFamily="49" charset="0"/>
              </a:rPr>
              <a:t>      </a:t>
            </a:r>
            <a:r>
              <a:rPr lang="en-US" sz="840" dirty="0" err="1">
                <a:solidFill>
                  <a:schemeClr val="bg1"/>
                </a:solidFill>
                <a:latin typeface="Lucida Console" panose="020B0609040504020204" pitchFamily="49" charset="0"/>
              </a:rPr>
              <a:t>enddo</a:t>
            </a:r>
            <a:endParaRPr lang="en-US" sz="840" dirty="0">
              <a:solidFill>
                <a:schemeClr val="bg1"/>
              </a:solidFill>
              <a:latin typeface="Lucida Console" panose="020B0609040504020204" pitchFamily="49" charset="0"/>
            </a:endParaRP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end subroutine initialize</a:t>
            </a:r>
          </a:p>
          <a:p>
            <a:endParaRPr lang="en-US" sz="840" dirty="0">
              <a:solidFill>
                <a:schemeClr val="bg1"/>
              </a:solidFill>
              <a:latin typeface="Lucida Console" panose="020B0609040504020204" pitchFamily="49" charset="0"/>
            </a:endParaRPr>
          </a:p>
        </p:txBody>
      </p:sp>
      <p:sp>
        <p:nvSpPr>
          <p:cNvPr id="4" name="Rectangle 2"/>
          <p:cNvSpPr>
            <a:spLocks noGrp="1" noChangeArrowheads="1"/>
          </p:cNvSpPr>
          <p:nvPr>
            <p:ph type="title"/>
          </p:nvPr>
        </p:nvSpPr>
        <p:spPr>
          <a:xfrm>
            <a:off x="196554" y="393106"/>
            <a:ext cx="10963276" cy="646270"/>
          </a:xfrm>
        </p:spPr>
        <p:txBody>
          <a:bodyPr/>
          <a:lstStyle/>
          <a:p>
            <a:pPr algn="ctr" eaLnBrk="1" hangingPunct="1"/>
            <a:r>
              <a:rPr lang="en-US" altLang="en-US" dirty="0"/>
              <a:t>Serial </a:t>
            </a:r>
            <a:r>
              <a:rPr lang="en-US" altLang="en-US" dirty="0">
                <a:solidFill>
                  <a:schemeClr val="tx2"/>
                </a:solidFill>
              </a:rPr>
              <a:t>Fortran</a:t>
            </a:r>
            <a:r>
              <a:rPr lang="en-US" altLang="en-US" dirty="0"/>
              <a:t> Code Subroutines</a:t>
            </a:r>
          </a:p>
        </p:txBody>
      </p:sp>
      <p:sp>
        <p:nvSpPr>
          <p:cNvPr id="6" name="Rectangle 4"/>
          <p:cNvSpPr>
            <a:spLocks noChangeArrowheads="1"/>
          </p:cNvSpPr>
          <p:nvPr/>
        </p:nvSpPr>
        <p:spPr bwMode="auto">
          <a:xfrm>
            <a:off x="5481638" y="1583750"/>
            <a:ext cx="5227320" cy="352663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840" dirty="0">
                <a:solidFill>
                  <a:schemeClr val="bg1"/>
                </a:solidFill>
                <a:latin typeface="Lucida Console" panose="020B0609040504020204" pitchFamily="49" charset="0"/>
              </a:rPr>
              <a:t>subroutine </a:t>
            </a:r>
            <a:r>
              <a:rPr lang="en-US" sz="840" dirty="0" err="1">
                <a:solidFill>
                  <a:schemeClr val="bg1"/>
                </a:solidFill>
                <a:latin typeface="Lucida Console" panose="020B0609040504020204" pitchFamily="49" charset="0"/>
              </a:rPr>
              <a:t>track_progress</a:t>
            </a:r>
            <a:r>
              <a:rPr lang="en-US" sz="840" dirty="0">
                <a:solidFill>
                  <a:schemeClr val="bg1"/>
                </a:solidFill>
                <a:latin typeface="Lucida Console" panose="020B0609040504020204" pitchFamily="49" charset="0"/>
              </a:rPr>
              <a:t>(temperature, iteration)</a:t>
            </a:r>
          </a:p>
          <a:p>
            <a:r>
              <a:rPr lang="en-US" sz="840" dirty="0">
                <a:solidFill>
                  <a:schemeClr val="bg1"/>
                </a:solidFill>
                <a:latin typeface="Lucida Console" panose="020B0609040504020204" pitchFamily="49" charset="0"/>
              </a:rPr>
              <a:t>      implicit none</a:t>
            </a: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integer, parameter             :: columns=1000</a:t>
            </a:r>
          </a:p>
          <a:p>
            <a:r>
              <a:rPr lang="en-US" sz="840" dirty="0">
                <a:solidFill>
                  <a:schemeClr val="bg1"/>
                </a:solidFill>
                <a:latin typeface="Lucida Console" panose="020B0609040504020204" pitchFamily="49" charset="0"/>
              </a:rPr>
              <a:t>      integer, parameter             :: rows=1000</a:t>
            </a:r>
          </a:p>
          <a:p>
            <a:r>
              <a:rPr lang="en-US" sz="840" dirty="0">
                <a:solidFill>
                  <a:schemeClr val="bg1"/>
                </a:solidFill>
                <a:latin typeface="Lucida Console" panose="020B0609040504020204" pitchFamily="49" charset="0"/>
              </a:rPr>
              <a:t>      integer                        :: </a:t>
            </a:r>
            <a:r>
              <a:rPr lang="en-US" sz="840" dirty="0" err="1">
                <a:solidFill>
                  <a:schemeClr val="bg1"/>
                </a:solidFill>
                <a:latin typeface="Lucida Console" panose="020B0609040504020204" pitchFamily="49" charset="0"/>
              </a:rPr>
              <a:t>i,iteration</a:t>
            </a:r>
            <a:endParaRPr lang="en-US" sz="840" dirty="0">
              <a:solidFill>
                <a:schemeClr val="bg1"/>
              </a:solidFill>
              <a:latin typeface="Lucida Console" panose="020B0609040504020204" pitchFamily="49" charset="0"/>
            </a:endParaRP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double precision, dimension(0:rows+1,0:columns+1) :: temperature</a:t>
            </a:r>
          </a:p>
          <a:p>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print *, '---------- Iteration number: ', iteration, ' ---------------'</a:t>
            </a:r>
          </a:p>
          <a:p>
            <a:r>
              <a:rPr lang="en-US" sz="840" dirty="0">
                <a:solidFill>
                  <a:schemeClr val="bg1"/>
                </a:solidFill>
                <a:latin typeface="Lucida Console" panose="020B0609040504020204" pitchFamily="49" charset="0"/>
              </a:rPr>
              <a:t>      do </a:t>
            </a:r>
            <a:r>
              <a:rPr lang="en-US" sz="840" dirty="0" err="1">
                <a:solidFill>
                  <a:schemeClr val="bg1"/>
                </a:solidFill>
                <a:latin typeface="Lucida Console" panose="020B0609040504020204" pitchFamily="49" charset="0"/>
              </a:rPr>
              <a:t>i</a:t>
            </a:r>
            <a:r>
              <a:rPr lang="en-US" sz="840" dirty="0">
                <a:solidFill>
                  <a:schemeClr val="bg1"/>
                </a:solidFill>
                <a:latin typeface="Lucida Console" panose="020B0609040504020204" pitchFamily="49" charset="0"/>
              </a:rPr>
              <a:t>=5,0,-1</a:t>
            </a:r>
          </a:p>
          <a:p>
            <a:r>
              <a:rPr lang="en-US" sz="840" dirty="0">
                <a:solidFill>
                  <a:schemeClr val="bg1"/>
                </a:solidFill>
                <a:latin typeface="Lucida Console" panose="020B0609040504020204" pitchFamily="49" charset="0"/>
              </a:rPr>
              <a:t>         write (*,'("("i4,",",i4,"):",f6.2,"  ")',advance='no'), &amp;</a:t>
            </a:r>
          </a:p>
          <a:p>
            <a:r>
              <a:rPr lang="en-US" sz="840" dirty="0">
                <a:solidFill>
                  <a:schemeClr val="bg1"/>
                </a:solidFill>
                <a:latin typeface="Lucida Console" panose="020B0609040504020204" pitchFamily="49" charset="0"/>
              </a:rPr>
              <a:t>                   rows-</a:t>
            </a:r>
            <a:r>
              <a:rPr lang="en-US" sz="840" dirty="0" err="1">
                <a:solidFill>
                  <a:schemeClr val="bg1"/>
                </a:solidFill>
                <a:latin typeface="Lucida Console" panose="020B0609040504020204" pitchFamily="49" charset="0"/>
              </a:rPr>
              <a:t>i,columns</a:t>
            </a:r>
            <a:r>
              <a:rPr lang="en-US" sz="840" dirty="0">
                <a:solidFill>
                  <a:schemeClr val="bg1"/>
                </a:solidFill>
                <a:latin typeface="Lucida Console" panose="020B0609040504020204" pitchFamily="49" charset="0"/>
              </a:rPr>
              <a:t>-</a:t>
            </a:r>
            <a:r>
              <a:rPr lang="en-US" sz="840" dirty="0" err="1">
                <a:solidFill>
                  <a:schemeClr val="bg1"/>
                </a:solidFill>
                <a:latin typeface="Lucida Console" panose="020B0609040504020204" pitchFamily="49" charset="0"/>
              </a:rPr>
              <a:t>i,temperature</a:t>
            </a:r>
            <a:r>
              <a:rPr lang="en-US" sz="840" dirty="0">
                <a:solidFill>
                  <a:schemeClr val="bg1"/>
                </a:solidFill>
                <a:latin typeface="Lucida Console" panose="020B0609040504020204" pitchFamily="49" charset="0"/>
              </a:rPr>
              <a:t>(rows-</a:t>
            </a:r>
            <a:r>
              <a:rPr lang="en-US" sz="840" dirty="0" err="1">
                <a:solidFill>
                  <a:schemeClr val="bg1"/>
                </a:solidFill>
                <a:latin typeface="Lucida Console" panose="020B0609040504020204" pitchFamily="49" charset="0"/>
              </a:rPr>
              <a:t>i,columns</a:t>
            </a:r>
            <a:r>
              <a:rPr lang="en-US" sz="840" dirty="0">
                <a:solidFill>
                  <a:schemeClr val="bg1"/>
                </a:solidFill>
                <a:latin typeface="Lucida Console" panose="020B0609040504020204" pitchFamily="49" charset="0"/>
              </a:rPr>
              <a:t>-</a:t>
            </a:r>
            <a:r>
              <a:rPr lang="en-US" sz="840" dirty="0" err="1">
                <a:solidFill>
                  <a:schemeClr val="bg1"/>
                </a:solidFill>
                <a:latin typeface="Lucida Console" panose="020B0609040504020204" pitchFamily="49" charset="0"/>
              </a:rPr>
              <a:t>i</a:t>
            </a:r>
            <a:r>
              <a:rPr lang="en-US" sz="840" dirty="0">
                <a:solidFill>
                  <a:schemeClr val="bg1"/>
                </a:solidFill>
                <a:latin typeface="Lucida Console" panose="020B0609040504020204" pitchFamily="49" charset="0"/>
              </a:rPr>
              <a:t>)</a:t>
            </a:r>
          </a:p>
          <a:p>
            <a:r>
              <a:rPr lang="en-US" sz="840" dirty="0">
                <a:solidFill>
                  <a:schemeClr val="bg1"/>
                </a:solidFill>
                <a:latin typeface="Lucida Console" panose="020B0609040504020204" pitchFamily="49" charset="0"/>
              </a:rPr>
              <a:t>      </a:t>
            </a:r>
            <a:r>
              <a:rPr lang="en-US" sz="840" dirty="0" err="1">
                <a:solidFill>
                  <a:schemeClr val="bg1"/>
                </a:solidFill>
                <a:latin typeface="Lucida Console" panose="020B0609040504020204" pitchFamily="49" charset="0"/>
              </a:rPr>
              <a:t>enddo</a:t>
            </a:r>
            <a:endParaRPr lang="en-US" sz="840" dirty="0">
              <a:solidFill>
                <a:schemeClr val="bg1"/>
              </a:solidFill>
              <a:latin typeface="Lucida Console" panose="020B0609040504020204" pitchFamily="49" charset="0"/>
            </a:endParaRPr>
          </a:p>
          <a:p>
            <a:r>
              <a:rPr lang="en-US" sz="840" dirty="0">
                <a:solidFill>
                  <a:schemeClr val="bg1"/>
                </a:solidFill>
                <a:latin typeface="Lucida Console" panose="020B0609040504020204" pitchFamily="49" charset="0"/>
              </a:rPr>
              <a:t>      print *</a:t>
            </a:r>
          </a:p>
        </p:txBody>
      </p:sp>
    </p:spTree>
    <p:extLst>
      <p:ext uri="{BB962C8B-B14F-4D97-AF65-F5344CB8AC3E}">
        <p14:creationId xmlns:p14="http://schemas.microsoft.com/office/powerpoint/2010/main" val="90666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7649-7255-450E-81C7-8534ED25A599}"/>
              </a:ext>
            </a:extLst>
          </p:cNvPr>
          <p:cNvSpPr>
            <a:spLocks noGrp="1"/>
          </p:cNvSpPr>
          <p:nvPr>
            <p:ph type="title"/>
          </p:nvPr>
        </p:nvSpPr>
        <p:spPr/>
        <p:txBody>
          <a:bodyPr/>
          <a:lstStyle/>
          <a:p>
            <a:r>
              <a:rPr lang="en-US" dirty="0"/>
              <a:t>What is OpenACC</a:t>
            </a:r>
          </a:p>
        </p:txBody>
      </p:sp>
    </p:spTree>
    <p:extLst>
      <p:ext uri="{BB962C8B-B14F-4D97-AF65-F5344CB8AC3E}">
        <p14:creationId xmlns:p14="http://schemas.microsoft.com/office/powerpoint/2010/main" val="230589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288419" y="555475"/>
            <a:ext cx="4834890" cy="522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600" dirty="0">
                <a:solidFill>
                  <a:schemeClr val="bg1"/>
                </a:solidFill>
                <a:latin typeface="Lucida Console" panose="020B0609040504020204" pitchFamily="49" charset="0"/>
              </a:rPr>
              <a:t>program serial</a:t>
            </a:r>
          </a:p>
          <a:p>
            <a:r>
              <a:rPr lang="en-US" sz="600" dirty="0">
                <a:solidFill>
                  <a:schemeClr val="bg1"/>
                </a:solidFill>
                <a:latin typeface="Lucida Console" panose="020B0609040504020204" pitchFamily="49" charset="0"/>
              </a:rPr>
              <a:t>      implicit none</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!Size of plate</a:t>
            </a:r>
          </a:p>
          <a:p>
            <a:r>
              <a:rPr lang="en-US" sz="600" dirty="0">
                <a:solidFill>
                  <a:schemeClr val="bg1"/>
                </a:solidFill>
                <a:latin typeface="Lucida Console" panose="020B0609040504020204" pitchFamily="49" charset="0"/>
              </a:rPr>
              <a:t>      integer, parameter             :: columns=1000</a:t>
            </a:r>
          </a:p>
          <a:p>
            <a:r>
              <a:rPr lang="en-US" sz="600" dirty="0">
                <a:solidFill>
                  <a:schemeClr val="bg1"/>
                </a:solidFill>
                <a:latin typeface="Lucida Console" panose="020B0609040504020204" pitchFamily="49" charset="0"/>
              </a:rPr>
              <a:t>      integer, parameter             :: rows=1000</a:t>
            </a:r>
          </a:p>
          <a:p>
            <a:r>
              <a:rPr lang="en-US" sz="600" dirty="0">
                <a:solidFill>
                  <a:schemeClr val="bg1"/>
                </a:solidFill>
                <a:latin typeface="Lucida Console" panose="020B0609040504020204" pitchFamily="49" charset="0"/>
              </a:rPr>
              <a:t>      double precision, parameter    :: </a:t>
            </a:r>
            <a:r>
              <a:rPr lang="en-US" sz="600" dirty="0" err="1">
                <a:solidFill>
                  <a:schemeClr val="bg1"/>
                </a:solidFill>
                <a:latin typeface="Lucida Console" panose="020B0609040504020204" pitchFamily="49" charset="0"/>
              </a:rPr>
              <a:t>max_temp_error</a:t>
            </a:r>
            <a:r>
              <a:rPr lang="en-US" sz="600" dirty="0">
                <a:solidFill>
                  <a:schemeClr val="bg1"/>
                </a:solidFill>
                <a:latin typeface="Lucida Console" panose="020B0609040504020204" pitchFamily="49" charset="0"/>
              </a:rPr>
              <a:t>=0.01</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integer                        ::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 j, </a:t>
            </a:r>
            <a:r>
              <a:rPr lang="en-US" sz="600" dirty="0" err="1">
                <a:solidFill>
                  <a:schemeClr val="bg1"/>
                </a:solidFill>
                <a:latin typeface="Lucida Console" panose="020B0609040504020204" pitchFamily="49" charset="0"/>
              </a:rPr>
              <a:t>max_iterations</a:t>
            </a:r>
            <a:r>
              <a:rPr lang="en-US" sz="600" dirty="0">
                <a:solidFill>
                  <a:schemeClr val="bg1"/>
                </a:solidFill>
                <a:latin typeface="Lucida Console" panose="020B0609040504020204" pitchFamily="49" charset="0"/>
              </a:rPr>
              <a:t>, iteration=1</a:t>
            </a:r>
          </a:p>
          <a:p>
            <a:r>
              <a:rPr lang="en-US" sz="600" dirty="0">
                <a:solidFill>
                  <a:schemeClr val="bg1"/>
                </a:solidFill>
                <a:latin typeface="Lucida Console" panose="020B0609040504020204" pitchFamily="49" charset="0"/>
              </a:rPr>
              <a:t>      double precision               :: </a:t>
            </a:r>
            <a:r>
              <a:rPr lang="en-US" sz="600" dirty="0" err="1">
                <a:solidFill>
                  <a:schemeClr val="bg1"/>
                </a:solidFill>
                <a:latin typeface="Lucida Console" panose="020B0609040504020204" pitchFamily="49" charset="0"/>
              </a:rPr>
              <a:t>dt</a:t>
            </a:r>
            <a:r>
              <a:rPr lang="en-US" sz="600" dirty="0">
                <a:solidFill>
                  <a:schemeClr val="bg1"/>
                </a:solidFill>
                <a:latin typeface="Lucida Console" panose="020B0609040504020204" pitchFamily="49" charset="0"/>
              </a:rPr>
              <a:t>=100.0</a:t>
            </a:r>
          </a:p>
          <a:p>
            <a:r>
              <a:rPr lang="en-US" sz="600" dirty="0">
                <a:solidFill>
                  <a:schemeClr val="bg1"/>
                </a:solidFill>
                <a:latin typeface="Lucida Console" panose="020B0609040504020204" pitchFamily="49" charset="0"/>
              </a:rPr>
              <a:t>      real                           :: </a:t>
            </a:r>
            <a:r>
              <a:rPr lang="en-US" sz="600" dirty="0" err="1">
                <a:solidFill>
                  <a:schemeClr val="bg1"/>
                </a:solidFill>
                <a:latin typeface="Lucida Console" panose="020B0609040504020204" pitchFamily="49" charset="0"/>
              </a:rPr>
              <a:t>start_time</a:t>
            </a:r>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stop_time</a:t>
            </a:r>
            <a:endParaRPr lang="en-US" sz="600" dirty="0">
              <a:solidFill>
                <a:schemeClr val="bg1"/>
              </a:solidFill>
              <a:latin typeface="Lucida Console" panose="020B0609040504020204" pitchFamily="49" charset="0"/>
            </a:endParaRP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double precision, dimension(0:rows+1,0:columns+1) :: temperature, </a:t>
            </a:r>
            <a:r>
              <a:rPr lang="en-US" sz="600" dirty="0" err="1">
                <a:solidFill>
                  <a:schemeClr val="bg1"/>
                </a:solidFill>
                <a:latin typeface="Lucida Console" panose="020B0609040504020204" pitchFamily="49" charset="0"/>
              </a:rPr>
              <a:t>temperature_last</a:t>
            </a:r>
            <a:endParaRPr lang="en-US" sz="600" dirty="0">
              <a:solidFill>
                <a:schemeClr val="bg1"/>
              </a:solidFill>
              <a:latin typeface="Lucida Console" panose="020B0609040504020204" pitchFamily="49" charset="0"/>
            </a:endParaRP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print*, 'Maximum iterations [100-4000]?'</a:t>
            </a:r>
          </a:p>
          <a:p>
            <a:r>
              <a:rPr lang="en-US" sz="600" dirty="0">
                <a:solidFill>
                  <a:schemeClr val="bg1"/>
                </a:solidFill>
                <a:latin typeface="Lucida Console" panose="020B0609040504020204" pitchFamily="49" charset="0"/>
              </a:rPr>
              <a:t>      read*,   </a:t>
            </a:r>
            <a:r>
              <a:rPr lang="en-US" sz="600" dirty="0" err="1">
                <a:solidFill>
                  <a:schemeClr val="bg1"/>
                </a:solidFill>
                <a:latin typeface="Lucida Console" panose="020B0609040504020204" pitchFamily="49" charset="0"/>
              </a:rPr>
              <a:t>max_iterations</a:t>
            </a:r>
            <a:endParaRPr lang="en-US" sz="600" dirty="0">
              <a:solidFill>
                <a:schemeClr val="bg1"/>
              </a:solidFill>
              <a:latin typeface="Lucida Console" panose="020B0609040504020204" pitchFamily="49" charset="0"/>
            </a:endParaRP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call </a:t>
            </a:r>
            <a:r>
              <a:rPr lang="en-US" sz="600" dirty="0" err="1">
                <a:solidFill>
                  <a:schemeClr val="bg1"/>
                </a:solidFill>
                <a:latin typeface="Lucida Console" panose="020B0609040504020204" pitchFamily="49" charset="0"/>
              </a:rPr>
              <a:t>cpu_time</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start_time</a:t>
            </a:r>
            <a:r>
              <a:rPr lang="en-US" sz="600" dirty="0">
                <a:solidFill>
                  <a:schemeClr val="bg1"/>
                </a:solidFill>
                <a:latin typeface="Lucida Console" panose="020B0609040504020204" pitchFamily="49" charset="0"/>
              </a:rPr>
              <a:t>)      !Fortran timer</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call initialize(</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!do until error is minimal or until maximum steps</a:t>
            </a:r>
          </a:p>
          <a:p>
            <a:r>
              <a:rPr lang="en-US" sz="600" dirty="0">
                <a:solidFill>
                  <a:schemeClr val="tx2"/>
                </a:solidFill>
                <a:latin typeface="Lucida Console" panose="020B0609040504020204" pitchFamily="49" charset="0"/>
              </a:rPr>
              <a:t>      </a:t>
            </a:r>
            <a:r>
              <a:rPr lang="en-US" sz="600" dirty="0">
                <a:solidFill>
                  <a:schemeClr val="accent4"/>
                </a:solidFill>
                <a:latin typeface="Lucida Console" panose="020B0609040504020204" pitchFamily="49" charset="0"/>
              </a:rPr>
              <a:t>do while ( </a:t>
            </a:r>
            <a:r>
              <a:rPr lang="en-US" sz="600" dirty="0" err="1">
                <a:solidFill>
                  <a:schemeClr val="accent4"/>
                </a:solidFill>
                <a:latin typeface="Lucida Console" panose="020B0609040504020204" pitchFamily="49" charset="0"/>
              </a:rPr>
              <a:t>dt</a:t>
            </a:r>
            <a:r>
              <a:rPr lang="en-US" sz="600" dirty="0">
                <a:solidFill>
                  <a:schemeClr val="accent4"/>
                </a:solidFill>
                <a:latin typeface="Lucida Console" panose="020B0609040504020204" pitchFamily="49" charset="0"/>
              </a:rPr>
              <a:t> &gt; </a:t>
            </a:r>
            <a:r>
              <a:rPr lang="en-US" sz="600" dirty="0" err="1">
                <a:solidFill>
                  <a:schemeClr val="accent4"/>
                </a:solidFill>
                <a:latin typeface="Lucida Console" panose="020B0609040504020204" pitchFamily="49" charset="0"/>
              </a:rPr>
              <a:t>max_temp_error</a:t>
            </a:r>
            <a:r>
              <a:rPr lang="en-US" sz="600" dirty="0">
                <a:solidFill>
                  <a:schemeClr val="accent4"/>
                </a:solidFill>
                <a:latin typeface="Lucida Console" panose="020B0609040504020204" pitchFamily="49" charset="0"/>
              </a:rPr>
              <a:t> .and. iteration &lt;= </a:t>
            </a:r>
            <a:r>
              <a:rPr lang="en-US" sz="600" dirty="0" err="1">
                <a:solidFill>
                  <a:schemeClr val="accent4"/>
                </a:solidFill>
                <a:latin typeface="Lucida Console" panose="020B0609040504020204" pitchFamily="49" charset="0"/>
              </a:rPr>
              <a:t>max_iterations</a:t>
            </a:r>
            <a:r>
              <a:rPr lang="en-US" sz="600" dirty="0">
                <a:solidFill>
                  <a:schemeClr val="accent4"/>
                </a:solidFill>
                <a:latin typeface="Lucida Console" panose="020B0609040504020204" pitchFamily="49" charset="0"/>
              </a:rPr>
              <a:t>)</a:t>
            </a: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do j=1,columns</a:t>
            </a:r>
          </a:p>
          <a:p>
            <a:r>
              <a:rPr lang="en-US" sz="600" dirty="0">
                <a:solidFill>
                  <a:schemeClr val="accent4"/>
                </a:solidFill>
                <a:latin typeface="Lucida Console" panose="020B0609040504020204" pitchFamily="49" charset="0"/>
              </a:rPr>
              <a:t>            do </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=1,rows</a:t>
            </a:r>
          </a:p>
          <a:p>
            <a:r>
              <a:rPr lang="en-US" sz="600" dirty="0">
                <a:solidFill>
                  <a:schemeClr val="accent4"/>
                </a:solidFill>
                <a:latin typeface="Lucida Console" panose="020B0609040504020204" pitchFamily="49" charset="0"/>
              </a:rPr>
              <a:t>               temperature(</a:t>
            </a:r>
            <a:r>
              <a:rPr lang="en-US" sz="600" dirty="0" err="1">
                <a:solidFill>
                  <a:schemeClr val="accent4"/>
                </a:solidFill>
                <a:latin typeface="Lucida Console" panose="020B0609040504020204" pitchFamily="49" charset="0"/>
              </a:rPr>
              <a:t>i,j</a:t>
            </a:r>
            <a:r>
              <a:rPr lang="en-US" sz="600" dirty="0">
                <a:solidFill>
                  <a:schemeClr val="accent4"/>
                </a:solidFill>
                <a:latin typeface="Lucida Console" panose="020B0609040504020204" pitchFamily="49" charset="0"/>
              </a:rPr>
              <a:t>)=0.25*(</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(i+1,j)+</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(i-1,j)+ &amp;</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(i,j+1)+</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(i,j-1) )</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enddo</a:t>
            </a:r>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enddo</a:t>
            </a:r>
            <a:endParaRPr lang="en-US" sz="600" dirty="0">
              <a:solidFill>
                <a:schemeClr val="accent4"/>
              </a:solidFill>
              <a:latin typeface="Lucida Console" panose="020B0609040504020204" pitchFamily="49" charset="0"/>
            </a:endParaRP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dt</a:t>
            </a:r>
            <a:r>
              <a:rPr lang="en-US" sz="600" dirty="0">
                <a:solidFill>
                  <a:schemeClr val="accent4"/>
                </a:solidFill>
                <a:latin typeface="Lucida Console" panose="020B0609040504020204" pitchFamily="49" charset="0"/>
              </a:rPr>
              <a:t>=0.0</a:t>
            </a: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!copy grid to old grid for next iteration and find max change</a:t>
            </a:r>
          </a:p>
          <a:p>
            <a:r>
              <a:rPr lang="en-US" sz="600" dirty="0">
                <a:solidFill>
                  <a:schemeClr val="accent4"/>
                </a:solidFill>
                <a:latin typeface="Lucida Console" panose="020B0609040504020204" pitchFamily="49" charset="0"/>
              </a:rPr>
              <a:t>         do j=1,columns</a:t>
            </a:r>
          </a:p>
          <a:p>
            <a:r>
              <a:rPr lang="en-US" sz="600" dirty="0">
                <a:solidFill>
                  <a:schemeClr val="accent4"/>
                </a:solidFill>
                <a:latin typeface="Lucida Console" panose="020B0609040504020204" pitchFamily="49" charset="0"/>
              </a:rPr>
              <a:t>            do </a:t>
            </a:r>
            <a:r>
              <a:rPr lang="en-US" sz="600" dirty="0" err="1">
                <a:solidFill>
                  <a:schemeClr val="accent4"/>
                </a:solidFill>
                <a:latin typeface="Lucida Console" panose="020B0609040504020204" pitchFamily="49" charset="0"/>
              </a:rPr>
              <a:t>i</a:t>
            </a:r>
            <a:r>
              <a:rPr lang="en-US" sz="600" dirty="0">
                <a:solidFill>
                  <a:schemeClr val="accent4"/>
                </a:solidFill>
                <a:latin typeface="Lucida Console" panose="020B0609040504020204" pitchFamily="49" charset="0"/>
              </a:rPr>
              <a:t>=1,rows</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dt</a:t>
            </a:r>
            <a:r>
              <a:rPr lang="en-US" sz="600" dirty="0">
                <a:solidFill>
                  <a:schemeClr val="accent4"/>
                </a:solidFill>
                <a:latin typeface="Lucida Console" panose="020B0609040504020204" pitchFamily="49" charset="0"/>
              </a:rPr>
              <a:t> = max( abs(temperature(</a:t>
            </a:r>
            <a:r>
              <a:rPr lang="en-US" sz="600" dirty="0" err="1">
                <a:solidFill>
                  <a:schemeClr val="accent4"/>
                </a:solidFill>
                <a:latin typeface="Lucida Console" panose="020B0609040504020204" pitchFamily="49" charset="0"/>
              </a:rPr>
              <a:t>i,j</a:t>
            </a:r>
            <a:r>
              <a:rPr lang="en-US" sz="600" dirty="0">
                <a:solidFill>
                  <a:schemeClr val="accent4"/>
                </a:solidFill>
                <a:latin typeface="Lucida Console" panose="020B0609040504020204" pitchFamily="49" charset="0"/>
              </a:rPr>
              <a:t>) - </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a:t>
            </a:r>
            <a:r>
              <a:rPr lang="en-US" sz="600" dirty="0" err="1">
                <a:solidFill>
                  <a:schemeClr val="accent4"/>
                </a:solidFill>
                <a:latin typeface="Lucida Console" panose="020B0609040504020204" pitchFamily="49" charset="0"/>
              </a:rPr>
              <a:t>i,j</a:t>
            </a:r>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dt</a:t>
            </a:r>
            <a:r>
              <a:rPr lang="en-US" sz="600" dirty="0">
                <a:solidFill>
                  <a:schemeClr val="accent4"/>
                </a:solidFill>
                <a:latin typeface="Lucida Console" panose="020B0609040504020204" pitchFamily="49" charset="0"/>
              </a:rPr>
              <a:t> )</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temperature_last</a:t>
            </a:r>
            <a:r>
              <a:rPr lang="en-US" sz="600" dirty="0">
                <a:solidFill>
                  <a:schemeClr val="accent4"/>
                </a:solidFill>
                <a:latin typeface="Lucida Console" panose="020B0609040504020204" pitchFamily="49" charset="0"/>
              </a:rPr>
              <a:t>(</a:t>
            </a:r>
            <a:r>
              <a:rPr lang="en-US" sz="600" dirty="0" err="1">
                <a:solidFill>
                  <a:schemeClr val="accent4"/>
                </a:solidFill>
                <a:latin typeface="Lucida Console" panose="020B0609040504020204" pitchFamily="49" charset="0"/>
              </a:rPr>
              <a:t>i,j</a:t>
            </a:r>
            <a:r>
              <a:rPr lang="en-US" sz="600" dirty="0">
                <a:solidFill>
                  <a:schemeClr val="accent4"/>
                </a:solidFill>
                <a:latin typeface="Lucida Console" panose="020B0609040504020204" pitchFamily="49" charset="0"/>
              </a:rPr>
              <a:t>) = temperature(</a:t>
            </a:r>
            <a:r>
              <a:rPr lang="en-US" sz="600" dirty="0" err="1">
                <a:solidFill>
                  <a:schemeClr val="accent4"/>
                </a:solidFill>
                <a:latin typeface="Lucida Console" panose="020B0609040504020204" pitchFamily="49" charset="0"/>
              </a:rPr>
              <a:t>i,j</a:t>
            </a:r>
            <a:r>
              <a:rPr lang="en-US" sz="600" dirty="0">
                <a:solidFill>
                  <a:schemeClr val="accent4"/>
                </a:solidFill>
                <a:latin typeface="Lucida Console" panose="020B0609040504020204" pitchFamily="49" charset="0"/>
              </a:rPr>
              <a:t>)</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enddo</a:t>
            </a:r>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enddo</a:t>
            </a:r>
            <a:endParaRPr lang="en-US" sz="600" dirty="0">
              <a:solidFill>
                <a:schemeClr val="accent4"/>
              </a:solidFill>
              <a:latin typeface="Lucida Console" panose="020B0609040504020204" pitchFamily="49" charset="0"/>
            </a:endParaRP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!periodically print test values</a:t>
            </a:r>
          </a:p>
          <a:p>
            <a:r>
              <a:rPr lang="en-US" sz="600" dirty="0">
                <a:solidFill>
                  <a:schemeClr val="accent4"/>
                </a:solidFill>
                <a:latin typeface="Lucida Console" panose="020B0609040504020204" pitchFamily="49" charset="0"/>
              </a:rPr>
              <a:t>         if( mod(iteration,100).eq.0 ) then</a:t>
            </a:r>
          </a:p>
          <a:p>
            <a:r>
              <a:rPr lang="en-US" sz="600" dirty="0">
                <a:solidFill>
                  <a:schemeClr val="accent4"/>
                </a:solidFill>
                <a:latin typeface="Lucida Console" panose="020B0609040504020204" pitchFamily="49" charset="0"/>
              </a:rPr>
              <a:t>            call </a:t>
            </a:r>
            <a:r>
              <a:rPr lang="en-US" sz="600" dirty="0" err="1">
                <a:solidFill>
                  <a:schemeClr val="accent4"/>
                </a:solidFill>
                <a:latin typeface="Lucida Console" panose="020B0609040504020204" pitchFamily="49" charset="0"/>
              </a:rPr>
              <a:t>track_progress</a:t>
            </a:r>
            <a:r>
              <a:rPr lang="en-US" sz="600" dirty="0">
                <a:solidFill>
                  <a:schemeClr val="accent4"/>
                </a:solidFill>
                <a:latin typeface="Lucida Console" panose="020B0609040504020204" pitchFamily="49" charset="0"/>
              </a:rPr>
              <a:t>(temperature, iteration)</a:t>
            </a: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endif</a:t>
            </a:r>
            <a:endParaRPr lang="en-US" sz="600" dirty="0">
              <a:solidFill>
                <a:schemeClr val="accent4"/>
              </a:solidFill>
              <a:latin typeface="Lucida Console" panose="020B0609040504020204" pitchFamily="49" charset="0"/>
            </a:endParaRP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iteration = iteration+1</a:t>
            </a:r>
          </a:p>
          <a:p>
            <a:endParaRPr lang="en-US" sz="600" dirty="0">
              <a:solidFill>
                <a:schemeClr val="accent4"/>
              </a:solidFill>
              <a:latin typeface="Lucida Console" panose="020B0609040504020204" pitchFamily="49" charset="0"/>
            </a:endParaRPr>
          </a:p>
          <a:p>
            <a:r>
              <a:rPr lang="en-US" sz="600" dirty="0">
                <a:solidFill>
                  <a:schemeClr val="accent4"/>
                </a:solidFill>
                <a:latin typeface="Lucida Console" panose="020B0609040504020204" pitchFamily="49" charset="0"/>
              </a:rPr>
              <a:t>      </a:t>
            </a:r>
            <a:r>
              <a:rPr lang="en-US" sz="600" dirty="0" err="1">
                <a:solidFill>
                  <a:schemeClr val="accent4"/>
                </a:solidFill>
                <a:latin typeface="Lucida Console" panose="020B0609040504020204" pitchFamily="49" charset="0"/>
              </a:rPr>
              <a:t>enddo</a:t>
            </a:r>
            <a:endParaRPr lang="en-US" sz="600" dirty="0">
              <a:solidFill>
                <a:schemeClr val="accent4"/>
              </a:solidFill>
              <a:latin typeface="Lucida Console" panose="020B0609040504020204" pitchFamily="49" charset="0"/>
            </a:endParaRP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call </a:t>
            </a:r>
            <a:r>
              <a:rPr lang="en-US" sz="600" dirty="0" err="1">
                <a:solidFill>
                  <a:schemeClr val="bg1"/>
                </a:solidFill>
                <a:latin typeface="Lucida Console" panose="020B0609040504020204" pitchFamily="49" charset="0"/>
              </a:rPr>
              <a:t>cpu_time</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stop_time</a:t>
            </a:r>
            <a:r>
              <a:rPr lang="en-US" sz="600" dirty="0">
                <a:solidFill>
                  <a:schemeClr val="bg1"/>
                </a:solidFill>
                <a:latin typeface="Lucida Console" panose="020B0609040504020204" pitchFamily="49" charset="0"/>
              </a:rPr>
              <a:t>)</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print*, 'Max error at iteration ', iteration-1, ' was ',</a:t>
            </a:r>
            <a:r>
              <a:rPr lang="en-US" sz="600" dirty="0" err="1">
                <a:solidFill>
                  <a:schemeClr val="bg1"/>
                </a:solidFill>
                <a:latin typeface="Lucida Console" panose="020B0609040504020204" pitchFamily="49" charset="0"/>
              </a:rPr>
              <a:t>dt</a:t>
            </a:r>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print*, 'Total time was ',</a:t>
            </a:r>
            <a:r>
              <a:rPr lang="en-US" sz="600" dirty="0" err="1">
                <a:solidFill>
                  <a:schemeClr val="bg1"/>
                </a:solidFill>
                <a:latin typeface="Lucida Console" panose="020B0609040504020204" pitchFamily="49" charset="0"/>
              </a:rPr>
              <a:t>stop_time-start_time</a:t>
            </a:r>
            <a:r>
              <a:rPr lang="en-US" sz="600" dirty="0">
                <a:solidFill>
                  <a:schemeClr val="bg1"/>
                </a:solidFill>
                <a:latin typeface="Lucida Console" panose="020B0609040504020204" pitchFamily="49" charset="0"/>
              </a:rPr>
              <a:t>, ' seconds.'</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end program serial</a:t>
            </a:r>
          </a:p>
          <a:p>
            <a:endParaRPr lang="en-US" sz="600" dirty="0">
              <a:solidFill>
                <a:schemeClr val="bg1"/>
              </a:solidFill>
              <a:latin typeface="Lucida Console" panose="020B0609040504020204" pitchFamily="49" charset="0"/>
            </a:endParaRPr>
          </a:p>
        </p:txBody>
      </p:sp>
      <p:sp>
        <p:nvSpPr>
          <p:cNvPr id="4" name="Rectangle 2"/>
          <p:cNvSpPr>
            <a:spLocks noGrp="1" noChangeArrowheads="1"/>
          </p:cNvSpPr>
          <p:nvPr>
            <p:ph type="title"/>
          </p:nvPr>
        </p:nvSpPr>
        <p:spPr>
          <a:xfrm>
            <a:off x="2437600" y="222189"/>
            <a:ext cx="5788351" cy="666571"/>
          </a:xfrm>
        </p:spPr>
        <p:txBody>
          <a:bodyPr/>
          <a:lstStyle/>
          <a:p>
            <a:pPr algn="ctr" eaLnBrk="1" hangingPunct="1"/>
            <a:r>
              <a:rPr lang="en-US" altLang="en-US" dirty="0"/>
              <a:t>Whole </a:t>
            </a:r>
            <a:r>
              <a:rPr lang="en-US" altLang="en-US" dirty="0">
                <a:solidFill>
                  <a:schemeClr val="tx2"/>
                </a:solidFill>
              </a:rPr>
              <a:t>Fortran</a:t>
            </a:r>
            <a:r>
              <a:rPr lang="en-US" altLang="en-US" dirty="0"/>
              <a:t> Code</a:t>
            </a:r>
          </a:p>
        </p:txBody>
      </p:sp>
      <p:sp>
        <p:nvSpPr>
          <p:cNvPr id="6" name="Rectangle 4"/>
          <p:cNvSpPr>
            <a:spLocks noChangeArrowheads="1"/>
          </p:cNvSpPr>
          <p:nvPr/>
        </p:nvSpPr>
        <p:spPr bwMode="auto">
          <a:xfrm>
            <a:off x="5658171" y="1385236"/>
            <a:ext cx="4834890" cy="440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600" dirty="0">
                <a:solidFill>
                  <a:schemeClr val="bg1"/>
                </a:solidFill>
                <a:latin typeface="Lucida Console" panose="020B0609040504020204" pitchFamily="49" charset="0"/>
              </a:rPr>
              <a:t>! initialize plate and </a:t>
            </a:r>
            <a:r>
              <a:rPr lang="en-US" sz="600" dirty="0" err="1">
                <a:solidFill>
                  <a:schemeClr val="bg1"/>
                </a:solidFill>
                <a:latin typeface="Lucida Console" panose="020B0609040504020204" pitchFamily="49" charset="0"/>
              </a:rPr>
              <a:t>boundery</a:t>
            </a:r>
            <a:r>
              <a:rPr lang="en-US" sz="600" dirty="0">
                <a:solidFill>
                  <a:schemeClr val="bg1"/>
                </a:solidFill>
                <a:latin typeface="Lucida Console" panose="020B0609040504020204" pitchFamily="49" charset="0"/>
              </a:rPr>
              <a:t> conditions</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temp_last</a:t>
            </a:r>
            <a:r>
              <a:rPr lang="en-US" sz="600" dirty="0">
                <a:solidFill>
                  <a:schemeClr val="bg1"/>
                </a:solidFill>
                <a:latin typeface="Lucida Console" panose="020B0609040504020204" pitchFamily="49" charset="0"/>
              </a:rPr>
              <a:t> is used to </a:t>
            </a:r>
            <a:r>
              <a:rPr lang="en-US" sz="600" dirty="0" err="1">
                <a:solidFill>
                  <a:schemeClr val="bg1"/>
                </a:solidFill>
                <a:latin typeface="Lucida Console" panose="020B0609040504020204" pitchFamily="49" charset="0"/>
              </a:rPr>
              <a:t>to</a:t>
            </a:r>
            <a:r>
              <a:rPr lang="en-US" sz="600" dirty="0">
                <a:solidFill>
                  <a:schemeClr val="bg1"/>
                </a:solidFill>
                <a:latin typeface="Lucida Console" panose="020B0609040504020204" pitchFamily="49" charset="0"/>
              </a:rPr>
              <a:t> start first iteration</a:t>
            </a:r>
          </a:p>
          <a:p>
            <a:r>
              <a:rPr lang="en-US" sz="600" dirty="0">
                <a:solidFill>
                  <a:schemeClr val="bg1"/>
                </a:solidFill>
                <a:latin typeface="Lucida Console" panose="020B0609040504020204" pitchFamily="49" charset="0"/>
              </a:rPr>
              <a:t>subroutine initialize(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 )</a:t>
            </a:r>
          </a:p>
          <a:p>
            <a:r>
              <a:rPr lang="en-US" sz="600" dirty="0">
                <a:solidFill>
                  <a:schemeClr val="bg1"/>
                </a:solidFill>
                <a:latin typeface="Lucida Console" panose="020B0609040504020204" pitchFamily="49" charset="0"/>
              </a:rPr>
              <a:t>      implicit none</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integer, parameter             :: columns=1000</a:t>
            </a:r>
          </a:p>
          <a:p>
            <a:r>
              <a:rPr lang="en-US" sz="600" dirty="0">
                <a:solidFill>
                  <a:schemeClr val="bg1"/>
                </a:solidFill>
                <a:latin typeface="Lucida Console" panose="020B0609040504020204" pitchFamily="49" charset="0"/>
              </a:rPr>
              <a:t>      integer, parameter             :: rows=1000</a:t>
            </a:r>
          </a:p>
          <a:p>
            <a:r>
              <a:rPr lang="en-US" sz="600" dirty="0">
                <a:solidFill>
                  <a:schemeClr val="bg1"/>
                </a:solidFill>
                <a:latin typeface="Lucida Console" panose="020B0609040504020204" pitchFamily="49" charset="0"/>
              </a:rPr>
              <a:t>      integer                        :: </a:t>
            </a:r>
            <a:r>
              <a:rPr lang="en-US" sz="600" dirty="0" err="1">
                <a:solidFill>
                  <a:schemeClr val="bg1"/>
                </a:solidFill>
                <a:latin typeface="Lucida Console" panose="020B0609040504020204" pitchFamily="49" charset="0"/>
              </a:rPr>
              <a:t>i,j</a:t>
            </a:r>
            <a:endParaRPr lang="en-US" sz="600" dirty="0">
              <a:solidFill>
                <a:schemeClr val="bg1"/>
              </a:solidFill>
              <a:latin typeface="Lucida Console" panose="020B0609040504020204" pitchFamily="49" charset="0"/>
            </a:endParaRP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double precision, dimension(0:rows+1,0:columns+1) :: </a:t>
            </a:r>
            <a:r>
              <a:rPr lang="en-US" sz="600" dirty="0" err="1">
                <a:solidFill>
                  <a:schemeClr val="bg1"/>
                </a:solidFill>
                <a:latin typeface="Lucida Console" panose="020B0609040504020204" pitchFamily="49" charset="0"/>
              </a:rPr>
              <a:t>temperature_last</a:t>
            </a:r>
            <a:endParaRPr lang="en-US" sz="600" dirty="0">
              <a:solidFill>
                <a:schemeClr val="bg1"/>
              </a:solidFill>
              <a:latin typeface="Lucida Console" panose="020B0609040504020204" pitchFamily="49" charset="0"/>
            </a:endParaRP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 = 0.0</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!these boundary conditions never change throughout run</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!set left side to 0 and right to linear increase</a:t>
            </a:r>
          </a:p>
          <a:p>
            <a:r>
              <a:rPr lang="en-US" sz="600" dirty="0">
                <a:solidFill>
                  <a:schemeClr val="bg1"/>
                </a:solidFill>
                <a:latin typeface="Lucida Console" panose="020B0609040504020204" pitchFamily="49" charset="0"/>
              </a:rPr>
              <a:t>      do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=0,rows+1</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(i,0) = 0.0</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(i,columns+1) = (100.0/rows) * </a:t>
            </a:r>
            <a:r>
              <a:rPr lang="en-US" sz="600" dirty="0" err="1">
                <a:solidFill>
                  <a:schemeClr val="bg1"/>
                </a:solidFill>
                <a:latin typeface="Lucida Console" panose="020B0609040504020204" pitchFamily="49" charset="0"/>
              </a:rPr>
              <a:t>i</a:t>
            </a:r>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enddo</a:t>
            </a:r>
            <a:endParaRPr lang="en-US" sz="600" dirty="0">
              <a:solidFill>
                <a:schemeClr val="bg1"/>
              </a:solidFill>
              <a:latin typeface="Lucida Console" panose="020B0609040504020204" pitchFamily="49" charset="0"/>
            </a:endParaRP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!set top to 0 and bottom to linear increase</a:t>
            </a:r>
          </a:p>
          <a:p>
            <a:r>
              <a:rPr lang="en-US" sz="600" dirty="0">
                <a:solidFill>
                  <a:schemeClr val="bg1"/>
                </a:solidFill>
                <a:latin typeface="Lucida Console" panose="020B0609040504020204" pitchFamily="49" charset="0"/>
              </a:rPr>
              <a:t>      do j=0,columns+1</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(0,j) = 0.0</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temperature_last</a:t>
            </a:r>
            <a:r>
              <a:rPr lang="en-US" sz="600" dirty="0">
                <a:solidFill>
                  <a:schemeClr val="bg1"/>
                </a:solidFill>
                <a:latin typeface="Lucida Console" panose="020B0609040504020204" pitchFamily="49" charset="0"/>
              </a:rPr>
              <a:t>(rows+1,j) = ((100.0)/columns) * j</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enddo</a:t>
            </a:r>
            <a:endParaRPr lang="en-US" sz="600" dirty="0">
              <a:solidFill>
                <a:schemeClr val="bg1"/>
              </a:solidFill>
              <a:latin typeface="Lucida Console" panose="020B0609040504020204" pitchFamily="49" charset="0"/>
            </a:endParaRP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end subroutine initialize</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!print diagonal in bottom corner where most action is</a:t>
            </a:r>
          </a:p>
          <a:p>
            <a:r>
              <a:rPr lang="en-US" sz="600" dirty="0">
                <a:solidFill>
                  <a:schemeClr val="bg1"/>
                </a:solidFill>
                <a:latin typeface="Lucida Console" panose="020B0609040504020204" pitchFamily="49" charset="0"/>
              </a:rPr>
              <a:t>subroutine </a:t>
            </a:r>
            <a:r>
              <a:rPr lang="en-US" sz="600" dirty="0" err="1">
                <a:solidFill>
                  <a:schemeClr val="bg1"/>
                </a:solidFill>
                <a:latin typeface="Lucida Console" panose="020B0609040504020204" pitchFamily="49" charset="0"/>
              </a:rPr>
              <a:t>track_progress</a:t>
            </a:r>
            <a:r>
              <a:rPr lang="en-US" sz="600" dirty="0">
                <a:solidFill>
                  <a:schemeClr val="bg1"/>
                </a:solidFill>
                <a:latin typeface="Lucida Console" panose="020B0609040504020204" pitchFamily="49" charset="0"/>
              </a:rPr>
              <a:t>(temperature, iteration)</a:t>
            </a:r>
          </a:p>
          <a:p>
            <a:r>
              <a:rPr lang="en-US" sz="600" dirty="0">
                <a:solidFill>
                  <a:schemeClr val="bg1"/>
                </a:solidFill>
                <a:latin typeface="Lucida Console" panose="020B0609040504020204" pitchFamily="49" charset="0"/>
              </a:rPr>
              <a:t>      implicit none</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integer, parameter             :: columns=1000</a:t>
            </a:r>
          </a:p>
          <a:p>
            <a:r>
              <a:rPr lang="en-US" sz="600" dirty="0">
                <a:solidFill>
                  <a:schemeClr val="bg1"/>
                </a:solidFill>
                <a:latin typeface="Lucida Console" panose="020B0609040504020204" pitchFamily="49" charset="0"/>
              </a:rPr>
              <a:t>      integer, parameter             :: rows=1000</a:t>
            </a:r>
          </a:p>
          <a:p>
            <a:r>
              <a:rPr lang="en-US" sz="600" dirty="0">
                <a:solidFill>
                  <a:schemeClr val="bg1"/>
                </a:solidFill>
                <a:latin typeface="Lucida Console" panose="020B0609040504020204" pitchFamily="49" charset="0"/>
              </a:rPr>
              <a:t>      integer                        :: </a:t>
            </a:r>
            <a:r>
              <a:rPr lang="en-US" sz="600" dirty="0" err="1">
                <a:solidFill>
                  <a:schemeClr val="bg1"/>
                </a:solidFill>
                <a:latin typeface="Lucida Console" panose="020B0609040504020204" pitchFamily="49" charset="0"/>
              </a:rPr>
              <a:t>i,iteration</a:t>
            </a:r>
            <a:endParaRPr lang="en-US" sz="600" dirty="0">
              <a:solidFill>
                <a:schemeClr val="bg1"/>
              </a:solidFill>
              <a:latin typeface="Lucida Console" panose="020B0609040504020204" pitchFamily="49" charset="0"/>
            </a:endParaRP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double precision, dimension(0:rows+1,0:columns+1) :: temperature</a:t>
            </a:r>
          </a:p>
          <a:p>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print *, '---------- Iteration number: ', iteration, ' ---------------'</a:t>
            </a:r>
          </a:p>
          <a:p>
            <a:r>
              <a:rPr lang="en-US" sz="600" dirty="0">
                <a:solidFill>
                  <a:schemeClr val="bg1"/>
                </a:solidFill>
                <a:latin typeface="Lucida Console" panose="020B0609040504020204" pitchFamily="49" charset="0"/>
              </a:rPr>
              <a:t>      do </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=5,0,-1</a:t>
            </a:r>
          </a:p>
          <a:p>
            <a:r>
              <a:rPr lang="en-US" sz="600" dirty="0">
                <a:solidFill>
                  <a:schemeClr val="bg1"/>
                </a:solidFill>
                <a:latin typeface="Lucida Console" panose="020B0609040504020204" pitchFamily="49" charset="0"/>
              </a:rPr>
              <a:t>         write (*,'("("i4,",",i4,"):",f6.2,"  ")',advance='no'), &amp;</a:t>
            </a:r>
          </a:p>
          <a:p>
            <a:r>
              <a:rPr lang="en-US" sz="600" dirty="0">
                <a:solidFill>
                  <a:schemeClr val="bg1"/>
                </a:solidFill>
                <a:latin typeface="Lucida Console" panose="020B0609040504020204" pitchFamily="49" charset="0"/>
              </a:rPr>
              <a:t>                   rows-</a:t>
            </a:r>
            <a:r>
              <a:rPr lang="en-US" sz="600" dirty="0" err="1">
                <a:solidFill>
                  <a:schemeClr val="bg1"/>
                </a:solidFill>
                <a:latin typeface="Lucida Console" panose="020B0609040504020204" pitchFamily="49" charset="0"/>
              </a:rPr>
              <a:t>i,columns</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i,temperature</a:t>
            </a:r>
            <a:r>
              <a:rPr lang="en-US" sz="600" dirty="0">
                <a:solidFill>
                  <a:schemeClr val="bg1"/>
                </a:solidFill>
                <a:latin typeface="Lucida Console" panose="020B0609040504020204" pitchFamily="49" charset="0"/>
              </a:rPr>
              <a:t>(rows-</a:t>
            </a:r>
            <a:r>
              <a:rPr lang="en-US" sz="600" dirty="0" err="1">
                <a:solidFill>
                  <a:schemeClr val="bg1"/>
                </a:solidFill>
                <a:latin typeface="Lucida Console" panose="020B0609040504020204" pitchFamily="49" charset="0"/>
              </a:rPr>
              <a:t>i,columns</a:t>
            </a:r>
            <a:r>
              <a:rPr lang="en-US" sz="600" dirty="0">
                <a:solidFill>
                  <a:schemeClr val="bg1"/>
                </a:solidFill>
                <a:latin typeface="Lucida Console" panose="020B0609040504020204" pitchFamily="49" charset="0"/>
              </a:rPr>
              <a:t>-</a:t>
            </a:r>
            <a:r>
              <a:rPr lang="en-US" sz="600" dirty="0" err="1">
                <a:solidFill>
                  <a:schemeClr val="bg1"/>
                </a:solidFill>
                <a:latin typeface="Lucida Console" panose="020B0609040504020204" pitchFamily="49" charset="0"/>
              </a:rPr>
              <a:t>i</a:t>
            </a:r>
            <a:r>
              <a:rPr lang="en-US" sz="600" dirty="0">
                <a:solidFill>
                  <a:schemeClr val="bg1"/>
                </a:solidFill>
                <a:latin typeface="Lucida Console" panose="020B0609040504020204" pitchFamily="49" charset="0"/>
              </a:rPr>
              <a:t>)</a:t>
            </a:r>
          </a:p>
          <a:p>
            <a:r>
              <a:rPr lang="en-US" sz="600" dirty="0">
                <a:solidFill>
                  <a:schemeClr val="bg1"/>
                </a:solidFill>
                <a:latin typeface="Lucida Console" panose="020B0609040504020204" pitchFamily="49" charset="0"/>
              </a:rPr>
              <a:t>      </a:t>
            </a:r>
            <a:r>
              <a:rPr lang="en-US" sz="600" dirty="0" err="1">
                <a:solidFill>
                  <a:schemeClr val="bg1"/>
                </a:solidFill>
                <a:latin typeface="Lucida Console" panose="020B0609040504020204" pitchFamily="49" charset="0"/>
              </a:rPr>
              <a:t>enddo</a:t>
            </a:r>
            <a:endParaRPr lang="en-US" sz="600" dirty="0">
              <a:solidFill>
                <a:schemeClr val="bg1"/>
              </a:solidFill>
              <a:latin typeface="Lucida Console" panose="020B0609040504020204" pitchFamily="49" charset="0"/>
            </a:endParaRPr>
          </a:p>
          <a:p>
            <a:r>
              <a:rPr lang="en-US" sz="600" dirty="0">
                <a:solidFill>
                  <a:schemeClr val="bg1"/>
                </a:solidFill>
                <a:latin typeface="Lucida Console" panose="020B0609040504020204" pitchFamily="49" charset="0"/>
              </a:rPr>
              <a:t>      print *</a:t>
            </a:r>
          </a:p>
          <a:p>
            <a:r>
              <a:rPr lang="en-US" sz="600" dirty="0">
                <a:solidFill>
                  <a:schemeClr val="bg1"/>
                </a:solidFill>
                <a:latin typeface="Lucida Console" panose="020B0609040504020204" pitchFamily="49" charset="0"/>
              </a:rPr>
              <a:t>end subroutine </a:t>
            </a:r>
            <a:r>
              <a:rPr lang="en-US" sz="600" dirty="0" err="1">
                <a:solidFill>
                  <a:schemeClr val="bg1"/>
                </a:solidFill>
                <a:latin typeface="Lucida Console" panose="020B0609040504020204" pitchFamily="49" charset="0"/>
              </a:rPr>
              <a:t>track_progress</a:t>
            </a:r>
            <a:endParaRPr lang="en-US" sz="600" dirty="0">
              <a:solidFill>
                <a:schemeClr val="bg1"/>
              </a:solidFill>
              <a:latin typeface="Lucida Console" panose="020B0609040504020204" pitchFamily="49" charset="0"/>
            </a:endParaRPr>
          </a:p>
        </p:txBody>
      </p:sp>
    </p:spTree>
    <p:extLst>
      <p:ext uri="{BB962C8B-B14F-4D97-AF65-F5344CB8AC3E}">
        <p14:creationId xmlns:p14="http://schemas.microsoft.com/office/powerpoint/2010/main" val="310279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7" y="730482"/>
            <a:ext cx="10287000" cy="646270"/>
          </a:xfrm>
        </p:spPr>
        <p:txBody>
          <a:bodyPr/>
          <a:lstStyle/>
          <a:p>
            <a:r>
              <a:rPr lang="en-US" dirty="0"/>
              <a:t>Exercises: General Instructions</a:t>
            </a:r>
          </a:p>
        </p:txBody>
      </p:sp>
      <p:sp>
        <p:nvSpPr>
          <p:cNvPr id="3" name="Content Placeholder 2"/>
          <p:cNvSpPr>
            <a:spLocks noGrp="1"/>
          </p:cNvSpPr>
          <p:nvPr>
            <p:ph idx="1"/>
          </p:nvPr>
        </p:nvSpPr>
        <p:spPr>
          <a:xfrm>
            <a:off x="549274" y="1937948"/>
            <a:ext cx="10042525" cy="4648200"/>
          </a:xfrm>
        </p:spPr>
        <p:txBody>
          <a:bodyPr>
            <a:normAutofit/>
          </a:bodyPr>
          <a:lstStyle/>
          <a:p>
            <a:pPr>
              <a:buFont typeface="Arial" panose="020B0604020202020204" pitchFamily="34" charset="0"/>
              <a:buChar char="•"/>
            </a:pPr>
            <a:r>
              <a:rPr lang="en-US" sz="2160" dirty="0"/>
              <a:t>The exercise is found at </a:t>
            </a:r>
            <a:r>
              <a:rPr lang="en-US" sz="2160" dirty="0">
                <a:hlinkClick r:id="rId2"/>
              </a:rPr>
              <a:t>https://nvlabs.qwiklab.com</a:t>
            </a:r>
            <a:endParaRPr lang="en-US" sz="2160" dirty="0">
              <a:solidFill>
                <a:schemeClr val="tx1"/>
              </a:solidFill>
            </a:endParaRPr>
          </a:p>
          <a:p>
            <a:pPr marL="0" lvl="1" indent="0">
              <a:buNone/>
            </a:pPr>
            <a:r>
              <a:rPr lang="en-US" sz="1960" dirty="0"/>
              <a:t>	</a:t>
            </a:r>
            <a:r>
              <a:rPr lang="en-US" sz="1800" dirty="0">
                <a:solidFill>
                  <a:schemeClr val="bg1"/>
                </a:solidFill>
              </a:rPr>
              <a:t>Create an account or log in (use the same email you registered for the course with)</a:t>
            </a:r>
          </a:p>
          <a:p>
            <a:pPr marL="0" lvl="1" indent="0">
              <a:buNone/>
            </a:pPr>
            <a:r>
              <a:rPr lang="en-US" sz="1760" dirty="0"/>
              <a:t>               </a:t>
            </a:r>
            <a:r>
              <a:rPr lang="en-US" sz="1800" dirty="0"/>
              <a:t>Open class: </a:t>
            </a:r>
            <a:r>
              <a:rPr lang="en-US" sz="1800" b="1" dirty="0"/>
              <a:t>OpenACC Course Oct 2017</a:t>
            </a:r>
          </a:p>
          <a:p>
            <a:pPr>
              <a:buFont typeface="Arial" panose="020B0604020202020204" pitchFamily="34" charset="0"/>
              <a:buChar char="•"/>
            </a:pPr>
            <a:r>
              <a:rPr lang="en-US" sz="2160" dirty="0"/>
              <a:t>Your objective is to add OpenACC to the serial C or Fortran code to enable it to parallelize</a:t>
            </a:r>
          </a:p>
          <a:p>
            <a:pPr>
              <a:buFont typeface="Arial" panose="020B0604020202020204" pitchFamily="34" charset="0"/>
              <a:buChar char="•"/>
            </a:pPr>
            <a:r>
              <a:rPr lang="en-US" sz="2160" dirty="0"/>
              <a:t>Hint: look for the significant loops and apply the one tool you have</a:t>
            </a:r>
          </a:p>
        </p:txBody>
      </p:sp>
      <p:pic>
        <p:nvPicPr>
          <p:cNvPr id="5" name="Picture 4" descr="Related image">
            <a:extLst>
              <a:ext uri="{FF2B5EF4-FFF2-40B4-BE49-F238E27FC236}">
                <a16:creationId xmlns:a16="http://schemas.microsoft.com/office/drawing/2014/main" id="{FE508E9C-1087-4A2B-90BA-21F439EABE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7897" y="2421758"/>
            <a:ext cx="448295" cy="4609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elated image">
            <a:extLst>
              <a:ext uri="{FF2B5EF4-FFF2-40B4-BE49-F238E27FC236}">
                <a16:creationId xmlns:a16="http://schemas.microsoft.com/office/drawing/2014/main" id="{5ADDB621-034C-46CE-8435-C1CCD5B83B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7897" y="2891290"/>
            <a:ext cx="448295" cy="46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2508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0401B34-C4F1-4A5F-922A-2D86B63071B5}"/>
              </a:ext>
            </a:extLst>
          </p:cNvPr>
          <p:cNvSpPr txBox="1">
            <a:spLocks noChangeArrowheads="1"/>
          </p:cNvSpPr>
          <p:nvPr/>
        </p:nvSpPr>
        <p:spPr bwMode="auto">
          <a:xfrm>
            <a:off x="805353" y="564021"/>
            <a:ext cx="5788351" cy="6665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fontAlgn="base">
              <a:lnSpc>
                <a:spcPct val="90000"/>
              </a:lnSpc>
              <a:spcBef>
                <a:spcPct val="0"/>
              </a:spcBef>
              <a:spcAft>
                <a:spcPct val="0"/>
              </a:spcAft>
              <a:defRPr sz="3600" b="0" cap="all" baseline="0">
                <a:solidFill>
                  <a:schemeClr val="tx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l" defTabSz="914400"/>
            <a:r>
              <a:rPr lang="en-US" altLang="en-US" kern="0" dirty="0"/>
              <a:t>Today we discussed</a:t>
            </a:r>
          </a:p>
        </p:txBody>
      </p:sp>
      <p:sp>
        <p:nvSpPr>
          <p:cNvPr id="9" name="TextBox 8">
            <a:extLst>
              <a:ext uri="{FF2B5EF4-FFF2-40B4-BE49-F238E27FC236}">
                <a16:creationId xmlns:a16="http://schemas.microsoft.com/office/drawing/2014/main" id="{E11A1AC2-851F-4317-B621-022393AD7295}"/>
              </a:ext>
            </a:extLst>
          </p:cNvPr>
          <p:cNvSpPr txBox="1"/>
          <p:nvPr/>
        </p:nvSpPr>
        <p:spPr>
          <a:xfrm>
            <a:off x="805353" y="1950539"/>
            <a:ext cx="9782885" cy="27515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indent="-285750">
              <a:lnSpc>
                <a:spcPct val="90000"/>
              </a:lnSpc>
              <a:buFont typeface="Arial" panose="020B0604020202020204" pitchFamily="34" charset="0"/>
              <a:buChar char="•"/>
            </a:pPr>
            <a:r>
              <a:rPr lang="en-US" sz="3200" dirty="0">
                <a:solidFill>
                  <a:schemeClr val="tx1"/>
                </a:solidFill>
              </a:rPr>
              <a:t>What OpenACC is used for</a:t>
            </a:r>
          </a:p>
          <a:p>
            <a:pPr marL="285750" indent="-285750">
              <a:lnSpc>
                <a:spcPct val="90000"/>
              </a:lnSpc>
              <a:buFont typeface="Arial" panose="020B0604020202020204" pitchFamily="34" charset="0"/>
              <a:buChar char="•"/>
            </a:pPr>
            <a:r>
              <a:rPr lang="en-US" sz="3200" dirty="0">
                <a:solidFill>
                  <a:schemeClr val="tx1"/>
                </a:solidFill>
              </a:rPr>
              <a:t>What a Directive is</a:t>
            </a:r>
          </a:p>
          <a:p>
            <a:pPr marL="285750" indent="-285750">
              <a:lnSpc>
                <a:spcPct val="90000"/>
              </a:lnSpc>
              <a:buFont typeface="Arial" panose="020B0604020202020204" pitchFamily="34" charset="0"/>
              <a:buChar char="•"/>
            </a:pPr>
            <a:r>
              <a:rPr lang="en-US" sz="3200" dirty="0">
                <a:solidFill>
                  <a:schemeClr val="tx1"/>
                </a:solidFill>
              </a:rPr>
              <a:t>The OpenACC kernels directive</a:t>
            </a:r>
          </a:p>
          <a:p>
            <a:pPr marL="285750" indent="-285750">
              <a:lnSpc>
                <a:spcPct val="90000"/>
              </a:lnSpc>
              <a:buFont typeface="Arial" panose="020B0604020202020204" pitchFamily="34" charset="0"/>
              <a:buChar char="•"/>
            </a:pPr>
            <a:r>
              <a:rPr lang="en-US" sz="3200" dirty="0">
                <a:solidFill>
                  <a:schemeClr val="tx1"/>
                </a:solidFill>
              </a:rPr>
              <a:t>What a dependency is</a:t>
            </a:r>
          </a:p>
          <a:p>
            <a:pPr marL="285750" indent="-285750">
              <a:lnSpc>
                <a:spcPct val="90000"/>
              </a:lnSpc>
              <a:buFont typeface="Arial" panose="020B0604020202020204" pitchFamily="34" charset="0"/>
              <a:buChar char="•"/>
            </a:pPr>
            <a:r>
              <a:rPr lang="en-US" sz="3200" dirty="0">
                <a:solidFill>
                  <a:schemeClr val="tx1"/>
                </a:solidFill>
              </a:rPr>
              <a:t>How to compile an OpenACC enabled code</a:t>
            </a:r>
          </a:p>
          <a:p>
            <a:pPr>
              <a:lnSpc>
                <a:spcPct val="90000"/>
              </a:lnSpc>
            </a:pPr>
            <a:endParaRPr lang="en-US" sz="3200" dirty="0">
              <a:solidFill>
                <a:schemeClr val="tx1"/>
              </a:solidFill>
            </a:endParaRPr>
          </a:p>
        </p:txBody>
      </p:sp>
    </p:spTree>
    <p:extLst>
      <p:ext uri="{BB962C8B-B14F-4D97-AF65-F5344CB8AC3E}">
        <p14:creationId xmlns:p14="http://schemas.microsoft.com/office/powerpoint/2010/main" val="265443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3A02AB-FE38-481C-AAEC-424963D8DCA2}"/>
              </a:ext>
            </a:extLst>
          </p:cNvPr>
          <p:cNvSpPr>
            <a:spLocks noGrp="1"/>
          </p:cNvSpPr>
          <p:nvPr>
            <p:ph type="title"/>
          </p:nvPr>
        </p:nvSpPr>
        <p:spPr>
          <a:xfrm>
            <a:off x="485138" y="570690"/>
            <a:ext cx="10307323" cy="618631"/>
          </a:xfrm>
        </p:spPr>
        <p:txBody>
          <a:bodyPr/>
          <a:lstStyle/>
          <a:p>
            <a:r>
              <a:rPr lang="en-US" dirty="0"/>
              <a:t>New BOOK: OpenACC for Programmers</a:t>
            </a:r>
          </a:p>
        </p:txBody>
      </p:sp>
      <p:sp>
        <p:nvSpPr>
          <p:cNvPr id="8" name="Content Placeholder 7">
            <a:extLst>
              <a:ext uri="{FF2B5EF4-FFF2-40B4-BE49-F238E27FC236}">
                <a16:creationId xmlns:a16="http://schemas.microsoft.com/office/drawing/2014/main" id="{AA0EDB2C-0244-4E58-ABAF-9C4B71C5B18B}"/>
              </a:ext>
            </a:extLst>
          </p:cNvPr>
          <p:cNvSpPr>
            <a:spLocks noGrp="1"/>
          </p:cNvSpPr>
          <p:nvPr>
            <p:ph idx="1"/>
          </p:nvPr>
        </p:nvSpPr>
        <p:spPr>
          <a:xfrm>
            <a:off x="493075" y="1708796"/>
            <a:ext cx="5905833" cy="3693758"/>
          </a:xfrm>
        </p:spPr>
        <p:txBody>
          <a:bodyPr/>
          <a:lstStyle/>
          <a:p>
            <a:pPr marL="342900" indent="-342900">
              <a:buFont typeface="Arial" panose="020B0604020202020204" pitchFamily="34" charset="0"/>
              <a:buChar char="•"/>
            </a:pPr>
            <a:r>
              <a:rPr lang="en-US" dirty="0"/>
              <a:t>Discover how OpenACC makes scalable parallel programming easier and more practical</a:t>
            </a:r>
          </a:p>
          <a:p>
            <a:pPr marL="342900" indent="-342900">
              <a:buFont typeface="Arial" panose="020B0604020202020204" pitchFamily="34" charset="0"/>
              <a:buChar char="•"/>
            </a:pPr>
            <a:r>
              <a:rPr lang="en-US" dirty="0"/>
              <a:t>Get productive with OpenACC code editors, compilers, debuggers, and performance analysis tools</a:t>
            </a:r>
          </a:p>
          <a:p>
            <a:pPr marL="342900" indent="-342900">
              <a:buFont typeface="Arial" panose="020B0604020202020204" pitchFamily="34" charset="0"/>
              <a:buChar char="•"/>
            </a:pPr>
            <a:r>
              <a:rPr lang="en-US" dirty="0"/>
              <a:t>Build your first real-world OpenACC programs</a:t>
            </a:r>
          </a:p>
          <a:p>
            <a:pPr marL="342900" indent="-342900">
              <a:buFont typeface="Arial" panose="020B0604020202020204" pitchFamily="34" charset="0"/>
              <a:buChar char="•"/>
            </a:pPr>
            <a:r>
              <a:rPr lang="en-US" dirty="0"/>
              <a:t>Overcome common performance, portability, and interoperability challenges</a:t>
            </a:r>
          </a:p>
          <a:p>
            <a:pPr marL="342900" indent="-342900">
              <a:buFont typeface="Arial" panose="020B0604020202020204" pitchFamily="34" charset="0"/>
              <a:buChar char="•"/>
            </a:pPr>
            <a:r>
              <a:rPr lang="en-US" dirty="0"/>
              <a:t>Efficiently distribute tasks across multiple processors</a:t>
            </a:r>
            <a:br>
              <a:rPr lang="en-US" dirty="0"/>
            </a:br>
            <a:endParaRPr lang="en-US" dirty="0"/>
          </a:p>
          <a:p>
            <a:br>
              <a:rPr lang="en-US" dirty="0"/>
            </a:br>
            <a:endParaRPr lang="en-US" dirty="0"/>
          </a:p>
        </p:txBody>
      </p:sp>
      <p:sp>
        <p:nvSpPr>
          <p:cNvPr id="11" name="AutoShape 2" descr="Developer View of CUDA Unified Memory Diagram">
            <a:extLst>
              <a:ext uri="{FF2B5EF4-FFF2-40B4-BE49-F238E27FC236}">
                <a16:creationId xmlns:a16="http://schemas.microsoft.com/office/drawing/2014/main" id="{34BC35BD-E32B-468B-AA44-5C8E7AE84728}"/>
              </a:ext>
            </a:extLst>
          </p:cNvPr>
          <p:cNvSpPr>
            <a:spLocks noChangeAspect="1" noChangeArrowheads="1"/>
          </p:cNvSpPr>
          <p:nvPr/>
        </p:nvSpPr>
        <p:spPr bwMode="auto">
          <a:xfrm>
            <a:off x="5334000" y="2933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OpenACC for Programmers: Concepts and Strategies">
            <a:extLst>
              <a:ext uri="{FF2B5EF4-FFF2-40B4-BE49-F238E27FC236}">
                <a16:creationId xmlns:a16="http://schemas.microsoft.com/office/drawing/2014/main" id="{D305FEE2-C13A-4606-92D0-3C4ECBF59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068" y="1746716"/>
            <a:ext cx="2363561" cy="29425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744FFAA-E475-4803-AFAE-3B823D1B346C}"/>
              </a:ext>
            </a:extLst>
          </p:cNvPr>
          <p:cNvSpPr/>
          <p:nvPr/>
        </p:nvSpPr>
        <p:spPr>
          <a:xfrm>
            <a:off x="6973490" y="5177078"/>
            <a:ext cx="3254716" cy="37151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hlinkClick r:id="rId4"/>
              </a:rPr>
              <a:t>READ MORE</a:t>
            </a:r>
            <a:endParaRPr lang="en-US" sz="1400" b="1" dirty="0"/>
          </a:p>
        </p:txBody>
      </p:sp>
      <p:sp>
        <p:nvSpPr>
          <p:cNvPr id="14" name="Text Placeholder 3">
            <a:extLst>
              <a:ext uri="{FF2B5EF4-FFF2-40B4-BE49-F238E27FC236}">
                <a16:creationId xmlns:a16="http://schemas.microsoft.com/office/drawing/2014/main" id="{9BAD3310-1DF4-416A-A9F1-6BEF6325B19B}"/>
              </a:ext>
            </a:extLst>
          </p:cNvPr>
          <p:cNvSpPr>
            <a:spLocks noGrp="1"/>
          </p:cNvSpPr>
          <p:nvPr>
            <p:ph type="body" sz="quarter" idx="10"/>
          </p:nvPr>
        </p:nvSpPr>
        <p:spPr>
          <a:xfrm>
            <a:off x="650747" y="1137776"/>
            <a:ext cx="9976104" cy="525463"/>
          </a:xfrm>
        </p:spPr>
        <p:txBody>
          <a:bodyPr/>
          <a:lstStyle/>
          <a:p>
            <a:pPr algn="ctr"/>
            <a:r>
              <a:rPr lang="en-US" dirty="0"/>
              <a:t>Edited by: By </a:t>
            </a:r>
            <a:r>
              <a:rPr lang="en-US" dirty="0">
                <a:hlinkClick r:id="rId5"/>
              </a:rPr>
              <a:t>Sunita Chandrasekaran</a:t>
            </a:r>
            <a:r>
              <a:rPr lang="en-US" dirty="0"/>
              <a:t>, </a:t>
            </a:r>
            <a:r>
              <a:rPr lang="en-US" dirty="0">
                <a:hlinkClick r:id="rId6"/>
              </a:rPr>
              <a:t>Guido Juckeland</a:t>
            </a:r>
            <a:endParaRPr lang="en-US" dirty="0"/>
          </a:p>
        </p:txBody>
      </p:sp>
      <p:sp>
        <p:nvSpPr>
          <p:cNvPr id="2" name="TextBox 1">
            <a:extLst>
              <a:ext uri="{FF2B5EF4-FFF2-40B4-BE49-F238E27FC236}">
                <a16:creationId xmlns:a16="http://schemas.microsoft.com/office/drawing/2014/main" id="{5177BBE1-1214-4F49-AC6E-E2E448796C95}"/>
              </a:ext>
            </a:extLst>
          </p:cNvPr>
          <p:cNvSpPr txBox="1"/>
          <p:nvPr/>
        </p:nvSpPr>
        <p:spPr>
          <a:xfrm>
            <a:off x="6973490" y="5548594"/>
            <a:ext cx="3254716"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GB" sz="1100" kern="0" dirty="0">
                <a:solidFill>
                  <a:schemeClr val="bg1"/>
                </a:solidFill>
              </a:rPr>
              <a:t>Use code </a:t>
            </a:r>
            <a:r>
              <a:rPr lang="en-GB" sz="1100" b="1" kern="0" dirty="0">
                <a:solidFill>
                  <a:schemeClr val="bg1"/>
                </a:solidFill>
              </a:rPr>
              <a:t>OPENACC </a:t>
            </a:r>
            <a:r>
              <a:rPr lang="en-GB" sz="1100" kern="0" dirty="0">
                <a:solidFill>
                  <a:schemeClr val="bg1"/>
                </a:solidFill>
              </a:rPr>
              <a:t>during checkout for 35% off</a:t>
            </a:r>
          </a:p>
          <a:p>
            <a:pPr algn="ctr">
              <a:lnSpc>
                <a:spcPct val="90000"/>
              </a:lnSpc>
            </a:pPr>
            <a:endParaRPr lang="en-US" sz="1100" dirty="0">
              <a:solidFill>
                <a:schemeClr val="bg1"/>
              </a:solidFill>
            </a:endParaRPr>
          </a:p>
        </p:txBody>
      </p:sp>
      <p:pic>
        <p:nvPicPr>
          <p:cNvPr id="9" name="Picture 8">
            <a:extLst>
              <a:ext uri="{FF2B5EF4-FFF2-40B4-BE49-F238E27FC236}">
                <a16:creationId xmlns:a16="http://schemas.microsoft.com/office/drawing/2014/main" id="{F3DBDB0F-C996-4444-AD86-F8868B893D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8607" y="5701481"/>
            <a:ext cx="1045167" cy="355635"/>
          </a:xfrm>
          <a:prstGeom prst="rect">
            <a:avLst/>
          </a:prstGeom>
        </p:spPr>
      </p:pic>
      <p:sp>
        <p:nvSpPr>
          <p:cNvPr id="3" name="Rectangle 2">
            <a:extLst>
              <a:ext uri="{FF2B5EF4-FFF2-40B4-BE49-F238E27FC236}">
                <a16:creationId xmlns:a16="http://schemas.microsoft.com/office/drawing/2014/main" id="{6B1DF0F2-CBDE-4513-8B37-22805699DCB9}"/>
              </a:ext>
            </a:extLst>
          </p:cNvPr>
          <p:cNvSpPr/>
          <p:nvPr/>
        </p:nvSpPr>
        <p:spPr>
          <a:xfrm>
            <a:off x="6845181" y="5945626"/>
            <a:ext cx="5486400" cy="261610"/>
          </a:xfrm>
          <a:prstGeom prst="rect">
            <a:avLst/>
          </a:prstGeom>
        </p:spPr>
        <p:txBody>
          <a:bodyPr>
            <a:spAutoFit/>
          </a:bodyPr>
          <a:lstStyle/>
          <a:p>
            <a:pPr marL="0" indent="0" defTabSz="914400">
              <a:buNone/>
            </a:pPr>
            <a:r>
              <a:rPr lang="en-GB" sz="1050" i="1" kern="0" dirty="0">
                <a:solidFill>
                  <a:schemeClr val="bg1"/>
                </a:solidFill>
              </a:rPr>
              <a:t>*Discount taken off list price. Offer only good at informit.com</a:t>
            </a:r>
          </a:p>
        </p:txBody>
      </p:sp>
    </p:spTree>
    <p:extLst>
      <p:ext uri="{BB962C8B-B14F-4D97-AF65-F5344CB8AC3E}">
        <p14:creationId xmlns:p14="http://schemas.microsoft.com/office/powerpoint/2010/main" val="61040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OPENACC for Everyone</a:t>
            </a:r>
          </a:p>
        </p:txBody>
      </p:sp>
      <p:sp>
        <p:nvSpPr>
          <p:cNvPr id="3" name="Text Placeholder 2"/>
          <p:cNvSpPr>
            <a:spLocks noGrp="1"/>
          </p:cNvSpPr>
          <p:nvPr>
            <p:ph type="body" sz="quarter" idx="10"/>
          </p:nvPr>
        </p:nvSpPr>
        <p:spPr/>
        <p:txBody>
          <a:bodyPr/>
          <a:lstStyle/>
          <a:p>
            <a:r>
              <a:rPr lang="en-US" dirty="0"/>
              <a:t>New PGI Community Edition Now Available</a:t>
            </a:r>
          </a:p>
        </p:txBody>
      </p:sp>
      <p:pic>
        <p:nvPicPr>
          <p:cNvPr id="6" name="Picture 5"/>
          <p:cNvPicPr>
            <a:picLocks noChangeAspect="1"/>
          </p:cNvPicPr>
          <p:nvPr/>
        </p:nvPicPr>
        <p:blipFill>
          <a:blip r:embed="rId3"/>
          <a:stretch>
            <a:fillRect/>
          </a:stretch>
        </p:blipFill>
        <p:spPr>
          <a:xfrm>
            <a:off x="4079452" y="2423706"/>
            <a:ext cx="942196" cy="282233"/>
          </a:xfrm>
          <a:prstGeom prst="rect">
            <a:avLst/>
          </a:prstGeom>
        </p:spPr>
      </p:pic>
      <p:sp>
        <p:nvSpPr>
          <p:cNvPr id="15" name="Rectangle 14"/>
          <p:cNvSpPr/>
          <p:nvPr/>
        </p:nvSpPr>
        <p:spPr>
          <a:xfrm>
            <a:off x="4131173" y="5546948"/>
            <a:ext cx="1165222" cy="256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nvPr>
        </p:nvGraphicFramePr>
        <p:xfrm>
          <a:off x="792481" y="2773858"/>
          <a:ext cx="8683452" cy="2925902"/>
        </p:xfrm>
        <a:graphic>
          <a:graphicData uri="http://schemas.openxmlformats.org/drawingml/2006/table">
            <a:tbl>
              <a:tblPr firstRow="1" bandRow="1">
                <a:tableStyleId>{5C22544A-7EE6-4342-B048-85BDC9FD1C3A}</a:tableStyleId>
              </a:tblPr>
              <a:tblGrid>
                <a:gridCol w="2783897">
                  <a:extLst>
                    <a:ext uri="{9D8B030D-6E8A-4147-A177-3AD203B41FA5}">
                      <a16:colId xmlns:a16="http://schemas.microsoft.com/office/drawing/2014/main" val="20000"/>
                    </a:ext>
                  </a:extLst>
                </a:gridCol>
                <a:gridCol w="2019408">
                  <a:extLst>
                    <a:ext uri="{9D8B030D-6E8A-4147-A177-3AD203B41FA5}">
                      <a16:colId xmlns:a16="http://schemas.microsoft.com/office/drawing/2014/main" val="20001"/>
                    </a:ext>
                  </a:extLst>
                </a:gridCol>
                <a:gridCol w="1955638">
                  <a:extLst>
                    <a:ext uri="{9D8B030D-6E8A-4147-A177-3AD203B41FA5}">
                      <a16:colId xmlns:a16="http://schemas.microsoft.com/office/drawing/2014/main" val="20002"/>
                    </a:ext>
                  </a:extLst>
                </a:gridCol>
                <a:gridCol w="1924509">
                  <a:extLst>
                    <a:ext uri="{9D8B030D-6E8A-4147-A177-3AD203B41FA5}">
                      <a16:colId xmlns:a16="http://schemas.microsoft.com/office/drawing/2014/main" val="20003"/>
                    </a:ext>
                  </a:extLst>
                </a:gridCol>
              </a:tblGrid>
              <a:tr h="631787">
                <a:tc>
                  <a:txBody>
                    <a:bodyPr/>
                    <a:lstStyle/>
                    <a:p>
                      <a:pPr algn="r"/>
                      <a:r>
                        <a:rPr lang="en-US" sz="1600" b="1" dirty="0">
                          <a:solidFill>
                            <a:schemeClr val="bg1"/>
                          </a:solidFill>
                        </a:rPr>
                        <a:t>PROGRAMMING</a:t>
                      </a:r>
                      <a:r>
                        <a:rPr lang="en-US" sz="1600" b="1" baseline="0" dirty="0">
                          <a:solidFill>
                            <a:schemeClr val="bg1"/>
                          </a:solidFill>
                        </a:rPr>
                        <a:t> MODELS</a:t>
                      </a:r>
                      <a:endParaRPr lang="en-US" sz="1600" b="1" dirty="0">
                        <a:solidFill>
                          <a:schemeClr val="bg1"/>
                        </a:solidFill>
                      </a:endParaRPr>
                    </a:p>
                    <a:p>
                      <a:pPr algn="r"/>
                      <a:r>
                        <a:rPr lang="en-US" sz="1200" b="0" dirty="0">
                          <a:solidFill>
                            <a:schemeClr val="bg1"/>
                          </a:solidFill>
                        </a:rPr>
                        <a:t>OpenACC, CUDA Fortran, OpenMP, </a:t>
                      </a:r>
                    </a:p>
                    <a:p>
                      <a:pPr algn="r"/>
                      <a:r>
                        <a:rPr lang="en-US" sz="1200" b="0" dirty="0">
                          <a:solidFill>
                            <a:schemeClr val="bg1"/>
                          </a:solidFill>
                        </a:rPr>
                        <a:t>C/C++/Fortran Compilers and Tools </a:t>
                      </a:r>
                    </a:p>
                  </a:txBody>
                  <a:tcPr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0"/>
                  </a:ext>
                </a:extLst>
              </a:tr>
              <a:tr h="598424">
                <a:tc>
                  <a:txBody>
                    <a:bodyPr/>
                    <a:lstStyle/>
                    <a:p>
                      <a:pPr algn="r"/>
                      <a:r>
                        <a:rPr lang="en-US" sz="1600" b="1" kern="1200" dirty="0">
                          <a:solidFill>
                            <a:schemeClr val="bg1"/>
                          </a:solidFill>
                          <a:latin typeface="+mn-lt"/>
                          <a:ea typeface="+mn-ea"/>
                          <a:cs typeface="+mn-cs"/>
                        </a:rPr>
                        <a:t>PLATFORMS</a:t>
                      </a:r>
                    </a:p>
                    <a:p>
                      <a:pPr algn="r"/>
                      <a:r>
                        <a:rPr lang="en-US" sz="1200" b="0" kern="1200" dirty="0">
                          <a:solidFill>
                            <a:schemeClr val="bg1"/>
                          </a:solidFill>
                          <a:latin typeface="+mn-lt"/>
                          <a:ea typeface="+mn-ea"/>
                          <a:cs typeface="+mn-cs"/>
                        </a:rPr>
                        <a:t>X86, OpenPOWER, NVIDIA GPU</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1"/>
                  </a:ext>
                </a:extLst>
              </a:tr>
              <a:tr h="576849">
                <a:tc>
                  <a:txBody>
                    <a:bodyPr/>
                    <a:lstStyle/>
                    <a:p>
                      <a:pPr algn="r"/>
                      <a:r>
                        <a:rPr lang="en-US" sz="1600" b="1" kern="1200" dirty="0">
                          <a:solidFill>
                            <a:schemeClr val="bg1"/>
                          </a:solidFill>
                          <a:latin typeface="+mn-lt"/>
                          <a:ea typeface="+mn-ea"/>
                          <a:cs typeface="+mn-cs"/>
                        </a:rPr>
                        <a:t>UPDATES</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dirty="0">
                          <a:solidFill>
                            <a:schemeClr val="bg1"/>
                          </a:solidFill>
                        </a:rPr>
                        <a:t>1-2 times a year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 6-9 times a year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 6-9 times a year</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2"/>
                  </a:ext>
                </a:extLst>
              </a:tr>
              <a:tr h="521911">
                <a:tc>
                  <a:txBody>
                    <a:bodyPr/>
                    <a:lstStyle/>
                    <a:p>
                      <a:pPr algn="r"/>
                      <a:r>
                        <a:rPr lang="en-US" sz="1600" b="1" kern="1200" dirty="0">
                          <a:solidFill>
                            <a:schemeClr val="bg1"/>
                          </a:solidFill>
                          <a:latin typeface="+mn-lt"/>
                          <a:ea typeface="+mn-ea"/>
                          <a:cs typeface="+mn-cs"/>
                        </a:rPr>
                        <a:t>SUPPORT</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User Forums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PGI Support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PGI Professional Services</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3"/>
                  </a:ext>
                </a:extLst>
              </a:tr>
              <a:tr h="470469">
                <a:tc>
                  <a:txBody>
                    <a:bodyPr/>
                    <a:lstStyle/>
                    <a:p>
                      <a:pPr algn="r"/>
                      <a:r>
                        <a:rPr lang="en-US" sz="1600" b="1" kern="1200" dirty="0">
                          <a:solidFill>
                            <a:schemeClr val="bg1"/>
                          </a:solidFill>
                          <a:latin typeface="+mn-lt"/>
                          <a:ea typeface="+mn-ea"/>
                          <a:cs typeface="+mn-cs"/>
                        </a:rPr>
                        <a:t>LICENSE</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Annual</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Perpetual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Volume/Site</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4"/>
                  </a:ext>
                </a:extLst>
              </a:tr>
            </a:tbl>
          </a:graphicData>
        </a:graphic>
      </p:graphicFrame>
      <p:sp>
        <p:nvSpPr>
          <p:cNvPr id="9" name="Rectangle 8"/>
          <p:cNvSpPr/>
          <p:nvPr/>
        </p:nvSpPr>
        <p:spPr>
          <a:xfrm>
            <a:off x="3581400" y="1768338"/>
            <a:ext cx="2016095" cy="396952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3118" y="1641763"/>
            <a:ext cx="916563" cy="369332"/>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b="1" dirty="0">
                <a:solidFill>
                  <a:schemeClr val="tx1"/>
                </a:solidFill>
              </a:rPr>
              <a:t>FREE</a:t>
            </a:r>
          </a:p>
        </p:txBody>
      </p:sp>
      <p:pic>
        <p:nvPicPr>
          <p:cNvPr id="4" name="Picture 3"/>
          <p:cNvPicPr>
            <a:picLocks noChangeAspect="1"/>
          </p:cNvPicPr>
          <p:nvPr/>
        </p:nvPicPr>
        <p:blipFill>
          <a:blip r:embed="rId4"/>
          <a:stretch>
            <a:fillRect/>
          </a:stretch>
        </p:blipFill>
        <p:spPr>
          <a:xfrm>
            <a:off x="7997015" y="2431048"/>
            <a:ext cx="942196" cy="251460"/>
          </a:xfrm>
          <a:prstGeom prst="rect">
            <a:avLst/>
          </a:prstGeom>
        </p:spPr>
      </p:pic>
      <p:pic>
        <p:nvPicPr>
          <p:cNvPr id="10" name="Picture 9"/>
          <p:cNvPicPr>
            <a:picLocks noChangeAspect="1"/>
          </p:cNvPicPr>
          <p:nvPr/>
        </p:nvPicPr>
        <p:blipFill>
          <a:blip r:embed="rId5"/>
          <a:stretch>
            <a:fillRect/>
          </a:stretch>
        </p:blipFill>
        <p:spPr>
          <a:xfrm>
            <a:off x="6121155" y="2431048"/>
            <a:ext cx="924571" cy="278538"/>
          </a:xfrm>
          <a:prstGeom prst="rect">
            <a:avLst/>
          </a:prstGeom>
        </p:spPr>
      </p:pic>
      <p:pic>
        <p:nvPicPr>
          <p:cNvPr id="20"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65299" y="2900321"/>
            <a:ext cx="448295" cy="4609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65298" y="3555689"/>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81394" y="2900321"/>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81394" y="3539351"/>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81362" y="2900321"/>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81362" y="3528951"/>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4528" y="2011680"/>
            <a:ext cx="729949" cy="356616"/>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8465" y="2011680"/>
            <a:ext cx="729949" cy="356616"/>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3138" y="2011680"/>
            <a:ext cx="729949" cy="356616"/>
          </a:xfrm>
          <a:prstGeom prst="rect">
            <a:avLst/>
          </a:prstGeom>
        </p:spPr>
      </p:pic>
      <p:sp>
        <p:nvSpPr>
          <p:cNvPr id="24" name="Rectangle 23">
            <a:extLst>
              <a:ext uri="{FF2B5EF4-FFF2-40B4-BE49-F238E27FC236}">
                <a16:creationId xmlns:a16="http://schemas.microsoft.com/office/drawing/2014/main" id="{72AB1456-C57D-4491-94EC-C9CFB412586F}"/>
              </a:ext>
            </a:extLst>
          </p:cNvPr>
          <p:cNvSpPr/>
          <p:nvPr/>
        </p:nvSpPr>
        <p:spPr>
          <a:xfrm>
            <a:off x="6878151" y="782555"/>
            <a:ext cx="3254716" cy="37151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hlinkClick r:id="rId8"/>
              </a:rPr>
              <a:t>DOWNLOAD NOW</a:t>
            </a:r>
            <a:endParaRPr lang="en-US" sz="1400" b="1" dirty="0"/>
          </a:p>
        </p:txBody>
      </p:sp>
    </p:spTree>
    <p:extLst>
      <p:ext uri="{BB962C8B-B14F-4D97-AF65-F5344CB8AC3E}">
        <p14:creationId xmlns:p14="http://schemas.microsoft.com/office/powerpoint/2010/main" val="4962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02CF6A8-2841-4444-8146-1B180405FAA1}"/>
              </a:ext>
            </a:extLst>
          </p:cNvPr>
          <p:cNvSpPr/>
          <p:nvPr/>
        </p:nvSpPr>
        <p:spPr>
          <a:xfrm>
            <a:off x="1770748" y="2371494"/>
            <a:ext cx="1966827" cy="275417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9250" y="2170463"/>
            <a:ext cx="2861037" cy="143295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4"/>
          <a:srcRect l="273" t="494" r="-273" b="48949"/>
          <a:stretch/>
        </p:blipFill>
        <p:spPr>
          <a:xfrm>
            <a:off x="7574039" y="2160205"/>
            <a:ext cx="2861036" cy="144321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311503" y="1672978"/>
            <a:ext cx="2908090" cy="516535"/>
          </a:xfrm>
        </p:spPr>
        <p:txBody>
          <a:bodyPr/>
          <a:lstStyle/>
          <a:p>
            <a:pPr marL="0" indent="0" algn="ctr">
              <a:lnSpc>
                <a:spcPct val="100000"/>
              </a:lnSpc>
              <a:spcBef>
                <a:spcPts val="0"/>
              </a:spcBef>
              <a:spcAft>
                <a:spcPts val="0"/>
              </a:spcAft>
              <a:buNone/>
            </a:pPr>
            <a:r>
              <a:rPr lang="en-US" sz="1600" b="1" dirty="0"/>
              <a:t>Resources</a:t>
            </a:r>
            <a:r>
              <a:rPr lang="en-US" sz="1600" dirty="0"/>
              <a:t> </a:t>
            </a:r>
          </a:p>
          <a:p>
            <a:pPr marL="0" indent="0" algn="ctr">
              <a:lnSpc>
                <a:spcPct val="100000"/>
              </a:lnSpc>
              <a:spcBef>
                <a:spcPts val="0"/>
              </a:spcBef>
              <a:spcAft>
                <a:spcPts val="0"/>
              </a:spcAft>
              <a:buNone/>
            </a:pPr>
            <a:r>
              <a:rPr lang="en-US" sz="1200" dirty="0">
                <a:solidFill>
                  <a:schemeClr val="tx1"/>
                </a:solidFill>
                <a:hlinkClick r:id="rId5"/>
              </a:rPr>
              <a:t>https://www.openacc.org/resources</a:t>
            </a:r>
            <a:endParaRPr lang="en-US" sz="1200" dirty="0"/>
          </a:p>
          <a:p>
            <a:pPr marL="0" indent="0" algn="ctr">
              <a:lnSpc>
                <a:spcPct val="100000"/>
              </a:lnSpc>
              <a:spcBef>
                <a:spcPts val="0"/>
              </a:spcBef>
              <a:spcAft>
                <a:spcPts val="0"/>
              </a:spcAft>
              <a:buNone/>
            </a:pPr>
            <a:endParaRPr lang="en-US" sz="1200" dirty="0">
              <a:solidFill>
                <a:schemeClr val="tx1"/>
              </a:solidFill>
            </a:endParaRPr>
          </a:p>
          <a:p>
            <a:pPr marL="0" indent="0" algn="ctr">
              <a:lnSpc>
                <a:spcPct val="100000"/>
              </a:lnSpc>
              <a:spcBef>
                <a:spcPts val="0"/>
              </a:spcBef>
              <a:spcAft>
                <a:spcPts val="0"/>
              </a:spcAft>
              <a:buNone/>
            </a:pPr>
            <a:endParaRPr lang="en-US" sz="1200" dirty="0">
              <a:solidFill>
                <a:schemeClr val="tx1"/>
              </a:solidFill>
            </a:endParaRPr>
          </a:p>
          <a:p>
            <a:pPr algn="ctr"/>
            <a:endParaRPr lang="en-US" sz="1200" dirty="0"/>
          </a:p>
        </p:txBody>
      </p:sp>
      <p:pic>
        <p:nvPicPr>
          <p:cNvPr id="4" name="Picture 3">
            <a:extLst>
              <a:ext uri="{FF2B5EF4-FFF2-40B4-BE49-F238E27FC236}">
                <a16:creationId xmlns:a16="http://schemas.microsoft.com/office/drawing/2014/main" id="{E8770385-2D00-4EB4-B87B-087496198206}"/>
              </a:ext>
            </a:extLst>
          </p:cNvPr>
          <p:cNvPicPr>
            <a:picLocks noChangeAspect="1"/>
          </p:cNvPicPr>
          <p:nvPr/>
        </p:nvPicPr>
        <p:blipFill rotWithShape="1">
          <a:blip r:embed="rId6"/>
          <a:srcRect t="1" b="48914"/>
          <a:stretch/>
        </p:blipFill>
        <p:spPr>
          <a:xfrm>
            <a:off x="4402472" y="4238221"/>
            <a:ext cx="2861037" cy="1432952"/>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BA3C4650-5352-4599-B736-35E5BF2A68E9}"/>
              </a:ext>
            </a:extLst>
          </p:cNvPr>
          <p:cNvSpPr txBox="1">
            <a:spLocks/>
          </p:cNvSpPr>
          <p:nvPr/>
        </p:nvSpPr>
        <p:spPr bwMode="auto">
          <a:xfrm>
            <a:off x="7519779" y="1655462"/>
            <a:ext cx="2984772" cy="311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Success Stories</a:t>
            </a:r>
            <a:r>
              <a:rPr lang="en-US" sz="1200" b="1" kern="0" dirty="0"/>
              <a:t> </a:t>
            </a:r>
            <a:r>
              <a:rPr lang="en-US" sz="1200" kern="0" dirty="0">
                <a:solidFill>
                  <a:schemeClr val="tx1"/>
                </a:solidFill>
                <a:hlinkClick r:id="rId7"/>
              </a:rPr>
              <a:t>https://www.openacc.org/success-stories</a:t>
            </a:r>
            <a:endParaRPr lang="en-US" sz="1200" kern="0" dirty="0"/>
          </a:p>
        </p:txBody>
      </p:sp>
      <p:sp>
        <p:nvSpPr>
          <p:cNvPr id="14" name="Content Placeholder 2">
            <a:extLst>
              <a:ext uri="{FF2B5EF4-FFF2-40B4-BE49-F238E27FC236}">
                <a16:creationId xmlns:a16="http://schemas.microsoft.com/office/drawing/2014/main" id="{7557CE45-D9EB-4C00-A648-92B3EA1A0CB6}"/>
              </a:ext>
            </a:extLst>
          </p:cNvPr>
          <p:cNvSpPr txBox="1">
            <a:spLocks/>
          </p:cNvSpPr>
          <p:nvPr/>
        </p:nvSpPr>
        <p:spPr bwMode="auto">
          <a:xfrm>
            <a:off x="7519779" y="3756013"/>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Events</a:t>
            </a:r>
          </a:p>
          <a:p>
            <a:pPr marL="0" indent="0" algn="ctr" defTabSz="914400">
              <a:lnSpc>
                <a:spcPct val="100000"/>
              </a:lnSpc>
              <a:spcBef>
                <a:spcPts val="0"/>
              </a:spcBef>
              <a:spcAft>
                <a:spcPts val="0"/>
              </a:spcAft>
              <a:buFont typeface="Wingdings" panose="05000000000000000000" pitchFamily="2" charset="2"/>
              <a:buNone/>
            </a:pPr>
            <a:r>
              <a:rPr lang="en-US" sz="1200" kern="0" dirty="0">
                <a:hlinkClick r:id="rId8"/>
              </a:rPr>
              <a:t>https://www.openacc.org/events</a:t>
            </a:r>
            <a:r>
              <a:rPr lang="en-US" sz="1200" kern="0" dirty="0"/>
              <a:t>  </a:t>
            </a:r>
          </a:p>
        </p:txBody>
      </p:sp>
      <p:sp>
        <p:nvSpPr>
          <p:cNvPr id="15" name="Title 1">
            <a:extLst>
              <a:ext uri="{FF2B5EF4-FFF2-40B4-BE49-F238E27FC236}">
                <a16:creationId xmlns:a16="http://schemas.microsoft.com/office/drawing/2014/main" id="{AEA3F0A9-E37A-4E15-952A-5A6EC29F2502}"/>
              </a:ext>
            </a:extLst>
          </p:cNvPr>
          <p:cNvSpPr>
            <a:spLocks noGrp="1"/>
          </p:cNvSpPr>
          <p:nvPr>
            <p:ph type="title"/>
          </p:nvPr>
        </p:nvSpPr>
        <p:spPr>
          <a:xfrm>
            <a:off x="419641" y="649796"/>
            <a:ext cx="9976104" cy="590931"/>
          </a:xfrm>
        </p:spPr>
        <p:txBody>
          <a:bodyPr/>
          <a:lstStyle/>
          <a:p>
            <a:pPr algn="ctr"/>
            <a:r>
              <a:rPr lang="en-US" dirty="0"/>
              <a:t>OPENACC Resources</a:t>
            </a:r>
          </a:p>
        </p:txBody>
      </p:sp>
      <p:sp>
        <p:nvSpPr>
          <p:cNvPr id="41" name="Rectangle 40">
            <a:extLst>
              <a:ext uri="{FF2B5EF4-FFF2-40B4-BE49-F238E27FC236}">
                <a16:creationId xmlns:a16="http://schemas.microsoft.com/office/drawing/2014/main" id="{067845C9-6EFB-40CD-BEE4-4A113C70DBC9}"/>
              </a:ext>
            </a:extLst>
          </p:cNvPr>
          <p:cNvSpPr/>
          <p:nvPr/>
        </p:nvSpPr>
        <p:spPr>
          <a:xfrm>
            <a:off x="193424" y="1231258"/>
            <a:ext cx="10779376" cy="369332"/>
          </a:xfrm>
          <a:prstGeom prst="rect">
            <a:avLst/>
          </a:prstGeom>
        </p:spPr>
        <p:txBody>
          <a:bodyPr wrap="square">
            <a:spAutoFit/>
          </a:bodyPr>
          <a:lstStyle/>
          <a:p>
            <a:pPr algn="ctr">
              <a:lnSpc>
                <a:spcPct val="150000"/>
              </a:lnSpc>
            </a:pPr>
            <a:r>
              <a:rPr lang="en-US" sz="1200" dirty="0">
                <a:solidFill>
                  <a:schemeClr val="bg1"/>
                </a:solidFill>
                <a:latin typeface="Trebuchet MS" charset="0"/>
                <a:ea typeface="Trebuchet MS" charset="0"/>
                <a:cs typeface="Trebuchet MS" charset="0"/>
              </a:rPr>
              <a:t>Guides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Talks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Tutorials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Videos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Books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Spec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Code</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Samples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Teaching Materials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Events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Success Stories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Courses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Slack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Stack Overflow</a:t>
            </a:r>
          </a:p>
        </p:txBody>
      </p:sp>
      <p:pic>
        <p:nvPicPr>
          <p:cNvPr id="1028" name="Picture 4" descr="GCC">
            <a:hlinkClick r:id="rId9"/>
            <a:extLst>
              <a:ext uri="{FF2B5EF4-FFF2-40B4-BE49-F238E27FC236}">
                <a16:creationId xmlns:a16="http://schemas.microsoft.com/office/drawing/2014/main" id="{51186137-8338-49F1-9051-2EE1E7D9E8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7082" y="3471725"/>
            <a:ext cx="818967" cy="82796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D17AF6F2-DE98-48C5-9F7F-34F710FDD6A6}"/>
              </a:ext>
            </a:extLst>
          </p:cNvPr>
          <p:cNvPicPr>
            <a:picLocks noChangeAspect="1"/>
          </p:cNvPicPr>
          <p:nvPr/>
        </p:nvPicPr>
        <p:blipFill rotWithShape="1">
          <a:blip r:embed="rId11"/>
          <a:srcRect b="40989"/>
          <a:stretch/>
        </p:blipFill>
        <p:spPr>
          <a:xfrm>
            <a:off x="7574038" y="4238221"/>
            <a:ext cx="2861037" cy="1432952"/>
          </a:xfrm>
          <a:prstGeom prst="rect">
            <a:avLst/>
          </a:prstGeom>
          <a:ln>
            <a:noFill/>
          </a:ln>
          <a:effectLst>
            <a:outerShdw blurRad="292100" dist="139700" dir="2700000" algn="tl" rotWithShape="0">
              <a:srgbClr val="333333">
                <a:alpha val="65000"/>
              </a:srgbClr>
            </a:outerShdw>
          </a:effectLst>
        </p:spPr>
      </p:pic>
      <p:sp>
        <p:nvSpPr>
          <p:cNvPr id="57" name="Content Placeholder 2">
            <a:extLst>
              <a:ext uri="{FF2B5EF4-FFF2-40B4-BE49-F238E27FC236}">
                <a16:creationId xmlns:a16="http://schemas.microsoft.com/office/drawing/2014/main" id="{49681552-B428-4B5B-B5AA-388AFDCF4651}"/>
              </a:ext>
            </a:extLst>
          </p:cNvPr>
          <p:cNvSpPr txBox="1">
            <a:spLocks/>
          </p:cNvSpPr>
          <p:nvPr/>
        </p:nvSpPr>
        <p:spPr bwMode="auto">
          <a:xfrm>
            <a:off x="4419249" y="3725716"/>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Compilers and Tools </a:t>
            </a:r>
            <a:r>
              <a:rPr lang="en-US" sz="1200" kern="0" dirty="0">
                <a:hlinkClick r:id="rId12"/>
              </a:rPr>
              <a:t>https://www.openacc.org/tools</a:t>
            </a:r>
            <a:r>
              <a:rPr lang="en-US" sz="1200" kern="0" dirty="0"/>
              <a:t> </a:t>
            </a:r>
          </a:p>
        </p:txBody>
      </p:sp>
      <p:sp>
        <p:nvSpPr>
          <p:cNvPr id="58" name="Content Placeholder 2">
            <a:extLst>
              <a:ext uri="{FF2B5EF4-FFF2-40B4-BE49-F238E27FC236}">
                <a16:creationId xmlns:a16="http://schemas.microsoft.com/office/drawing/2014/main" id="{29336D4D-54CC-4033-A510-8863023E36C5}"/>
              </a:ext>
            </a:extLst>
          </p:cNvPr>
          <p:cNvSpPr txBox="1">
            <a:spLocks/>
          </p:cNvSpPr>
          <p:nvPr/>
        </p:nvSpPr>
        <p:spPr bwMode="auto">
          <a:xfrm>
            <a:off x="961470" y="2279974"/>
            <a:ext cx="2908090" cy="9095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FREE </a:t>
            </a:r>
          </a:p>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Compilers</a:t>
            </a:r>
            <a:endParaRPr lang="en-US" kern="0" dirty="0">
              <a:solidFill>
                <a:schemeClr val="tx2"/>
              </a:solidFill>
            </a:endParaRPr>
          </a:p>
          <a:p>
            <a:pPr algn="ctr" defTabSz="914400"/>
            <a:endParaRPr lang="en-US" sz="1400" kern="0" dirty="0"/>
          </a:p>
        </p:txBody>
      </p:sp>
      <p:sp>
        <p:nvSpPr>
          <p:cNvPr id="55" name="Rectangle 54">
            <a:extLst>
              <a:ext uri="{FF2B5EF4-FFF2-40B4-BE49-F238E27FC236}">
                <a16:creationId xmlns:a16="http://schemas.microsoft.com/office/drawing/2014/main" id="{0C82B055-899C-43AB-BC20-6E78BE60B8E1}"/>
              </a:ext>
            </a:extLst>
          </p:cNvPr>
          <p:cNvSpPr/>
          <p:nvPr/>
        </p:nvSpPr>
        <p:spPr>
          <a:xfrm>
            <a:off x="961470" y="2160205"/>
            <a:ext cx="2883852" cy="238276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image001">
            <a:hlinkClick r:id="rId13"/>
            <a:extLst>
              <a:ext uri="{FF2B5EF4-FFF2-40B4-BE49-F238E27FC236}">
                <a16:creationId xmlns:a16="http://schemas.microsoft.com/office/drawing/2014/main" id="{31A6CC86-7E60-4D06-8651-B802233DA1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85926" y="3542208"/>
            <a:ext cx="970040" cy="7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result for slack logo">
            <a:extLst>
              <a:ext uri="{FF2B5EF4-FFF2-40B4-BE49-F238E27FC236}">
                <a16:creationId xmlns:a16="http://schemas.microsoft.com/office/drawing/2014/main" id="{17C8B50E-3781-4940-800E-83DC0F1C215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1470" y="4776668"/>
            <a:ext cx="1045490" cy="313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89C592C-BCDA-4853-9BDD-2A318E2CEDC3}"/>
              </a:ext>
            </a:extLst>
          </p:cNvPr>
          <p:cNvSpPr/>
          <p:nvPr/>
        </p:nvSpPr>
        <p:spPr>
          <a:xfrm>
            <a:off x="910309" y="5123869"/>
            <a:ext cx="3129383" cy="276999"/>
          </a:xfrm>
          <a:prstGeom prst="rect">
            <a:avLst/>
          </a:prstGeom>
        </p:spPr>
        <p:txBody>
          <a:bodyPr wrap="none">
            <a:spAutoFit/>
          </a:bodyPr>
          <a:lstStyle/>
          <a:p>
            <a:r>
              <a:rPr lang="en-US" sz="1200" kern="0" dirty="0">
                <a:solidFill>
                  <a:schemeClr val="bg1"/>
                </a:solidFill>
                <a:latin typeface="Arial" panose="020B0604020202020204" pitchFamily="34" charset="0"/>
                <a:ea typeface="+mn-ea"/>
                <a:cs typeface="Arial" panose="020B0604020202020204" pitchFamily="34" charset="0"/>
                <a:hlinkClick r:id="rId16"/>
              </a:rPr>
              <a:t>https://www.openacc.org/community#slack</a:t>
            </a:r>
            <a:r>
              <a:rPr lang="en-US" sz="1200" kern="0" dirty="0">
                <a:solidFill>
                  <a:schemeClr val="bg1"/>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19450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0160" y="1988820"/>
            <a:ext cx="8412480" cy="534640"/>
          </a:xfrm>
        </p:spPr>
        <p:txBody>
          <a:bodyPr/>
          <a:lstStyle/>
          <a:p>
            <a:r>
              <a:rPr lang="en-US" sz="2800" dirty="0">
                <a:solidFill>
                  <a:srgbClr val="0070C0"/>
                </a:solidFill>
              </a:rPr>
              <a:t>XSEDE Monthly Workshop Series</a:t>
            </a:r>
          </a:p>
        </p:txBody>
      </p:sp>
      <p:sp>
        <p:nvSpPr>
          <p:cNvPr id="3" name="Subtitle 2"/>
          <p:cNvSpPr>
            <a:spLocks noGrp="1"/>
          </p:cNvSpPr>
          <p:nvPr>
            <p:ph type="subTitle" idx="1"/>
          </p:nvPr>
        </p:nvSpPr>
        <p:spPr>
          <a:xfrm>
            <a:off x="255181" y="3017520"/>
            <a:ext cx="4338713" cy="2175242"/>
          </a:xfrm>
        </p:spPr>
        <p:txBody>
          <a:bodyPr/>
          <a:lstStyle/>
          <a:p>
            <a:pPr marL="308610" indent="-308610" algn="l">
              <a:buFont typeface="Arial" panose="020B0604020202020204" pitchFamily="34" charset="0"/>
              <a:buChar char="•"/>
            </a:pPr>
            <a:r>
              <a:rPr lang="en-US" sz="1260" dirty="0"/>
              <a:t>NSF Funded for the national scientific community</a:t>
            </a:r>
          </a:p>
          <a:p>
            <a:pPr marL="308610" indent="-308610" algn="l">
              <a:buFont typeface="Arial" panose="020B0604020202020204" pitchFamily="34" charset="0"/>
              <a:buChar char="•"/>
            </a:pPr>
            <a:r>
              <a:rPr lang="en-US" sz="1260" dirty="0"/>
              <a:t>Wide Area Classroom (WAC) Format</a:t>
            </a:r>
          </a:p>
          <a:p>
            <a:pPr marL="308610" indent="-308610" algn="l">
              <a:buFont typeface="Arial" panose="020B0604020202020204" pitchFamily="34" charset="0"/>
              <a:buChar char="•"/>
            </a:pPr>
            <a:r>
              <a:rPr lang="en-US" sz="1260" dirty="0"/>
              <a:t>Next OpenACC event is November 7th</a:t>
            </a:r>
          </a:p>
          <a:p>
            <a:pPr marL="308610" indent="-308610" algn="l">
              <a:buFont typeface="Arial" panose="020B0604020202020204" pitchFamily="34" charset="0"/>
              <a:buChar char="•"/>
            </a:pPr>
            <a:r>
              <a:rPr lang="en-US" sz="1260" dirty="0"/>
              <a:t>Classroom based with 25 remote sites per event </a:t>
            </a:r>
          </a:p>
          <a:p>
            <a:pPr marL="308610" indent="-308610" algn="l">
              <a:buFont typeface="Arial" panose="020B0604020202020204" pitchFamily="34" charset="0"/>
              <a:buChar char="•"/>
            </a:pPr>
            <a:r>
              <a:rPr lang="en-US" sz="1260" dirty="0"/>
              <a:t>50 events, 8000 students and counting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51" y="-1221287"/>
            <a:ext cx="5246370" cy="468041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3894" y="3017520"/>
            <a:ext cx="4857290" cy="2139696"/>
          </a:xfrm>
          <a:prstGeom prst="rect">
            <a:avLst/>
          </a:prstGeom>
        </p:spPr>
      </p:pic>
      <p:sp>
        <p:nvSpPr>
          <p:cNvPr id="6" name="TextBox 5"/>
          <p:cNvSpPr txBox="1"/>
          <p:nvPr/>
        </p:nvSpPr>
        <p:spPr>
          <a:xfrm>
            <a:off x="898167" y="5192762"/>
            <a:ext cx="4522416" cy="286232"/>
          </a:xfrm>
          <a:prstGeom prst="rect">
            <a:avLst/>
          </a:prstGeom>
          <a:noFill/>
        </p:spPr>
        <p:txBody>
          <a:bodyPr wrap="square" rtlCol="0">
            <a:spAutoFit/>
          </a:bodyPr>
          <a:lstStyle/>
          <a:p>
            <a:r>
              <a:rPr lang="en-US" sz="1260" dirty="0">
                <a:solidFill>
                  <a:srgbClr val="00B0F0"/>
                </a:solidFill>
              </a:rPr>
              <a:t>Contact Tom Maiden, tmaiden@psc.edu</a:t>
            </a:r>
          </a:p>
        </p:txBody>
      </p:sp>
    </p:spTree>
    <p:extLst>
      <p:ext uri="{BB962C8B-B14F-4D97-AF65-F5344CB8AC3E}">
        <p14:creationId xmlns:p14="http://schemas.microsoft.com/office/powerpoint/2010/main" val="1810323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976" y="1187568"/>
            <a:ext cx="9976104" cy="590931"/>
          </a:xfrm>
        </p:spPr>
        <p:txBody>
          <a:bodyPr/>
          <a:lstStyle/>
          <a:p>
            <a:pPr algn="l"/>
            <a:r>
              <a:rPr lang="en-US" dirty="0"/>
              <a:t>Course Syllabus:</a:t>
            </a:r>
          </a:p>
        </p:txBody>
      </p:sp>
      <p:sp>
        <p:nvSpPr>
          <p:cNvPr id="2" name="TextBox 1">
            <a:extLst>
              <a:ext uri="{FF2B5EF4-FFF2-40B4-BE49-F238E27FC236}">
                <a16:creationId xmlns:a16="http://schemas.microsoft.com/office/drawing/2014/main" id="{CEDE4E16-4B4C-497A-8120-58FC7C5798F0}"/>
              </a:ext>
            </a:extLst>
          </p:cNvPr>
          <p:cNvSpPr txBox="1"/>
          <p:nvPr/>
        </p:nvSpPr>
        <p:spPr>
          <a:xfrm>
            <a:off x="628976" y="2520656"/>
            <a:ext cx="9811658" cy="157889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solidFill>
                  <a:schemeClr val="tx1"/>
                </a:solidFill>
                <a:latin typeface="Trebuchet MS" panose="020B0603020202020204" pitchFamily="34" charset="0"/>
                <a:ea typeface="+mj-ea"/>
                <a:cs typeface="Arial" panose="020B0604020202020204" pitchFamily="34" charset="0"/>
              </a:rPr>
              <a:t>October 19: Introduction to OpenACC</a:t>
            </a:r>
          </a:p>
          <a:p>
            <a:r>
              <a:rPr lang="en-US" sz="2800" dirty="0">
                <a:solidFill>
                  <a:schemeClr val="tx1"/>
                </a:solidFill>
                <a:latin typeface="Trebuchet MS" panose="020B0603020202020204" pitchFamily="34" charset="0"/>
                <a:ea typeface="+mj-ea"/>
                <a:cs typeface="Arial" panose="020B0604020202020204" pitchFamily="34" charset="0"/>
              </a:rPr>
              <a:t>October 26: GPU Programming with OpenACC</a:t>
            </a:r>
          </a:p>
          <a:p>
            <a:r>
              <a:rPr lang="en-US" sz="2800" dirty="0">
                <a:solidFill>
                  <a:schemeClr val="tx1"/>
                </a:solidFill>
                <a:latin typeface="Trebuchet MS" panose="020B0603020202020204" pitchFamily="34" charset="0"/>
                <a:ea typeface="+mj-ea"/>
                <a:cs typeface="Arial" panose="020B0604020202020204" pitchFamily="34" charset="0"/>
              </a:rPr>
              <a:t>November 2: Optimizing and Best Practices for OpenACC </a:t>
            </a:r>
          </a:p>
          <a:p>
            <a:pPr algn="ctr">
              <a:lnSpc>
                <a:spcPct val="90000"/>
              </a:lnSpc>
            </a:pPr>
            <a:endParaRPr lang="en-US" sz="1400" dirty="0">
              <a:solidFill>
                <a:schemeClr val="bg1"/>
              </a:solidFill>
            </a:endParaRPr>
          </a:p>
        </p:txBody>
      </p:sp>
      <p:sp>
        <p:nvSpPr>
          <p:cNvPr id="3" name="Rectangle 2">
            <a:extLst>
              <a:ext uri="{FF2B5EF4-FFF2-40B4-BE49-F238E27FC236}">
                <a16:creationId xmlns:a16="http://schemas.microsoft.com/office/drawing/2014/main" id="{FCA9E9C3-65C7-4C3A-A552-A80065635945}"/>
              </a:ext>
            </a:extLst>
          </p:cNvPr>
          <p:cNvSpPr/>
          <p:nvPr/>
        </p:nvSpPr>
        <p:spPr>
          <a:xfrm>
            <a:off x="628976" y="2987466"/>
            <a:ext cx="9284281" cy="45477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4C3FE8-0FC5-4BD6-B3AA-9EAA77998887}"/>
              </a:ext>
            </a:extLst>
          </p:cNvPr>
          <p:cNvSpPr txBox="1"/>
          <p:nvPr/>
        </p:nvSpPr>
        <p:spPr>
          <a:xfrm>
            <a:off x="6306796" y="5665226"/>
            <a:ext cx="4749135"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tx2"/>
                </a:solidFill>
              </a:rPr>
              <a:t>Questions? Email </a:t>
            </a:r>
            <a:r>
              <a:rPr lang="en-US" dirty="0">
                <a:solidFill>
                  <a:schemeClr val="tx2"/>
                </a:solidFill>
                <a:hlinkClick r:id="rId3"/>
              </a:rPr>
              <a:t>openacc@nvidia.com</a:t>
            </a:r>
            <a:endParaRPr lang="en-US" dirty="0">
              <a:solidFill>
                <a:schemeClr val="tx2"/>
              </a:solidFill>
            </a:endParaRPr>
          </a:p>
          <a:p>
            <a:pPr algn="ctr">
              <a:lnSpc>
                <a:spcPct val="90000"/>
              </a:lnSpc>
            </a:pPr>
            <a:endParaRPr lang="en-US" dirty="0">
              <a:solidFill>
                <a:schemeClr val="tx2"/>
              </a:solidFill>
            </a:endParaRPr>
          </a:p>
        </p:txBody>
      </p:sp>
    </p:spTree>
    <p:extLst>
      <p:ext uri="{BB962C8B-B14F-4D97-AF65-F5344CB8AC3E}">
        <p14:creationId xmlns:p14="http://schemas.microsoft.com/office/powerpoint/2010/main" val="21545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51357" y="1287340"/>
            <a:ext cx="5538513" cy="3267858"/>
          </a:xfrm>
        </p:spPr>
        <p:txBody>
          <a:bodyPr/>
          <a:lstStyle/>
          <a:p>
            <a:pPr>
              <a:lnSpc>
                <a:spcPct val="100000"/>
              </a:lnSpc>
            </a:pPr>
            <a:r>
              <a:rPr lang="en-US" sz="4000" b="1" dirty="0"/>
              <a:t>OpenACC</a:t>
            </a:r>
            <a:r>
              <a:rPr lang="en-US" sz="3000" dirty="0"/>
              <a:t> is a directives-based programming approach to </a:t>
            </a:r>
            <a:r>
              <a:rPr lang="en-US" sz="4000" b="1" dirty="0"/>
              <a:t>parallel computing </a:t>
            </a:r>
            <a:r>
              <a:rPr lang="en-US" sz="3000" dirty="0"/>
              <a:t>designed for </a:t>
            </a:r>
            <a:r>
              <a:rPr lang="en-US" sz="4000" b="1" dirty="0"/>
              <a:t>performance</a:t>
            </a:r>
            <a:r>
              <a:rPr lang="en-US" sz="3600" dirty="0"/>
              <a:t> </a:t>
            </a:r>
            <a:r>
              <a:rPr lang="en-US" sz="3000" dirty="0"/>
              <a:t>and </a:t>
            </a:r>
            <a:r>
              <a:rPr lang="en-US" sz="4000" b="1" dirty="0"/>
              <a:t>portability</a:t>
            </a:r>
            <a:r>
              <a:rPr lang="en-US" sz="3200" dirty="0"/>
              <a:t> </a:t>
            </a:r>
            <a:r>
              <a:rPr lang="en-US" sz="3000" dirty="0"/>
              <a:t>on CPUs and accelerators for HPC.  </a:t>
            </a:r>
          </a:p>
          <a:p>
            <a:endParaRPr lang="en-US" sz="3000" dirty="0"/>
          </a:p>
          <a:p>
            <a:endParaRPr lang="en-US" sz="3000" dirty="0"/>
          </a:p>
        </p:txBody>
      </p:sp>
      <p:sp>
        <p:nvSpPr>
          <p:cNvPr id="6" name="Rectangle 5"/>
          <p:cNvSpPr/>
          <p:nvPr/>
        </p:nvSpPr>
        <p:spPr>
          <a:xfrm>
            <a:off x="6629400" y="1270297"/>
            <a:ext cx="3344097" cy="3454104"/>
          </a:xfrm>
          <a:prstGeom prst="rect">
            <a:avLst/>
          </a:prstGeom>
          <a:solidFill>
            <a:srgbClr val="298EC2"/>
          </a:solidFill>
          <a:ln w="635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sp>
        <p:nvSpPr>
          <p:cNvPr id="8" name="Rectangle 7"/>
          <p:cNvSpPr/>
          <p:nvPr/>
        </p:nvSpPr>
        <p:spPr>
          <a:xfrm>
            <a:off x="6886599" y="1524107"/>
            <a:ext cx="2808707" cy="2914936"/>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sp>
        <p:nvSpPr>
          <p:cNvPr id="4" name="Rectangle 3"/>
          <p:cNvSpPr/>
          <p:nvPr/>
        </p:nvSpPr>
        <p:spPr>
          <a:xfrm>
            <a:off x="6979157" y="2341304"/>
            <a:ext cx="2601849" cy="1815882"/>
          </a:xfrm>
          <a:prstGeom prst="rect">
            <a:avLst/>
          </a:prstGeom>
        </p:spPr>
        <p:txBody>
          <a:bodyPr wrap="square">
            <a:spAutoFit/>
          </a:bodyPr>
          <a:lstStyle/>
          <a:p>
            <a:r>
              <a:rPr lang="en-US" sz="1400" dirty="0">
                <a:solidFill>
                  <a:schemeClr val="bg1"/>
                </a:solidFill>
                <a:latin typeface="Lucida Console" charset="0"/>
                <a:ea typeface="Lucida Console" charset="0"/>
                <a:cs typeface="Lucida Console" charset="0"/>
              </a:rPr>
              <a:t>main()</a:t>
            </a:r>
          </a:p>
          <a:p>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&lt;serial code&gt;</a:t>
            </a:r>
          </a:p>
          <a:p>
            <a:r>
              <a:rPr lang="en-US" sz="1400" b="1" dirty="0">
                <a:latin typeface="Lucida Console" charset="0"/>
                <a:ea typeface="Lucida Console" charset="0"/>
                <a:cs typeface="Lucida Console" charset="0"/>
              </a:rPr>
              <a:t>  </a:t>
            </a:r>
            <a:r>
              <a:rPr lang="en-US" sz="1400" b="1" dirty="0">
                <a:solidFill>
                  <a:schemeClr val="tx2"/>
                </a:solidFill>
                <a:latin typeface="Lucida Console" charset="0"/>
                <a:ea typeface="Lucida Console" charset="0"/>
                <a:cs typeface="Lucida Console" charset="0"/>
              </a:rPr>
              <a:t>#pragma acc kernels</a:t>
            </a:r>
            <a:endParaRPr lang="en-US" sz="1400" dirty="0">
              <a:solidFill>
                <a:schemeClr val="tx2"/>
              </a:solidFill>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    &lt;parallel code&gt;</a:t>
            </a:r>
          </a:p>
          <a:p>
            <a:r>
              <a:rPr lang="en-US" sz="1400" dirty="0">
                <a:solidFill>
                  <a:schemeClr val="bg1"/>
                </a:solidFill>
                <a:latin typeface="Lucida Console" charset="0"/>
                <a:ea typeface="Lucida Console" charset="0"/>
                <a:cs typeface="Lucida Console" charset="0"/>
              </a:rPr>
              <a:t>  }</a:t>
            </a:r>
          </a:p>
          <a:p>
            <a:r>
              <a:rPr lang="en-US" sz="1400" dirty="0">
                <a:solidFill>
                  <a:schemeClr val="bg1"/>
                </a:solidFill>
                <a:latin typeface="Lucida Console" charset="0"/>
                <a:ea typeface="Lucida Console" charset="0"/>
                <a:cs typeface="Lucida Console" charset="0"/>
              </a:rPr>
              <a:t>}</a:t>
            </a:r>
          </a:p>
        </p:txBody>
      </p:sp>
      <p:sp>
        <p:nvSpPr>
          <p:cNvPr id="9" name="Text Placeholder 1"/>
          <p:cNvSpPr txBox="1">
            <a:spLocks/>
          </p:cNvSpPr>
          <p:nvPr/>
        </p:nvSpPr>
        <p:spPr bwMode="auto">
          <a:xfrm>
            <a:off x="6886600" y="1800550"/>
            <a:ext cx="2808706" cy="4364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sz="1400" kern="0" dirty="0">
                <a:solidFill>
                  <a:srgbClr val="FF5400"/>
                </a:solidFill>
              </a:rPr>
              <a:t>Add Simple Compiler Directive</a:t>
            </a:r>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900630" y="3635672"/>
            <a:ext cx="1931044" cy="185302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09935" y="4929310"/>
            <a:ext cx="749499" cy="197473"/>
          </a:xfrm>
          <a:prstGeom prst="rect">
            <a:avLst/>
          </a:prstGeom>
        </p:spPr>
      </p:pic>
    </p:spTree>
    <p:extLst>
      <p:ext uri="{BB962C8B-B14F-4D97-AF65-F5344CB8AC3E}">
        <p14:creationId xmlns:p14="http://schemas.microsoft.com/office/powerpoint/2010/main" val="20607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2E8A-251E-421E-8AA2-37F389653349}"/>
              </a:ext>
            </a:extLst>
          </p:cNvPr>
          <p:cNvSpPr>
            <a:spLocks noGrp="1"/>
          </p:cNvSpPr>
          <p:nvPr>
            <p:ph type="title"/>
          </p:nvPr>
        </p:nvSpPr>
        <p:spPr/>
        <p:txBody>
          <a:bodyPr/>
          <a:lstStyle/>
          <a:p>
            <a:pPr algn="ctr"/>
            <a:r>
              <a:rPr lang="en-US" dirty="0" err="1"/>
              <a:t>Openacc</a:t>
            </a:r>
            <a:r>
              <a:rPr lang="en-US" dirty="0"/>
              <a:t> Directives</a:t>
            </a:r>
          </a:p>
        </p:txBody>
      </p:sp>
      <p:sp>
        <p:nvSpPr>
          <p:cNvPr id="16" name="TextBox 15">
            <a:extLst>
              <a:ext uri="{FF2B5EF4-FFF2-40B4-BE49-F238E27FC236}">
                <a16:creationId xmlns:a16="http://schemas.microsoft.com/office/drawing/2014/main" id="{C4FFFB84-D1D8-4EC8-8546-75DB04AA3B85}"/>
              </a:ext>
            </a:extLst>
          </p:cNvPr>
          <p:cNvSpPr txBox="1"/>
          <p:nvPr/>
        </p:nvSpPr>
        <p:spPr>
          <a:xfrm>
            <a:off x="577804" y="3345661"/>
            <a:ext cx="2710193" cy="2308324"/>
          </a:xfrm>
          <a:prstGeom prst="rect">
            <a:avLst/>
          </a:prstGeom>
          <a:solidFill>
            <a:schemeClr val="tx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600" dirty="0">
                <a:solidFill>
                  <a:schemeClr val="bg1"/>
                </a:solidFill>
                <a:latin typeface="Consolas" panose="020B0609020204030204" pitchFamily="49" charset="0"/>
                <a:cs typeface="Courier New" panose="02070309020205020404" pitchFamily="49" charset="0"/>
              </a:rPr>
              <a:t>int main(){</a:t>
            </a:r>
          </a:p>
          <a:p>
            <a:pPr defTabSz="228600">
              <a:lnSpc>
                <a:spcPct val="90000"/>
              </a:lnSpc>
            </a:pPr>
            <a:endParaRPr lang="en-US" sz="1600" dirty="0">
              <a:solidFill>
                <a:schemeClr val="bg1"/>
              </a:solidFill>
              <a:latin typeface="Consolas" panose="020B0609020204030204" pitchFamily="49" charset="0"/>
              <a:cs typeface="Courier New" panose="02070309020205020404" pitchFamily="49" charset="0"/>
            </a:endParaRP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	&lt;sequential code&gt;</a:t>
            </a:r>
          </a:p>
          <a:p>
            <a:pPr defTabSz="109728">
              <a:lnSpc>
                <a:spcPct val="90000"/>
              </a:lnSpc>
            </a:pPr>
            <a:endParaRPr lang="en-US" sz="1600" dirty="0">
              <a:solidFill>
                <a:srgbClr val="8E4000"/>
              </a:solidFill>
              <a:latin typeface="Consolas" panose="020B0609020204030204" pitchFamily="49" charset="0"/>
              <a:cs typeface="Courier New" panose="02070309020205020404" pitchFamily="49" charset="0"/>
            </a:endParaRPr>
          </a:p>
          <a:p>
            <a:pPr defTabSz="109728">
              <a:lnSpc>
                <a:spcPct val="90000"/>
              </a:lnSpc>
            </a:pPr>
            <a:r>
              <a:rPr lang="en-US" sz="1600" dirty="0">
                <a:solidFill>
                  <a:srgbClr val="8E4000"/>
                </a:solidFill>
                <a:latin typeface="Consolas" panose="020B0609020204030204" pitchFamily="49" charset="0"/>
                <a:cs typeface="Courier New" panose="02070309020205020404" pitchFamily="49" charset="0"/>
              </a:rPr>
              <a:t>	#pragma </a:t>
            </a:r>
            <a:r>
              <a:rPr lang="en-US" sz="1600" dirty="0" err="1">
                <a:solidFill>
                  <a:srgbClr val="8E4000"/>
                </a:solidFill>
                <a:latin typeface="Consolas" panose="020B0609020204030204" pitchFamily="49" charset="0"/>
                <a:cs typeface="Courier New" panose="02070309020205020404" pitchFamily="49" charset="0"/>
              </a:rPr>
              <a:t>acc</a:t>
            </a:r>
            <a:r>
              <a:rPr lang="en-US" sz="1600" dirty="0">
                <a:solidFill>
                  <a:srgbClr val="8E4000"/>
                </a:solidFill>
                <a:latin typeface="Consolas" panose="020B0609020204030204" pitchFamily="49" charset="0"/>
                <a:cs typeface="Courier New" panose="02070309020205020404" pitchFamily="49" charset="0"/>
              </a:rPr>
              <a:t> kernels</a:t>
            </a: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	{</a:t>
            </a: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		&lt;parallel code&gt;</a:t>
            </a: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	}</a:t>
            </a:r>
          </a:p>
          <a:p>
            <a:pPr defTabSz="109728">
              <a:lnSpc>
                <a:spcPct val="90000"/>
              </a:lnSpc>
            </a:pPr>
            <a:endParaRPr lang="en-US" sz="1600" dirty="0">
              <a:solidFill>
                <a:srgbClr val="8E4000"/>
              </a:solidFill>
              <a:latin typeface="Consolas" panose="020B0609020204030204" pitchFamily="49" charset="0"/>
              <a:cs typeface="Courier New" panose="02070309020205020404" pitchFamily="49" charset="0"/>
            </a:endParaRPr>
          </a:p>
          <a:p>
            <a:pPr defTabSz="109728">
              <a:lnSpc>
                <a:spcPct val="90000"/>
              </a:lnSpc>
            </a:pPr>
            <a:r>
              <a:rPr lang="en-US" sz="1600" dirty="0">
                <a:solidFill>
                  <a:schemeClr val="bg1"/>
                </a:solidFill>
                <a:latin typeface="Consolas" panose="020B0609020204030204" pitchFamily="49" charset="0"/>
                <a:cs typeface="Courier New" panose="02070309020205020404" pitchFamily="49" charset="0"/>
              </a:rPr>
              <a:t>}</a:t>
            </a:r>
          </a:p>
        </p:txBody>
      </p:sp>
      <p:grpSp>
        <p:nvGrpSpPr>
          <p:cNvPr id="17" name="Group 16">
            <a:extLst>
              <a:ext uri="{FF2B5EF4-FFF2-40B4-BE49-F238E27FC236}">
                <a16:creationId xmlns:a16="http://schemas.microsoft.com/office/drawing/2014/main" id="{2979C9AD-193E-4F83-8525-71D036A49B8B}"/>
              </a:ext>
            </a:extLst>
          </p:cNvPr>
          <p:cNvGrpSpPr/>
          <p:nvPr/>
        </p:nvGrpSpPr>
        <p:grpSpPr>
          <a:xfrm rot="5400000">
            <a:off x="944572" y="1718207"/>
            <a:ext cx="814388" cy="979896"/>
            <a:chOff x="6214891" y="3115992"/>
            <a:chExt cx="814388" cy="979896"/>
          </a:xfrm>
        </p:grpSpPr>
        <p:pic>
          <p:nvPicPr>
            <p:cNvPr id="18" name="Picture 17" descr="thinner_intel_chip.png">
              <a:extLst>
                <a:ext uri="{FF2B5EF4-FFF2-40B4-BE49-F238E27FC236}">
                  <a16:creationId xmlns:a16="http://schemas.microsoft.com/office/drawing/2014/main" id="{4C4C9F20-267B-453B-8E25-C267D600BA45}"/>
                </a:ext>
              </a:extLst>
            </p:cNvPr>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bwMode="auto">
            <a:xfrm>
              <a:off x="6214891" y="3115992"/>
              <a:ext cx="814388" cy="979896"/>
            </a:xfrm>
            <a:prstGeom prst="rect">
              <a:avLst/>
            </a:prstGeom>
            <a:noFill/>
            <a:ln w="9525">
              <a:noFill/>
              <a:miter lim="800000"/>
              <a:headEnd/>
              <a:tailEnd/>
            </a:ln>
          </p:spPr>
        </p:pic>
        <p:grpSp>
          <p:nvGrpSpPr>
            <p:cNvPr id="19" name="Group 18">
              <a:extLst>
                <a:ext uri="{FF2B5EF4-FFF2-40B4-BE49-F238E27FC236}">
                  <a16:creationId xmlns:a16="http://schemas.microsoft.com/office/drawing/2014/main" id="{B8262D67-FF7A-4264-AF32-B513F017DB67}"/>
                </a:ext>
              </a:extLst>
            </p:cNvPr>
            <p:cNvGrpSpPr/>
            <p:nvPr/>
          </p:nvGrpSpPr>
          <p:grpSpPr>
            <a:xfrm>
              <a:off x="6336800" y="3234934"/>
              <a:ext cx="552730" cy="741364"/>
              <a:chOff x="588414" y="2693311"/>
              <a:chExt cx="552730" cy="741364"/>
            </a:xfrm>
          </p:grpSpPr>
          <p:sp>
            <p:nvSpPr>
              <p:cNvPr id="20" name="Rounded Rectangle 8">
                <a:extLst>
                  <a:ext uri="{FF2B5EF4-FFF2-40B4-BE49-F238E27FC236}">
                    <a16:creationId xmlns:a16="http://schemas.microsoft.com/office/drawing/2014/main" id="{089E36A8-DF6C-49E4-9142-416AAE375B57}"/>
                  </a:ext>
                </a:extLst>
              </p:cNvPr>
              <p:cNvSpPr/>
              <p:nvPr/>
            </p:nvSpPr>
            <p:spPr bwMode="auto">
              <a:xfrm rot="5400000">
                <a:off x="915485" y="2676134"/>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1" name="Rounded Rectangle 9">
                <a:extLst>
                  <a:ext uri="{FF2B5EF4-FFF2-40B4-BE49-F238E27FC236}">
                    <a16:creationId xmlns:a16="http://schemas.microsoft.com/office/drawing/2014/main" id="{A8CEE93C-A552-40A3-8E4D-19D4BD683F4B}"/>
                  </a:ext>
                </a:extLst>
              </p:cNvPr>
              <p:cNvSpPr/>
              <p:nvPr/>
            </p:nvSpPr>
            <p:spPr bwMode="auto">
              <a:xfrm rot="5400000">
                <a:off x="915485" y="3209017"/>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2" name="Rounded Rectangle 10">
                <a:extLst>
                  <a:ext uri="{FF2B5EF4-FFF2-40B4-BE49-F238E27FC236}">
                    <a16:creationId xmlns:a16="http://schemas.microsoft.com/office/drawing/2014/main" id="{743A40B6-D2F0-4A6B-9F67-FB93B1984FCC}"/>
                  </a:ext>
                </a:extLst>
              </p:cNvPr>
              <p:cNvSpPr/>
              <p:nvPr/>
            </p:nvSpPr>
            <p:spPr bwMode="auto">
              <a:xfrm rot="5400000">
                <a:off x="605591" y="2676134"/>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3" name="Rounded Rectangle 11">
                <a:extLst>
                  <a:ext uri="{FF2B5EF4-FFF2-40B4-BE49-F238E27FC236}">
                    <a16:creationId xmlns:a16="http://schemas.microsoft.com/office/drawing/2014/main" id="{DF25DFB3-F5AA-4C04-B0B5-B37B7DDBD66E}"/>
                  </a:ext>
                </a:extLst>
              </p:cNvPr>
              <p:cNvSpPr/>
              <p:nvPr/>
            </p:nvSpPr>
            <p:spPr bwMode="auto">
              <a:xfrm rot="5400000">
                <a:off x="915485" y="2944711"/>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4" name="Rounded Rectangle 12">
                <a:extLst>
                  <a:ext uri="{FF2B5EF4-FFF2-40B4-BE49-F238E27FC236}">
                    <a16:creationId xmlns:a16="http://schemas.microsoft.com/office/drawing/2014/main" id="{5F3F25BB-A193-4259-9CFF-958A148A51FE}"/>
                  </a:ext>
                </a:extLst>
              </p:cNvPr>
              <p:cNvSpPr/>
              <p:nvPr/>
            </p:nvSpPr>
            <p:spPr bwMode="auto">
              <a:xfrm rot="5400000">
                <a:off x="605591" y="3209017"/>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25" name="Rounded Rectangle 13">
                <a:extLst>
                  <a:ext uri="{FF2B5EF4-FFF2-40B4-BE49-F238E27FC236}">
                    <a16:creationId xmlns:a16="http://schemas.microsoft.com/office/drawing/2014/main" id="{9CEA6120-6FF2-4D89-B083-B008C59EB7EC}"/>
                  </a:ext>
                </a:extLst>
              </p:cNvPr>
              <p:cNvSpPr/>
              <p:nvPr/>
            </p:nvSpPr>
            <p:spPr bwMode="auto">
              <a:xfrm rot="5400000">
                <a:off x="605591" y="2944711"/>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grpSp>
      </p:grpSp>
      <p:grpSp>
        <p:nvGrpSpPr>
          <p:cNvPr id="26" name="Group 25">
            <a:extLst>
              <a:ext uri="{FF2B5EF4-FFF2-40B4-BE49-F238E27FC236}">
                <a16:creationId xmlns:a16="http://schemas.microsoft.com/office/drawing/2014/main" id="{725542A2-CE76-41E1-87E4-54BC7885C2E1}"/>
              </a:ext>
            </a:extLst>
          </p:cNvPr>
          <p:cNvGrpSpPr/>
          <p:nvPr/>
        </p:nvGrpSpPr>
        <p:grpSpPr>
          <a:xfrm rot="5400000">
            <a:off x="2454704" y="1765064"/>
            <a:ext cx="1401572" cy="1425527"/>
            <a:chOff x="2806412" y="1956388"/>
            <a:chExt cx="1854562" cy="1886259"/>
          </a:xfrm>
        </p:grpSpPr>
        <p:sp>
          <p:nvSpPr>
            <p:cNvPr id="27" name="Rounded Rectangle 213">
              <a:extLst>
                <a:ext uri="{FF2B5EF4-FFF2-40B4-BE49-F238E27FC236}">
                  <a16:creationId xmlns:a16="http://schemas.microsoft.com/office/drawing/2014/main" id="{2F350E1C-69DF-4167-88C0-B1006AFEFA6F}"/>
                </a:ext>
              </a:extLst>
            </p:cNvPr>
            <p:cNvSpPr/>
            <p:nvPr/>
          </p:nvSpPr>
          <p:spPr>
            <a:xfrm rot="5400000">
              <a:off x="2790563" y="1983853"/>
              <a:ext cx="1886259" cy="1831329"/>
            </a:xfrm>
            <a:prstGeom prst="roundRect">
              <a:avLst>
                <a:gd name="adj" fmla="val 3546"/>
              </a:avLst>
            </a:prstGeom>
            <a:solidFill>
              <a:schemeClr val="bg1"/>
            </a:solidFill>
            <a:ln w="73025">
              <a:noFill/>
            </a:ln>
            <a:scene3d>
              <a:camera prst="orthographicFront"/>
              <a:lightRig rig="threePt" dir="t"/>
            </a:scene3d>
            <a:sp3d>
              <a:bevelT w="190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ffectLst>
                  <a:outerShdw blurRad="38100" dist="38100" dir="2700000" algn="tl">
                    <a:srgbClr val="000000">
                      <a:alpha val="43137"/>
                    </a:srgbClr>
                  </a:outerShdw>
                </a:effectLst>
              </a:endParaRPr>
            </a:p>
          </p:txBody>
        </p:sp>
        <p:sp>
          <p:nvSpPr>
            <p:cNvPr id="28" name="Rounded Rectangle 214">
              <a:extLst>
                <a:ext uri="{FF2B5EF4-FFF2-40B4-BE49-F238E27FC236}">
                  <a16:creationId xmlns:a16="http://schemas.microsoft.com/office/drawing/2014/main" id="{DF756913-D003-4123-A2AF-348D901F4ACB}"/>
                </a:ext>
              </a:extLst>
            </p:cNvPr>
            <p:cNvSpPr/>
            <p:nvPr/>
          </p:nvSpPr>
          <p:spPr>
            <a:xfrm rot="5400000">
              <a:off x="2790563" y="1972237"/>
              <a:ext cx="1886259" cy="1854562"/>
            </a:xfrm>
            <a:prstGeom prst="roundRect">
              <a:avLst>
                <a:gd name="adj" fmla="val 3546"/>
              </a:avLst>
            </a:prstGeom>
            <a:noFill/>
            <a:ln w="73025">
              <a:gradFill>
                <a:gsLst>
                  <a:gs pos="0">
                    <a:schemeClr val="tx1"/>
                  </a:gs>
                  <a:gs pos="50000">
                    <a:schemeClr val="bg2"/>
                  </a:gs>
                  <a:gs pos="100000">
                    <a:schemeClr val="tx1"/>
                  </a:gs>
                </a:gsLst>
                <a:lin ang="2700000" scaled="0"/>
              </a:gradFill>
            </a:ln>
            <a:scene3d>
              <a:camera prst="orthographicFront"/>
              <a:lightRig rig="threePt" dir="t"/>
            </a:scene3d>
            <a:sp3d>
              <a:bevelT w="190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ffectLst>
                  <a:outerShdw blurRad="38100" dist="38100" dir="2700000" algn="tl">
                    <a:srgbClr val="000000">
                      <a:alpha val="43137"/>
                    </a:srgbClr>
                  </a:outerShdw>
                </a:effectLst>
              </a:endParaRPr>
            </a:p>
          </p:txBody>
        </p:sp>
        <p:grpSp>
          <p:nvGrpSpPr>
            <p:cNvPr id="29" name="Group 28">
              <a:extLst>
                <a:ext uri="{FF2B5EF4-FFF2-40B4-BE49-F238E27FC236}">
                  <a16:creationId xmlns:a16="http://schemas.microsoft.com/office/drawing/2014/main" id="{CEBCF808-EF3F-4747-BD56-4993FF8BC3B0}"/>
                </a:ext>
              </a:extLst>
            </p:cNvPr>
            <p:cNvGrpSpPr/>
            <p:nvPr/>
          </p:nvGrpSpPr>
          <p:grpSpPr>
            <a:xfrm>
              <a:off x="2898865" y="2015217"/>
              <a:ext cx="1669655" cy="1768602"/>
              <a:chOff x="2878540" y="2015516"/>
              <a:chExt cx="1669655" cy="1768602"/>
            </a:xfrm>
          </p:grpSpPr>
          <p:sp>
            <p:nvSpPr>
              <p:cNvPr id="30" name="Rounded Rectangle 216">
                <a:extLst>
                  <a:ext uri="{FF2B5EF4-FFF2-40B4-BE49-F238E27FC236}">
                    <a16:creationId xmlns:a16="http://schemas.microsoft.com/office/drawing/2014/main" id="{5E07D1DD-45BA-48AC-A44B-0D833E89D02A}"/>
                  </a:ext>
                </a:extLst>
              </p:cNvPr>
              <p:cNvSpPr/>
              <p:nvPr/>
            </p:nvSpPr>
            <p:spPr bwMode="auto">
              <a:xfrm rot="10800000">
                <a:off x="4453255"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1" name="Rounded Rectangle 217">
                <a:extLst>
                  <a:ext uri="{FF2B5EF4-FFF2-40B4-BE49-F238E27FC236}">
                    <a16:creationId xmlns:a16="http://schemas.microsoft.com/office/drawing/2014/main" id="{3D8DBA26-B306-4099-A294-C7BA079D2CE4}"/>
                  </a:ext>
                </a:extLst>
              </p:cNvPr>
              <p:cNvSpPr/>
              <p:nvPr/>
            </p:nvSpPr>
            <p:spPr bwMode="auto">
              <a:xfrm rot="10800000">
                <a:off x="4453254"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2" name="Rounded Rectangle 218">
                <a:extLst>
                  <a:ext uri="{FF2B5EF4-FFF2-40B4-BE49-F238E27FC236}">
                    <a16:creationId xmlns:a16="http://schemas.microsoft.com/office/drawing/2014/main" id="{A6B8C0EC-4D8C-4184-BBC1-824A8664DBB7}"/>
                  </a:ext>
                </a:extLst>
              </p:cNvPr>
              <p:cNvSpPr/>
              <p:nvPr/>
            </p:nvSpPr>
            <p:spPr bwMode="auto">
              <a:xfrm rot="10800000">
                <a:off x="4453254"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3" name="Rounded Rectangle 219">
                <a:extLst>
                  <a:ext uri="{FF2B5EF4-FFF2-40B4-BE49-F238E27FC236}">
                    <a16:creationId xmlns:a16="http://schemas.microsoft.com/office/drawing/2014/main" id="{3FAF4A86-5866-40A0-9CFA-473280BB3BA5}"/>
                  </a:ext>
                </a:extLst>
              </p:cNvPr>
              <p:cNvSpPr/>
              <p:nvPr/>
            </p:nvSpPr>
            <p:spPr bwMode="auto">
              <a:xfrm rot="10800000">
                <a:off x="4453254"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4" name="Rounded Rectangle 220">
                <a:extLst>
                  <a:ext uri="{FF2B5EF4-FFF2-40B4-BE49-F238E27FC236}">
                    <a16:creationId xmlns:a16="http://schemas.microsoft.com/office/drawing/2014/main" id="{77DAA16E-C31C-4B0E-8FE6-EF839F5A4D91}"/>
                  </a:ext>
                </a:extLst>
              </p:cNvPr>
              <p:cNvSpPr/>
              <p:nvPr/>
            </p:nvSpPr>
            <p:spPr bwMode="auto">
              <a:xfrm rot="10800000">
                <a:off x="4453254"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5" name="Rounded Rectangle 221">
                <a:extLst>
                  <a:ext uri="{FF2B5EF4-FFF2-40B4-BE49-F238E27FC236}">
                    <a16:creationId xmlns:a16="http://schemas.microsoft.com/office/drawing/2014/main" id="{6189E86C-8D7E-4692-B245-32346FA04C36}"/>
                  </a:ext>
                </a:extLst>
              </p:cNvPr>
              <p:cNvSpPr/>
              <p:nvPr/>
            </p:nvSpPr>
            <p:spPr bwMode="auto">
              <a:xfrm rot="10800000">
                <a:off x="4453254"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6" name="Rounded Rectangle 222">
                <a:extLst>
                  <a:ext uri="{FF2B5EF4-FFF2-40B4-BE49-F238E27FC236}">
                    <a16:creationId xmlns:a16="http://schemas.microsoft.com/office/drawing/2014/main" id="{C3E88122-60AD-41BA-A591-299E6F4F7243}"/>
                  </a:ext>
                </a:extLst>
              </p:cNvPr>
              <p:cNvSpPr/>
              <p:nvPr/>
            </p:nvSpPr>
            <p:spPr bwMode="auto">
              <a:xfrm rot="10800000">
                <a:off x="4453253"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7" name="Rounded Rectangle 223">
                <a:extLst>
                  <a:ext uri="{FF2B5EF4-FFF2-40B4-BE49-F238E27FC236}">
                    <a16:creationId xmlns:a16="http://schemas.microsoft.com/office/drawing/2014/main" id="{BF455459-B0ED-40E3-93D9-20A0B5A5172B}"/>
                  </a:ext>
                </a:extLst>
              </p:cNvPr>
              <p:cNvSpPr/>
              <p:nvPr/>
            </p:nvSpPr>
            <p:spPr bwMode="auto">
              <a:xfrm rot="10800000">
                <a:off x="4453253"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8" name="Rounded Rectangle 224">
                <a:extLst>
                  <a:ext uri="{FF2B5EF4-FFF2-40B4-BE49-F238E27FC236}">
                    <a16:creationId xmlns:a16="http://schemas.microsoft.com/office/drawing/2014/main" id="{874F87C4-B174-4C30-8B73-F8F31D902043}"/>
                  </a:ext>
                </a:extLst>
              </p:cNvPr>
              <p:cNvSpPr/>
              <p:nvPr/>
            </p:nvSpPr>
            <p:spPr bwMode="auto">
              <a:xfrm rot="10800000">
                <a:off x="4320458"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39" name="Rounded Rectangle 225">
                <a:extLst>
                  <a:ext uri="{FF2B5EF4-FFF2-40B4-BE49-F238E27FC236}">
                    <a16:creationId xmlns:a16="http://schemas.microsoft.com/office/drawing/2014/main" id="{69D05B25-BDF9-4AC2-9C38-A45C44E3C620}"/>
                  </a:ext>
                </a:extLst>
              </p:cNvPr>
              <p:cNvSpPr/>
              <p:nvPr/>
            </p:nvSpPr>
            <p:spPr bwMode="auto">
              <a:xfrm rot="10800000">
                <a:off x="4320457"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0" name="Rounded Rectangle 226">
                <a:extLst>
                  <a:ext uri="{FF2B5EF4-FFF2-40B4-BE49-F238E27FC236}">
                    <a16:creationId xmlns:a16="http://schemas.microsoft.com/office/drawing/2014/main" id="{3476FFCD-F9AA-49C2-B267-8B7304DFCFF1}"/>
                  </a:ext>
                </a:extLst>
              </p:cNvPr>
              <p:cNvSpPr/>
              <p:nvPr/>
            </p:nvSpPr>
            <p:spPr bwMode="auto">
              <a:xfrm rot="10800000">
                <a:off x="4320457"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1" name="Rounded Rectangle 227">
                <a:extLst>
                  <a:ext uri="{FF2B5EF4-FFF2-40B4-BE49-F238E27FC236}">
                    <a16:creationId xmlns:a16="http://schemas.microsoft.com/office/drawing/2014/main" id="{08D7FBBD-A1CC-48BA-B70B-4CCE7A1F2E32}"/>
                  </a:ext>
                </a:extLst>
              </p:cNvPr>
              <p:cNvSpPr/>
              <p:nvPr/>
            </p:nvSpPr>
            <p:spPr bwMode="auto">
              <a:xfrm rot="10800000">
                <a:off x="4320456"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2" name="Rounded Rectangle 228">
                <a:extLst>
                  <a:ext uri="{FF2B5EF4-FFF2-40B4-BE49-F238E27FC236}">
                    <a16:creationId xmlns:a16="http://schemas.microsoft.com/office/drawing/2014/main" id="{44C78BE0-9BBE-4027-B07D-F32903D03A94}"/>
                  </a:ext>
                </a:extLst>
              </p:cNvPr>
              <p:cNvSpPr/>
              <p:nvPr/>
            </p:nvSpPr>
            <p:spPr bwMode="auto">
              <a:xfrm rot="10800000">
                <a:off x="4320456"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3" name="Rounded Rectangle 229">
                <a:extLst>
                  <a:ext uri="{FF2B5EF4-FFF2-40B4-BE49-F238E27FC236}">
                    <a16:creationId xmlns:a16="http://schemas.microsoft.com/office/drawing/2014/main" id="{DD849AA6-895E-4791-8161-114BB6378BCC}"/>
                  </a:ext>
                </a:extLst>
              </p:cNvPr>
              <p:cNvSpPr/>
              <p:nvPr/>
            </p:nvSpPr>
            <p:spPr bwMode="auto">
              <a:xfrm rot="10800000">
                <a:off x="4320456"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4" name="Rounded Rectangle 230">
                <a:extLst>
                  <a:ext uri="{FF2B5EF4-FFF2-40B4-BE49-F238E27FC236}">
                    <a16:creationId xmlns:a16="http://schemas.microsoft.com/office/drawing/2014/main" id="{80C475B8-6CFB-48A5-BF17-65B54F4AAC78}"/>
                  </a:ext>
                </a:extLst>
              </p:cNvPr>
              <p:cNvSpPr/>
              <p:nvPr/>
            </p:nvSpPr>
            <p:spPr bwMode="auto">
              <a:xfrm rot="10800000">
                <a:off x="4320455"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5" name="Rounded Rectangle 231">
                <a:extLst>
                  <a:ext uri="{FF2B5EF4-FFF2-40B4-BE49-F238E27FC236}">
                    <a16:creationId xmlns:a16="http://schemas.microsoft.com/office/drawing/2014/main" id="{8747D989-FC6E-47BB-A273-7307F8C6BFF0}"/>
                  </a:ext>
                </a:extLst>
              </p:cNvPr>
              <p:cNvSpPr/>
              <p:nvPr/>
            </p:nvSpPr>
            <p:spPr bwMode="auto">
              <a:xfrm rot="10800000">
                <a:off x="4320455"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6" name="Rounded Rectangle 232">
                <a:extLst>
                  <a:ext uri="{FF2B5EF4-FFF2-40B4-BE49-F238E27FC236}">
                    <a16:creationId xmlns:a16="http://schemas.microsoft.com/office/drawing/2014/main" id="{60649838-8371-4FCE-81B1-D5C945195552}"/>
                  </a:ext>
                </a:extLst>
              </p:cNvPr>
              <p:cNvSpPr/>
              <p:nvPr/>
            </p:nvSpPr>
            <p:spPr bwMode="auto">
              <a:xfrm rot="10800000">
                <a:off x="4187660"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7" name="Rounded Rectangle 233">
                <a:extLst>
                  <a:ext uri="{FF2B5EF4-FFF2-40B4-BE49-F238E27FC236}">
                    <a16:creationId xmlns:a16="http://schemas.microsoft.com/office/drawing/2014/main" id="{3B7F6404-FE70-4011-9D85-6002F3E275AF}"/>
                  </a:ext>
                </a:extLst>
              </p:cNvPr>
              <p:cNvSpPr/>
              <p:nvPr/>
            </p:nvSpPr>
            <p:spPr bwMode="auto">
              <a:xfrm rot="10800000">
                <a:off x="4187659"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8" name="Rounded Rectangle 234">
                <a:extLst>
                  <a:ext uri="{FF2B5EF4-FFF2-40B4-BE49-F238E27FC236}">
                    <a16:creationId xmlns:a16="http://schemas.microsoft.com/office/drawing/2014/main" id="{6346AC95-5C68-4D79-B36F-B73EE1AD5D6D}"/>
                  </a:ext>
                </a:extLst>
              </p:cNvPr>
              <p:cNvSpPr/>
              <p:nvPr/>
            </p:nvSpPr>
            <p:spPr bwMode="auto">
              <a:xfrm rot="10800000">
                <a:off x="4187659"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49" name="Rounded Rectangle 235">
                <a:extLst>
                  <a:ext uri="{FF2B5EF4-FFF2-40B4-BE49-F238E27FC236}">
                    <a16:creationId xmlns:a16="http://schemas.microsoft.com/office/drawing/2014/main" id="{314B2B2A-FD6F-41B6-AF0D-A34D1D55A9E8}"/>
                  </a:ext>
                </a:extLst>
              </p:cNvPr>
              <p:cNvSpPr/>
              <p:nvPr/>
            </p:nvSpPr>
            <p:spPr bwMode="auto">
              <a:xfrm rot="10800000">
                <a:off x="4187658"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0" name="Rounded Rectangle 236">
                <a:extLst>
                  <a:ext uri="{FF2B5EF4-FFF2-40B4-BE49-F238E27FC236}">
                    <a16:creationId xmlns:a16="http://schemas.microsoft.com/office/drawing/2014/main" id="{3E97500D-B5AA-4C00-9D80-8087E8D95596}"/>
                  </a:ext>
                </a:extLst>
              </p:cNvPr>
              <p:cNvSpPr/>
              <p:nvPr/>
            </p:nvSpPr>
            <p:spPr bwMode="auto">
              <a:xfrm rot="10800000">
                <a:off x="4187658"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1" name="Rounded Rectangle 237">
                <a:extLst>
                  <a:ext uri="{FF2B5EF4-FFF2-40B4-BE49-F238E27FC236}">
                    <a16:creationId xmlns:a16="http://schemas.microsoft.com/office/drawing/2014/main" id="{E174642E-FDAD-42ED-80CC-9531B5789D93}"/>
                  </a:ext>
                </a:extLst>
              </p:cNvPr>
              <p:cNvSpPr/>
              <p:nvPr/>
            </p:nvSpPr>
            <p:spPr bwMode="auto">
              <a:xfrm rot="10800000">
                <a:off x="4187658"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2" name="Rounded Rectangle 238">
                <a:extLst>
                  <a:ext uri="{FF2B5EF4-FFF2-40B4-BE49-F238E27FC236}">
                    <a16:creationId xmlns:a16="http://schemas.microsoft.com/office/drawing/2014/main" id="{97B83D2F-4D92-45CB-8B22-14FCC774F8F7}"/>
                  </a:ext>
                </a:extLst>
              </p:cNvPr>
              <p:cNvSpPr/>
              <p:nvPr/>
            </p:nvSpPr>
            <p:spPr bwMode="auto">
              <a:xfrm rot="10800000">
                <a:off x="4187658"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3" name="Rounded Rectangle 239">
                <a:extLst>
                  <a:ext uri="{FF2B5EF4-FFF2-40B4-BE49-F238E27FC236}">
                    <a16:creationId xmlns:a16="http://schemas.microsoft.com/office/drawing/2014/main" id="{5FCEE257-D397-4FE2-BB90-75562B7F44F7}"/>
                  </a:ext>
                </a:extLst>
              </p:cNvPr>
              <p:cNvSpPr/>
              <p:nvPr/>
            </p:nvSpPr>
            <p:spPr bwMode="auto">
              <a:xfrm rot="10800000">
                <a:off x="4187658"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4" name="Rounded Rectangle 240">
                <a:extLst>
                  <a:ext uri="{FF2B5EF4-FFF2-40B4-BE49-F238E27FC236}">
                    <a16:creationId xmlns:a16="http://schemas.microsoft.com/office/drawing/2014/main" id="{C7DDC647-2E7E-4E64-93A5-7D853762FEB1}"/>
                  </a:ext>
                </a:extLst>
              </p:cNvPr>
              <p:cNvSpPr/>
              <p:nvPr/>
            </p:nvSpPr>
            <p:spPr bwMode="auto">
              <a:xfrm rot="10800000">
                <a:off x="4054863"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5" name="Rounded Rectangle 241">
                <a:extLst>
                  <a:ext uri="{FF2B5EF4-FFF2-40B4-BE49-F238E27FC236}">
                    <a16:creationId xmlns:a16="http://schemas.microsoft.com/office/drawing/2014/main" id="{E2EFB8B1-7152-43C7-8CA2-F44039DC582E}"/>
                  </a:ext>
                </a:extLst>
              </p:cNvPr>
              <p:cNvSpPr/>
              <p:nvPr/>
            </p:nvSpPr>
            <p:spPr bwMode="auto">
              <a:xfrm rot="10800000">
                <a:off x="4054862"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6" name="Rounded Rectangle 242">
                <a:extLst>
                  <a:ext uri="{FF2B5EF4-FFF2-40B4-BE49-F238E27FC236}">
                    <a16:creationId xmlns:a16="http://schemas.microsoft.com/office/drawing/2014/main" id="{1DCD466F-C6E6-4540-B99E-E6888747494B}"/>
                  </a:ext>
                </a:extLst>
              </p:cNvPr>
              <p:cNvSpPr/>
              <p:nvPr/>
            </p:nvSpPr>
            <p:spPr bwMode="auto">
              <a:xfrm rot="10800000">
                <a:off x="4054862"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7" name="Rounded Rectangle 243">
                <a:extLst>
                  <a:ext uri="{FF2B5EF4-FFF2-40B4-BE49-F238E27FC236}">
                    <a16:creationId xmlns:a16="http://schemas.microsoft.com/office/drawing/2014/main" id="{B84AE7B2-3C52-4E78-A7FE-B4DCA8BD97B0}"/>
                  </a:ext>
                </a:extLst>
              </p:cNvPr>
              <p:cNvSpPr/>
              <p:nvPr/>
            </p:nvSpPr>
            <p:spPr bwMode="auto">
              <a:xfrm rot="10800000">
                <a:off x="4054861"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8" name="Rounded Rectangle 244">
                <a:extLst>
                  <a:ext uri="{FF2B5EF4-FFF2-40B4-BE49-F238E27FC236}">
                    <a16:creationId xmlns:a16="http://schemas.microsoft.com/office/drawing/2014/main" id="{161BE702-D08C-4F27-83AE-28E16F051130}"/>
                  </a:ext>
                </a:extLst>
              </p:cNvPr>
              <p:cNvSpPr/>
              <p:nvPr/>
            </p:nvSpPr>
            <p:spPr bwMode="auto">
              <a:xfrm rot="10800000">
                <a:off x="4054861"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59" name="Rounded Rectangle 245">
                <a:extLst>
                  <a:ext uri="{FF2B5EF4-FFF2-40B4-BE49-F238E27FC236}">
                    <a16:creationId xmlns:a16="http://schemas.microsoft.com/office/drawing/2014/main" id="{617C3B8D-AAA8-4717-9F36-6A2E46B8F639}"/>
                  </a:ext>
                </a:extLst>
              </p:cNvPr>
              <p:cNvSpPr/>
              <p:nvPr/>
            </p:nvSpPr>
            <p:spPr bwMode="auto">
              <a:xfrm rot="10800000">
                <a:off x="4054861"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0" name="Rounded Rectangle 246">
                <a:extLst>
                  <a:ext uri="{FF2B5EF4-FFF2-40B4-BE49-F238E27FC236}">
                    <a16:creationId xmlns:a16="http://schemas.microsoft.com/office/drawing/2014/main" id="{5F807510-2981-4243-8588-C455252DB2B2}"/>
                  </a:ext>
                </a:extLst>
              </p:cNvPr>
              <p:cNvSpPr/>
              <p:nvPr/>
            </p:nvSpPr>
            <p:spPr bwMode="auto">
              <a:xfrm rot="10800000">
                <a:off x="4054860"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1" name="Rounded Rectangle 247">
                <a:extLst>
                  <a:ext uri="{FF2B5EF4-FFF2-40B4-BE49-F238E27FC236}">
                    <a16:creationId xmlns:a16="http://schemas.microsoft.com/office/drawing/2014/main" id="{97A0ABF8-3994-4F3E-8D05-F711D09DA319}"/>
                  </a:ext>
                </a:extLst>
              </p:cNvPr>
              <p:cNvSpPr/>
              <p:nvPr/>
            </p:nvSpPr>
            <p:spPr bwMode="auto">
              <a:xfrm rot="10800000">
                <a:off x="4054860"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2" name="Rounded Rectangle 248">
                <a:extLst>
                  <a:ext uri="{FF2B5EF4-FFF2-40B4-BE49-F238E27FC236}">
                    <a16:creationId xmlns:a16="http://schemas.microsoft.com/office/drawing/2014/main" id="{2DFCACE9-7A26-44D5-A74C-2CF666B09586}"/>
                  </a:ext>
                </a:extLst>
              </p:cNvPr>
              <p:cNvSpPr/>
              <p:nvPr/>
            </p:nvSpPr>
            <p:spPr bwMode="auto">
              <a:xfrm rot="10800000">
                <a:off x="3922065"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3" name="Rounded Rectangle 249">
                <a:extLst>
                  <a:ext uri="{FF2B5EF4-FFF2-40B4-BE49-F238E27FC236}">
                    <a16:creationId xmlns:a16="http://schemas.microsoft.com/office/drawing/2014/main" id="{DA82BEC6-EE57-4203-80C4-E771219C8364}"/>
                  </a:ext>
                </a:extLst>
              </p:cNvPr>
              <p:cNvSpPr/>
              <p:nvPr/>
            </p:nvSpPr>
            <p:spPr bwMode="auto">
              <a:xfrm rot="10800000">
                <a:off x="3922064"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4" name="Rounded Rectangle 250">
                <a:extLst>
                  <a:ext uri="{FF2B5EF4-FFF2-40B4-BE49-F238E27FC236}">
                    <a16:creationId xmlns:a16="http://schemas.microsoft.com/office/drawing/2014/main" id="{6EBCE9E3-3AFB-47A2-BA6F-FA658ACEAFFD}"/>
                  </a:ext>
                </a:extLst>
              </p:cNvPr>
              <p:cNvSpPr/>
              <p:nvPr/>
            </p:nvSpPr>
            <p:spPr bwMode="auto">
              <a:xfrm rot="10800000">
                <a:off x="3922064"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5" name="Rounded Rectangle 251">
                <a:extLst>
                  <a:ext uri="{FF2B5EF4-FFF2-40B4-BE49-F238E27FC236}">
                    <a16:creationId xmlns:a16="http://schemas.microsoft.com/office/drawing/2014/main" id="{B264CD00-5331-433E-94E0-1A3E955210B0}"/>
                  </a:ext>
                </a:extLst>
              </p:cNvPr>
              <p:cNvSpPr/>
              <p:nvPr/>
            </p:nvSpPr>
            <p:spPr bwMode="auto">
              <a:xfrm rot="10800000">
                <a:off x="3922063"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6" name="Rounded Rectangle 252">
                <a:extLst>
                  <a:ext uri="{FF2B5EF4-FFF2-40B4-BE49-F238E27FC236}">
                    <a16:creationId xmlns:a16="http://schemas.microsoft.com/office/drawing/2014/main" id="{AC58F3C5-AD30-48C6-864C-8655F10E85E2}"/>
                  </a:ext>
                </a:extLst>
              </p:cNvPr>
              <p:cNvSpPr/>
              <p:nvPr/>
            </p:nvSpPr>
            <p:spPr bwMode="auto">
              <a:xfrm rot="10800000">
                <a:off x="3922063"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7" name="Rounded Rectangle 253">
                <a:extLst>
                  <a:ext uri="{FF2B5EF4-FFF2-40B4-BE49-F238E27FC236}">
                    <a16:creationId xmlns:a16="http://schemas.microsoft.com/office/drawing/2014/main" id="{BDE6BFBD-313F-453F-A4BF-723822E4A631}"/>
                  </a:ext>
                </a:extLst>
              </p:cNvPr>
              <p:cNvSpPr/>
              <p:nvPr/>
            </p:nvSpPr>
            <p:spPr bwMode="auto">
              <a:xfrm rot="10800000">
                <a:off x="3922063"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8" name="Rounded Rectangle 254">
                <a:extLst>
                  <a:ext uri="{FF2B5EF4-FFF2-40B4-BE49-F238E27FC236}">
                    <a16:creationId xmlns:a16="http://schemas.microsoft.com/office/drawing/2014/main" id="{DBDCCA0D-DCFF-4C2F-8FFA-8DA046E33635}"/>
                  </a:ext>
                </a:extLst>
              </p:cNvPr>
              <p:cNvSpPr/>
              <p:nvPr/>
            </p:nvSpPr>
            <p:spPr bwMode="auto">
              <a:xfrm rot="10800000">
                <a:off x="3922062"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69" name="Rounded Rectangle 255">
                <a:extLst>
                  <a:ext uri="{FF2B5EF4-FFF2-40B4-BE49-F238E27FC236}">
                    <a16:creationId xmlns:a16="http://schemas.microsoft.com/office/drawing/2014/main" id="{C45D1425-AB7E-4310-9B14-218244E12FF8}"/>
                  </a:ext>
                </a:extLst>
              </p:cNvPr>
              <p:cNvSpPr/>
              <p:nvPr/>
            </p:nvSpPr>
            <p:spPr bwMode="auto">
              <a:xfrm rot="10800000">
                <a:off x="3922062"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0" name="Rounded Rectangle 256">
                <a:extLst>
                  <a:ext uri="{FF2B5EF4-FFF2-40B4-BE49-F238E27FC236}">
                    <a16:creationId xmlns:a16="http://schemas.microsoft.com/office/drawing/2014/main" id="{DDE0B396-3F28-420F-903A-932FA038A42A}"/>
                  </a:ext>
                </a:extLst>
              </p:cNvPr>
              <p:cNvSpPr/>
              <p:nvPr/>
            </p:nvSpPr>
            <p:spPr bwMode="auto">
              <a:xfrm rot="10800000">
                <a:off x="3789267"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1" name="Rounded Rectangle 257">
                <a:extLst>
                  <a:ext uri="{FF2B5EF4-FFF2-40B4-BE49-F238E27FC236}">
                    <a16:creationId xmlns:a16="http://schemas.microsoft.com/office/drawing/2014/main" id="{AAC5CCFD-3439-4727-BAA9-3595FB9CF741}"/>
                  </a:ext>
                </a:extLst>
              </p:cNvPr>
              <p:cNvSpPr/>
              <p:nvPr/>
            </p:nvSpPr>
            <p:spPr bwMode="auto">
              <a:xfrm rot="10800000">
                <a:off x="3789266"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2" name="Rounded Rectangle 258">
                <a:extLst>
                  <a:ext uri="{FF2B5EF4-FFF2-40B4-BE49-F238E27FC236}">
                    <a16:creationId xmlns:a16="http://schemas.microsoft.com/office/drawing/2014/main" id="{C889522D-1680-4C9B-85CB-9A851FBF9E5D}"/>
                  </a:ext>
                </a:extLst>
              </p:cNvPr>
              <p:cNvSpPr/>
              <p:nvPr/>
            </p:nvSpPr>
            <p:spPr bwMode="auto">
              <a:xfrm rot="10800000">
                <a:off x="3789266"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3" name="Rounded Rectangle 259">
                <a:extLst>
                  <a:ext uri="{FF2B5EF4-FFF2-40B4-BE49-F238E27FC236}">
                    <a16:creationId xmlns:a16="http://schemas.microsoft.com/office/drawing/2014/main" id="{9FFDF471-3F4D-41AB-8B31-EFBF31D7DF08}"/>
                  </a:ext>
                </a:extLst>
              </p:cNvPr>
              <p:cNvSpPr/>
              <p:nvPr/>
            </p:nvSpPr>
            <p:spPr bwMode="auto">
              <a:xfrm rot="10800000">
                <a:off x="3789266"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4" name="Rounded Rectangle 260">
                <a:extLst>
                  <a:ext uri="{FF2B5EF4-FFF2-40B4-BE49-F238E27FC236}">
                    <a16:creationId xmlns:a16="http://schemas.microsoft.com/office/drawing/2014/main" id="{FA44E4AF-23AB-4145-9767-963B025B5076}"/>
                  </a:ext>
                </a:extLst>
              </p:cNvPr>
              <p:cNvSpPr/>
              <p:nvPr/>
            </p:nvSpPr>
            <p:spPr bwMode="auto">
              <a:xfrm rot="10800000">
                <a:off x="3789266"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5" name="Rounded Rectangle 261">
                <a:extLst>
                  <a:ext uri="{FF2B5EF4-FFF2-40B4-BE49-F238E27FC236}">
                    <a16:creationId xmlns:a16="http://schemas.microsoft.com/office/drawing/2014/main" id="{E48CDADC-359C-4C9D-ABCF-46D0C2BCF738}"/>
                  </a:ext>
                </a:extLst>
              </p:cNvPr>
              <p:cNvSpPr/>
              <p:nvPr/>
            </p:nvSpPr>
            <p:spPr bwMode="auto">
              <a:xfrm rot="10800000">
                <a:off x="3789266"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6" name="Rounded Rectangle 262">
                <a:extLst>
                  <a:ext uri="{FF2B5EF4-FFF2-40B4-BE49-F238E27FC236}">
                    <a16:creationId xmlns:a16="http://schemas.microsoft.com/office/drawing/2014/main" id="{23FFC3C4-2088-4BE4-B998-BA556E8C36D4}"/>
                  </a:ext>
                </a:extLst>
              </p:cNvPr>
              <p:cNvSpPr/>
              <p:nvPr/>
            </p:nvSpPr>
            <p:spPr bwMode="auto">
              <a:xfrm rot="10800000">
                <a:off x="3789265"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7" name="Rounded Rectangle 263">
                <a:extLst>
                  <a:ext uri="{FF2B5EF4-FFF2-40B4-BE49-F238E27FC236}">
                    <a16:creationId xmlns:a16="http://schemas.microsoft.com/office/drawing/2014/main" id="{90347BBA-9B66-4003-B3DD-E046BA3A06BA}"/>
                  </a:ext>
                </a:extLst>
              </p:cNvPr>
              <p:cNvSpPr/>
              <p:nvPr/>
            </p:nvSpPr>
            <p:spPr bwMode="auto">
              <a:xfrm rot="10800000">
                <a:off x="3789265"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8" name="Rounded Rectangle 264">
                <a:extLst>
                  <a:ext uri="{FF2B5EF4-FFF2-40B4-BE49-F238E27FC236}">
                    <a16:creationId xmlns:a16="http://schemas.microsoft.com/office/drawing/2014/main" id="{362A2F04-BA18-40C6-A538-94B6AC63FF49}"/>
                  </a:ext>
                </a:extLst>
              </p:cNvPr>
              <p:cNvSpPr/>
              <p:nvPr/>
            </p:nvSpPr>
            <p:spPr bwMode="auto">
              <a:xfrm rot="10800000">
                <a:off x="3542531"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9" name="Rounded Rectangle 265">
                <a:extLst>
                  <a:ext uri="{FF2B5EF4-FFF2-40B4-BE49-F238E27FC236}">
                    <a16:creationId xmlns:a16="http://schemas.microsoft.com/office/drawing/2014/main" id="{56100FEC-F899-432C-9904-BC8FAAFB5410}"/>
                  </a:ext>
                </a:extLst>
              </p:cNvPr>
              <p:cNvSpPr/>
              <p:nvPr/>
            </p:nvSpPr>
            <p:spPr bwMode="auto">
              <a:xfrm rot="10800000">
                <a:off x="3542530"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0" name="Rounded Rectangle 266">
                <a:extLst>
                  <a:ext uri="{FF2B5EF4-FFF2-40B4-BE49-F238E27FC236}">
                    <a16:creationId xmlns:a16="http://schemas.microsoft.com/office/drawing/2014/main" id="{ACDC666F-217A-4714-A1CC-DD8EDD69A8A9}"/>
                  </a:ext>
                </a:extLst>
              </p:cNvPr>
              <p:cNvSpPr/>
              <p:nvPr/>
            </p:nvSpPr>
            <p:spPr bwMode="auto">
              <a:xfrm rot="10800000">
                <a:off x="3542530"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1" name="Rounded Rectangle 267">
                <a:extLst>
                  <a:ext uri="{FF2B5EF4-FFF2-40B4-BE49-F238E27FC236}">
                    <a16:creationId xmlns:a16="http://schemas.microsoft.com/office/drawing/2014/main" id="{3491094B-0380-48A2-8CDC-CF2083B6B44F}"/>
                  </a:ext>
                </a:extLst>
              </p:cNvPr>
              <p:cNvSpPr/>
              <p:nvPr/>
            </p:nvSpPr>
            <p:spPr bwMode="auto">
              <a:xfrm rot="10800000">
                <a:off x="3542529"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2" name="Rounded Rectangle 268">
                <a:extLst>
                  <a:ext uri="{FF2B5EF4-FFF2-40B4-BE49-F238E27FC236}">
                    <a16:creationId xmlns:a16="http://schemas.microsoft.com/office/drawing/2014/main" id="{FE3A8723-A3D6-4EA8-AE24-C676E7FEEF43}"/>
                  </a:ext>
                </a:extLst>
              </p:cNvPr>
              <p:cNvSpPr/>
              <p:nvPr/>
            </p:nvSpPr>
            <p:spPr bwMode="auto">
              <a:xfrm rot="10800000">
                <a:off x="3542529"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3" name="Rounded Rectangle 269">
                <a:extLst>
                  <a:ext uri="{FF2B5EF4-FFF2-40B4-BE49-F238E27FC236}">
                    <a16:creationId xmlns:a16="http://schemas.microsoft.com/office/drawing/2014/main" id="{DE7E4760-1A4A-446B-B490-B3AFA09B0BE3}"/>
                  </a:ext>
                </a:extLst>
              </p:cNvPr>
              <p:cNvSpPr/>
              <p:nvPr/>
            </p:nvSpPr>
            <p:spPr bwMode="auto">
              <a:xfrm rot="10800000">
                <a:off x="3542529"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4" name="Rounded Rectangle 270">
                <a:extLst>
                  <a:ext uri="{FF2B5EF4-FFF2-40B4-BE49-F238E27FC236}">
                    <a16:creationId xmlns:a16="http://schemas.microsoft.com/office/drawing/2014/main" id="{6D7D1557-5A25-4CD6-898A-A71A62508C38}"/>
                  </a:ext>
                </a:extLst>
              </p:cNvPr>
              <p:cNvSpPr/>
              <p:nvPr/>
            </p:nvSpPr>
            <p:spPr bwMode="auto">
              <a:xfrm rot="10800000">
                <a:off x="3542528"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5" name="Rounded Rectangle 271">
                <a:extLst>
                  <a:ext uri="{FF2B5EF4-FFF2-40B4-BE49-F238E27FC236}">
                    <a16:creationId xmlns:a16="http://schemas.microsoft.com/office/drawing/2014/main" id="{E3EBD3EF-28B9-42FD-ACB7-371A2DDA6E6D}"/>
                  </a:ext>
                </a:extLst>
              </p:cNvPr>
              <p:cNvSpPr/>
              <p:nvPr/>
            </p:nvSpPr>
            <p:spPr bwMode="auto">
              <a:xfrm rot="10800000">
                <a:off x="3542528"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6" name="Rounded Rectangle 272">
                <a:extLst>
                  <a:ext uri="{FF2B5EF4-FFF2-40B4-BE49-F238E27FC236}">
                    <a16:creationId xmlns:a16="http://schemas.microsoft.com/office/drawing/2014/main" id="{7190D467-C67A-4FBA-8D4A-487BAC138908}"/>
                  </a:ext>
                </a:extLst>
              </p:cNvPr>
              <p:cNvSpPr/>
              <p:nvPr/>
            </p:nvSpPr>
            <p:spPr bwMode="auto">
              <a:xfrm rot="10800000">
                <a:off x="3409733"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7" name="Rounded Rectangle 273">
                <a:extLst>
                  <a:ext uri="{FF2B5EF4-FFF2-40B4-BE49-F238E27FC236}">
                    <a16:creationId xmlns:a16="http://schemas.microsoft.com/office/drawing/2014/main" id="{20BD5814-2927-459F-90A8-8D9428120343}"/>
                  </a:ext>
                </a:extLst>
              </p:cNvPr>
              <p:cNvSpPr/>
              <p:nvPr/>
            </p:nvSpPr>
            <p:spPr bwMode="auto">
              <a:xfrm rot="10800000">
                <a:off x="3409732"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8" name="Rounded Rectangle 274">
                <a:extLst>
                  <a:ext uri="{FF2B5EF4-FFF2-40B4-BE49-F238E27FC236}">
                    <a16:creationId xmlns:a16="http://schemas.microsoft.com/office/drawing/2014/main" id="{B3A1D6EA-DDE9-4A7A-9644-8DF67CD4FD04}"/>
                  </a:ext>
                </a:extLst>
              </p:cNvPr>
              <p:cNvSpPr/>
              <p:nvPr/>
            </p:nvSpPr>
            <p:spPr bwMode="auto">
              <a:xfrm rot="10800000">
                <a:off x="3409732"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89" name="Rounded Rectangle 275">
                <a:extLst>
                  <a:ext uri="{FF2B5EF4-FFF2-40B4-BE49-F238E27FC236}">
                    <a16:creationId xmlns:a16="http://schemas.microsoft.com/office/drawing/2014/main" id="{7D679AC8-A96D-4324-A75C-352A2B811001}"/>
                  </a:ext>
                </a:extLst>
              </p:cNvPr>
              <p:cNvSpPr/>
              <p:nvPr/>
            </p:nvSpPr>
            <p:spPr bwMode="auto">
              <a:xfrm rot="10800000">
                <a:off x="3409732"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0" name="Rounded Rectangle 276">
                <a:extLst>
                  <a:ext uri="{FF2B5EF4-FFF2-40B4-BE49-F238E27FC236}">
                    <a16:creationId xmlns:a16="http://schemas.microsoft.com/office/drawing/2014/main" id="{FD90E098-263B-4D1D-A99B-ABCF4DFE738A}"/>
                  </a:ext>
                </a:extLst>
              </p:cNvPr>
              <p:cNvSpPr/>
              <p:nvPr/>
            </p:nvSpPr>
            <p:spPr bwMode="auto">
              <a:xfrm rot="10800000">
                <a:off x="3409732"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1" name="Rounded Rectangle 277">
                <a:extLst>
                  <a:ext uri="{FF2B5EF4-FFF2-40B4-BE49-F238E27FC236}">
                    <a16:creationId xmlns:a16="http://schemas.microsoft.com/office/drawing/2014/main" id="{A8B95BAF-A1D8-47AD-8822-91C10A78F33E}"/>
                  </a:ext>
                </a:extLst>
              </p:cNvPr>
              <p:cNvSpPr/>
              <p:nvPr/>
            </p:nvSpPr>
            <p:spPr bwMode="auto">
              <a:xfrm rot="10800000">
                <a:off x="3409732"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2" name="Rounded Rectangle 278">
                <a:extLst>
                  <a:ext uri="{FF2B5EF4-FFF2-40B4-BE49-F238E27FC236}">
                    <a16:creationId xmlns:a16="http://schemas.microsoft.com/office/drawing/2014/main" id="{F297225C-8D32-485F-A6F5-CDFF89602E80}"/>
                  </a:ext>
                </a:extLst>
              </p:cNvPr>
              <p:cNvSpPr/>
              <p:nvPr/>
            </p:nvSpPr>
            <p:spPr bwMode="auto">
              <a:xfrm rot="10800000">
                <a:off x="3409731"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3" name="Rounded Rectangle 279">
                <a:extLst>
                  <a:ext uri="{FF2B5EF4-FFF2-40B4-BE49-F238E27FC236}">
                    <a16:creationId xmlns:a16="http://schemas.microsoft.com/office/drawing/2014/main" id="{0AA6BE05-5B3C-4C0F-94CB-2FC03CA1AD5B}"/>
                  </a:ext>
                </a:extLst>
              </p:cNvPr>
              <p:cNvSpPr/>
              <p:nvPr/>
            </p:nvSpPr>
            <p:spPr bwMode="auto">
              <a:xfrm rot="10800000">
                <a:off x="3409731"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4" name="Rounded Rectangle 280">
                <a:extLst>
                  <a:ext uri="{FF2B5EF4-FFF2-40B4-BE49-F238E27FC236}">
                    <a16:creationId xmlns:a16="http://schemas.microsoft.com/office/drawing/2014/main" id="{6A3AE32D-C708-4F1B-9B5D-1923445E404B}"/>
                  </a:ext>
                </a:extLst>
              </p:cNvPr>
              <p:cNvSpPr/>
              <p:nvPr/>
            </p:nvSpPr>
            <p:spPr bwMode="auto">
              <a:xfrm rot="10800000">
                <a:off x="3276935"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5" name="Rounded Rectangle 281">
                <a:extLst>
                  <a:ext uri="{FF2B5EF4-FFF2-40B4-BE49-F238E27FC236}">
                    <a16:creationId xmlns:a16="http://schemas.microsoft.com/office/drawing/2014/main" id="{0CDD47A1-0260-499F-8E24-694C64038772}"/>
                  </a:ext>
                </a:extLst>
              </p:cNvPr>
              <p:cNvSpPr/>
              <p:nvPr/>
            </p:nvSpPr>
            <p:spPr bwMode="auto">
              <a:xfrm rot="10800000">
                <a:off x="3276934"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6" name="Rounded Rectangle 282">
                <a:extLst>
                  <a:ext uri="{FF2B5EF4-FFF2-40B4-BE49-F238E27FC236}">
                    <a16:creationId xmlns:a16="http://schemas.microsoft.com/office/drawing/2014/main" id="{0EB5DD6A-CFCC-4EA9-9444-467529206229}"/>
                  </a:ext>
                </a:extLst>
              </p:cNvPr>
              <p:cNvSpPr/>
              <p:nvPr/>
            </p:nvSpPr>
            <p:spPr bwMode="auto">
              <a:xfrm rot="10800000">
                <a:off x="3276934"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7" name="Rounded Rectangle 283">
                <a:extLst>
                  <a:ext uri="{FF2B5EF4-FFF2-40B4-BE49-F238E27FC236}">
                    <a16:creationId xmlns:a16="http://schemas.microsoft.com/office/drawing/2014/main" id="{E6D29D36-62AB-4759-8D9E-42DCF82F83D6}"/>
                  </a:ext>
                </a:extLst>
              </p:cNvPr>
              <p:cNvSpPr/>
              <p:nvPr/>
            </p:nvSpPr>
            <p:spPr bwMode="auto">
              <a:xfrm rot="10800000">
                <a:off x="3276934"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8" name="Rounded Rectangle 284">
                <a:extLst>
                  <a:ext uri="{FF2B5EF4-FFF2-40B4-BE49-F238E27FC236}">
                    <a16:creationId xmlns:a16="http://schemas.microsoft.com/office/drawing/2014/main" id="{4E7935C4-9B08-43C8-9475-B86D5C787FCB}"/>
                  </a:ext>
                </a:extLst>
              </p:cNvPr>
              <p:cNvSpPr/>
              <p:nvPr/>
            </p:nvSpPr>
            <p:spPr bwMode="auto">
              <a:xfrm rot="10800000">
                <a:off x="3276934"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99" name="Rounded Rectangle 285">
                <a:extLst>
                  <a:ext uri="{FF2B5EF4-FFF2-40B4-BE49-F238E27FC236}">
                    <a16:creationId xmlns:a16="http://schemas.microsoft.com/office/drawing/2014/main" id="{9F6D007D-90BA-445B-9F62-EFCB4F95B25C}"/>
                  </a:ext>
                </a:extLst>
              </p:cNvPr>
              <p:cNvSpPr/>
              <p:nvPr/>
            </p:nvSpPr>
            <p:spPr bwMode="auto">
              <a:xfrm rot="10800000">
                <a:off x="3276934"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0" name="Rounded Rectangle 286">
                <a:extLst>
                  <a:ext uri="{FF2B5EF4-FFF2-40B4-BE49-F238E27FC236}">
                    <a16:creationId xmlns:a16="http://schemas.microsoft.com/office/drawing/2014/main" id="{537039D2-5529-47E7-ABD9-FA0145106723}"/>
                  </a:ext>
                </a:extLst>
              </p:cNvPr>
              <p:cNvSpPr/>
              <p:nvPr/>
            </p:nvSpPr>
            <p:spPr bwMode="auto">
              <a:xfrm rot="10800000">
                <a:off x="3276933"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1" name="Rounded Rectangle 287">
                <a:extLst>
                  <a:ext uri="{FF2B5EF4-FFF2-40B4-BE49-F238E27FC236}">
                    <a16:creationId xmlns:a16="http://schemas.microsoft.com/office/drawing/2014/main" id="{53F1A6C0-8DE5-41B3-A041-3AD1F5C2F3DF}"/>
                  </a:ext>
                </a:extLst>
              </p:cNvPr>
              <p:cNvSpPr/>
              <p:nvPr/>
            </p:nvSpPr>
            <p:spPr bwMode="auto">
              <a:xfrm rot="10800000">
                <a:off x="3276933"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2" name="Rounded Rectangle 288">
                <a:extLst>
                  <a:ext uri="{FF2B5EF4-FFF2-40B4-BE49-F238E27FC236}">
                    <a16:creationId xmlns:a16="http://schemas.microsoft.com/office/drawing/2014/main" id="{4FECA359-271D-436A-BBB9-1BAE209412E4}"/>
                  </a:ext>
                </a:extLst>
              </p:cNvPr>
              <p:cNvSpPr/>
              <p:nvPr/>
            </p:nvSpPr>
            <p:spPr bwMode="auto">
              <a:xfrm rot="10800000">
                <a:off x="3144138"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3" name="Rounded Rectangle 289">
                <a:extLst>
                  <a:ext uri="{FF2B5EF4-FFF2-40B4-BE49-F238E27FC236}">
                    <a16:creationId xmlns:a16="http://schemas.microsoft.com/office/drawing/2014/main" id="{59BD45A6-ACA7-4BEE-AB14-74C6999AF4E2}"/>
                  </a:ext>
                </a:extLst>
              </p:cNvPr>
              <p:cNvSpPr/>
              <p:nvPr/>
            </p:nvSpPr>
            <p:spPr bwMode="auto">
              <a:xfrm rot="10800000">
                <a:off x="3144137"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4" name="Rounded Rectangle 290">
                <a:extLst>
                  <a:ext uri="{FF2B5EF4-FFF2-40B4-BE49-F238E27FC236}">
                    <a16:creationId xmlns:a16="http://schemas.microsoft.com/office/drawing/2014/main" id="{198DB80B-F33E-492A-95E2-AED421505C58}"/>
                  </a:ext>
                </a:extLst>
              </p:cNvPr>
              <p:cNvSpPr/>
              <p:nvPr/>
            </p:nvSpPr>
            <p:spPr bwMode="auto">
              <a:xfrm rot="10800000">
                <a:off x="3144137"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5" name="Rounded Rectangle 291">
                <a:extLst>
                  <a:ext uri="{FF2B5EF4-FFF2-40B4-BE49-F238E27FC236}">
                    <a16:creationId xmlns:a16="http://schemas.microsoft.com/office/drawing/2014/main" id="{4440AE59-21DB-4EA8-BB97-AB51FA92E29D}"/>
                  </a:ext>
                </a:extLst>
              </p:cNvPr>
              <p:cNvSpPr/>
              <p:nvPr/>
            </p:nvSpPr>
            <p:spPr bwMode="auto">
              <a:xfrm rot="10800000">
                <a:off x="3144136"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6" name="Rounded Rectangle 292">
                <a:extLst>
                  <a:ext uri="{FF2B5EF4-FFF2-40B4-BE49-F238E27FC236}">
                    <a16:creationId xmlns:a16="http://schemas.microsoft.com/office/drawing/2014/main" id="{3943A74F-D9EC-4BDD-8370-41145EA769AF}"/>
                  </a:ext>
                </a:extLst>
              </p:cNvPr>
              <p:cNvSpPr/>
              <p:nvPr/>
            </p:nvSpPr>
            <p:spPr bwMode="auto">
              <a:xfrm rot="10800000">
                <a:off x="3144136"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7" name="Rounded Rectangle 293">
                <a:extLst>
                  <a:ext uri="{FF2B5EF4-FFF2-40B4-BE49-F238E27FC236}">
                    <a16:creationId xmlns:a16="http://schemas.microsoft.com/office/drawing/2014/main" id="{C16441B5-6F35-40B6-8B45-097533C7ACEA}"/>
                  </a:ext>
                </a:extLst>
              </p:cNvPr>
              <p:cNvSpPr/>
              <p:nvPr/>
            </p:nvSpPr>
            <p:spPr bwMode="auto">
              <a:xfrm rot="10800000">
                <a:off x="3144136"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8" name="Rounded Rectangle 294">
                <a:extLst>
                  <a:ext uri="{FF2B5EF4-FFF2-40B4-BE49-F238E27FC236}">
                    <a16:creationId xmlns:a16="http://schemas.microsoft.com/office/drawing/2014/main" id="{7021BFF4-FAAF-4EDB-A5A5-54AB0720176F}"/>
                  </a:ext>
                </a:extLst>
              </p:cNvPr>
              <p:cNvSpPr/>
              <p:nvPr/>
            </p:nvSpPr>
            <p:spPr bwMode="auto">
              <a:xfrm rot="10800000">
                <a:off x="3144135"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09" name="Rounded Rectangle 295">
                <a:extLst>
                  <a:ext uri="{FF2B5EF4-FFF2-40B4-BE49-F238E27FC236}">
                    <a16:creationId xmlns:a16="http://schemas.microsoft.com/office/drawing/2014/main" id="{DF5CB0DF-76D3-4FDF-A5E9-68FD17DEF4CC}"/>
                  </a:ext>
                </a:extLst>
              </p:cNvPr>
              <p:cNvSpPr/>
              <p:nvPr/>
            </p:nvSpPr>
            <p:spPr bwMode="auto">
              <a:xfrm rot="10800000">
                <a:off x="3144135"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0" name="Rounded Rectangle 296">
                <a:extLst>
                  <a:ext uri="{FF2B5EF4-FFF2-40B4-BE49-F238E27FC236}">
                    <a16:creationId xmlns:a16="http://schemas.microsoft.com/office/drawing/2014/main" id="{BC81AF85-778A-4B84-879F-0A3A3FA00CB1}"/>
                  </a:ext>
                </a:extLst>
              </p:cNvPr>
              <p:cNvSpPr/>
              <p:nvPr/>
            </p:nvSpPr>
            <p:spPr bwMode="auto">
              <a:xfrm rot="10800000">
                <a:off x="3011340"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1" name="Rounded Rectangle 297">
                <a:extLst>
                  <a:ext uri="{FF2B5EF4-FFF2-40B4-BE49-F238E27FC236}">
                    <a16:creationId xmlns:a16="http://schemas.microsoft.com/office/drawing/2014/main" id="{19DAB2FD-D187-4994-9747-7986210361A5}"/>
                  </a:ext>
                </a:extLst>
              </p:cNvPr>
              <p:cNvSpPr/>
              <p:nvPr/>
            </p:nvSpPr>
            <p:spPr bwMode="auto">
              <a:xfrm rot="10800000">
                <a:off x="3011339"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2" name="Rounded Rectangle 298">
                <a:extLst>
                  <a:ext uri="{FF2B5EF4-FFF2-40B4-BE49-F238E27FC236}">
                    <a16:creationId xmlns:a16="http://schemas.microsoft.com/office/drawing/2014/main" id="{23E77FD3-1A93-4F29-89E7-8ED7CCA6D6EC}"/>
                  </a:ext>
                </a:extLst>
              </p:cNvPr>
              <p:cNvSpPr/>
              <p:nvPr/>
            </p:nvSpPr>
            <p:spPr bwMode="auto">
              <a:xfrm rot="10800000">
                <a:off x="3011339"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3" name="Rounded Rectangle 299">
                <a:extLst>
                  <a:ext uri="{FF2B5EF4-FFF2-40B4-BE49-F238E27FC236}">
                    <a16:creationId xmlns:a16="http://schemas.microsoft.com/office/drawing/2014/main" id="{4C95A85B-52EE-4047-A982-7C849683A89A}"/>
                  </a:ext>
                </a:extLst>
              </p:cNvPr>
              <p:cNvSpPr/>
              <p:nvPr/>
            </p:nvSpPr>
            <p:spPr bwMode="auto">
              <a:xfrm rot="10800000">
                <a:off x="3011339"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4" name="Rounded Rectangle 300">
                <a:extLst>
                  <a:ext uri="{FF2B5EF4-FFF2-40B4-BE49-F238E27FC236}">
                    <a16:creationId xmlns:a16="http://schemas.microsoft.com/office/drawing/2014/main" id="{21F6867F-4660-44C5-8A5E-FB0B0DDD2CE1}"/>
                  </a:ext>
                </a:extLst>
              </p:cNvPr>
              <p:cNvSpPr/>
              <p:nvPr/>
            </p:nvSpPr>
            <p:spPr bwMode="auto">
              <a:xfrm rot="10800000">
                <a:off x="3011339"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5" name="Rounded Rectangle 301">
                <a:extLst>
                  <a:ext uri="{FF2B5EF4-FFF2-40B4-BE49-F238E27FC236}">
                    <a16:creationId xmlns:a16="http://schemas.microsoft.com/office/drawing/2014/main" id="{C972AB1D-261C-4950-8AF4-09D12219470C}"/>
                  </a:ext>
                </a:extLst>
              </p:cNvPr>
              <p:cNvSpPr/>
              <p:nvPr/>
            </p:nvSpPr>
            <p:spPr bwMode="auto">
              <a:xfrm rot="10800000">
                <a:off x="3011339"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6" name="Rounded Rectangle 302">
                <a:extLst>
                  <a:ext uri="{FF2B5EF4-FFF2-40B4-BE49-F238E27FC236}">
                    <a16:creationId xmlns:a16="http://schemas.microsoft.com/office/drawing/2014/main" id="{C7D0860C-142E-4982-8927-672E1A4FD0B6}"/>
                  </a:ext>
                </a:extLst>
              </p:cNvPr>
              <p:cNvSpPr/>
              <p:nvPr/>
            </p:nvSpPr>
            <p:spPr bwMode="auto">
              <a:xfrm rot="10800000">
                <a:off x="3011338"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7" name="Rounded Rectangle 303">
                <a:extLst>
                  <a:ext uri="{FF2B5EF4-FFF2-40B4-BE49-F238E27FC236}">
                    <a16:creationId xmlns:a16="http://schemas.microsoft.com/office/drawing/2014/main" id="{DEADF71A-D3BC-4C0A-A3A6-54E6FE9AEFAE}"/>
                  </a:ext>
                </a:extLst>
              </p:cNvPr>
              <p:cNvSpPr/>
              <p:nvPr/>
            </p:nvSpPr>
            <p:spPr bwMode="auto">
              <a:xfrm rot="10800000">
                <a:off x="3011338"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8" name="Rounded Rectangle 304">
                <a:extLst>
                  <a:ext uri="{FF2B5EF4-FFF2-40B4-BE49-F238E27FC236}">
                    <a16:creationId xmlns:a16="http://schemas.microsoft.com/office/drawing/2014/main" id="{9C50328D-D656-466E-A918-0F326FE6523B}"/>
                  </a:ext>
                </a:extLst>
              </p:cNvPr>
              <p:cNvSpPr/>
              <p:nvPr/>
            </p:nvSpPr>
            <p:spPr bwMode="auto">
              <a:xfrm rot="10800000">
                <a:off x="2878543" y="2015516"/>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19" name="Rounded Rectangle 305">
                <a:extLst>
                  <a:ext uri="{FF2B5EF4-FFF2-40B4-BE49-F238E27FC236}">
                    <a16:creationId xmlns:a16="http://schemas.microsoft.com/office/drawing/2014/main" id="{8682B0B3-EDFF-4E8D-95FD-1D92EA5D84C2}"/>
                  </a:ext>
                </a:extLst>
              </p:cNvPr>
              <p:cNvSpPr/>
              <p:nvPr/>
            </p:nvSpPr>
            <p:spPr bwMode="auto">
              <a:xfrm rot="10800000">
                <a:off x="2878542" y="2127407"/>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0" name="Rounded Rectangle 306">
                <a:extLst>
                  <a:ext uri="{FF2B5EF4-FFF2-40B4-BE49-F238E27FC236}">
                    <a16:creationId xmlns:a16="http://schemas.microsoft.com/office/drawing/2014/main" id="{9AB73C03-D327-4644-B425-15C2BEC55C8B}"/>
                  </a:ext>
                </a:extLst>
              </p:cNvPr>
              <p:cNvSpPr/>
              <p:nvPr/>
            </p:nvSpPr>
            <p:spPr bwMode="auto">
              <a:xfrm rot="10800000">
                <a:off x="2878542" y="223929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1" name="Rounded Rectangle 307">
                <a:extLst>
                  <a:ext uri="{FF2B5EF4-FFF2-40B4-BE49-F238E27FC236}">
                    <a16:creationId xmlns:a16="http://schemas.microsoft.com/office/drawing/2014/main" id="{E0233D53-DA56-4D0D-88E2-6ACA5FA6A42C}"/>
                  </a:ext>
                </a:extLst>
              </p:cNvPr>
              <p:cNvSpPr/>
              <p:nvPr/>
            </p:nvSpPr>
            <p:spPr bwMode="auto">
              <a:xfrm rot="10800000">
                <a:off x="2878541" y="246308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2" name="Rounded Rectangle 308">
                <a:extLst>
                  <a:ext uri="{FF2B5EF4-FFF2-40B4-BE49-F238E27FC236}">
                    <a16:creationId xmlns:a16="http://schemas.microsoft.com/office/drawing/2014/main" id="{43F0D96C-467E-4B7A-A155-308146212B27}"/>
                  </a:ext>
                </a:extLst>
              </p:cNvPr>
              <p:cNvSpPr/>
              <p:nvPr/>
            </p:nvSpPr>
            <p:spPr bwMode="auto">
              <a:xfrm rot="10800000">
                <a:off x="2878541" y="257497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3" name="Rounded Rectangle 309">
                <a:extLst>
                  <a:ext uri="{FF2B5EF4-FFF2-40B4-BE49-F238E27FC236}">
                    <a16:creationId xmlns:a16="http://schemas.microsoft.com/office/drawing/2014/main" id="{E836453E-CF1D-4417-9262-72B2CD17CE2D}"/>
                  </a:ext>
                </a:extLst>
              </p:cNvPr>
              <p:cNvSpPr/>
              <p:nvPr/>
            </p:nvSpPr>
            <p:spPr bwMode="auto">
              <a:xfrm rot="10800000">
                <a:off x="2878541" y="268686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4" name="Rounded Rectangle 310">
                <a:extLst>
                  <a:ext uri="{FF2B5EF4-FFF2-40B4-BE49-F238E27FC236}">
                    <a16:creationId xmlns:a16="http://schemas.microsoft.com/office/drawing/2014/main" id="{AC65D414-5879-4FA5-9189-856A0DCFD62F}"/>
                  </a:ext>
                </a:extLst>
              </p:cNvPr>
              <p:cNvSpPr/>
              <p:nvPr/>
            </p:nvSpPr>
            <p:spPr bwMode="auto">
              <a:xfrm rot="10800000">
                <a:off x="2878540" y="235118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5" name="Rounded Rectangle 311">
                <a:extLst>
                  <a:ext uri="{FF2B5EF4-FFF2-40B4-BE49-F238E27FC236}">
                    <a16:creationId xmlns:a16="http://schemas.microsoft.com/office/drawing/2014/main" id="{E3FBDC94-7138-4761-AA9F-068D2DD5BED7}"/>
                  </a:ext>
                </a:extLst>
              </p:cNvPr>
              <p:cNvSpPr/>
              <p:nvPr/>
            </p:nvSpPr>
            <p:spPr bwMode="auto">
              <a:xfrm rot="10800000">
                <a:off x="2878540" y="279875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6" name="Rounded Rectangle 312">
                <a:extLst>
                  <a:ext uri="{FF2B5EF4-FFF2-40B4-BE49-F238E27FC236}">
                    <a16:creationId xmlns:a16="http://schemas.microsoft.com/office/drawing/2014/main" id="{222541F8-BC08-4E86-99AC-40D31FE5075A}"/>
                  </a:ext>
                </a:extLst>
              </p:cNvPr>
              <p:cNvSpPr/>
              <p:nvPr/>
            </p:nvSpPr>
            <p:spPr bwMode="auto">
              <a:xfrm rot="10800000">
                <a:off x="4453255"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7" name="Rounded Rectangle 313">
                <a:extLst>
                  <a:ext uri="{FF2B5EF4-FFF2-40B4-BE49-F238E27FC236}">
                    <a16:creationId xmlns:a16="http://schemas.microsoft.com/office/drawing/2014/main" id="{1CE22C4D-99B6-4DAB-9291-0BD78D81FD42}"/>
                  </a:ext>
                </a:extLst>
              </p:cNvPr>
              <p:cNvSpPr/>
              <p:nvPr/>
            </p:nvSpPr>
            <p:spPr bwMode="auto">
              <a:xfrm rot="10800000">
                <a:off x="4453254"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8" name="Rounded Rectangle 314">
                <a:extLst>
                  <a:ext uri="{FF2B5EF4-FFF2-40B4-BE49-F238E27FC236}">
                    <a16:creationId xmlns:a16="http://schemas.microsoft.com/office/drawing/2014/main" id="{5F89857C-64A9-49C2-B830-7BEF9547A1DD}"/>
                  </a:ext>
                </a:extLst>
              </p:cNvPr>
              <p:cNvSpPr/>
              <p:nvPr/>
            </p:nvSpPr>
            <p:spPr bwMode="auto">
              <a:xfrm rot="10800000">
                <a:off x="4453254"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29" name="Rounded Rectangle 315">
                <a:extLst>
                  <a:ext uri="{FF2B5EF4-FFF2-40B4-BE49-F238E27FC236}">
                    <a16:creationId xmlns:a16="http://schemas.microsoft.com/office/drawing/2014/main" id="{DA27CA72-DB27-4A74-842F-691A632DEBD0}"/>
                  </a:ext>
                </a:extLst>
              </p:cNvPr>
              <p:cNvSpPr/>
              <p:nvPr/>
            </p:nvSpPr>
            <p:spPr bwMode="auto">
              <a:xfrm rot="10800000">
                <a:off x="4453254"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0" name="Rounded Rectangle 316">
                <a:extLst>
                  <a:ext uri="{FF2B5EF4-FFF2-40B4-BE49-F238E27FC236}">
                    <a16:creationId xmlns:a16="http://schemas.microsoft.com/office/drawing/2014/main" id="{D46B3A4C-F230-4A9B-B4A2-531167E4696E}"/>
                  </a:ext>
                </a:extLst>
              </p:cNvPr>
              <p:cNvSpPr/>
              <p:nvPr/>
            </p:nvSpPr>
            <p:spPr bwMode="auto">
              <a:xfrm rot="10800000">
                <a:off x="4453254"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1" name="Rounded Rectangle 317">
                <a:extLst>
                  <a:ext uri="{FF2B5EF4-FFF2-40B4-BE49-F238E27FC236}">
                    <a16:creationId xmlns:a16="http://schemas.microsoft.com/office/drawing/2014/main" id="{7F791BCD-D9E5-42C4-BC9E-F66B206B013B}"/>
                  </a:ext>
                </a:extLst>
              </p:cNvPr>
              <p:cNvSpPr/>
              <p:nvPr/>
            </p:nvSpPr>
            <p:spPr bwMode="auto">
              <a:xfrm rot="10800000">
                <a:off x="4453254"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2" name="Rounded Rectangle 318">
                <a:extLst>
                  <a:ext uri="{FF2B5EF4-FFF2-40B4-BE49-F238E27FC236}">
                    <a16:creationId xmlns:a16="http://schemas.microsoft.com/office/drawing/2014/main" id="{4908837C-4CA6-4151-B879-941387820B4F}"/>
                  </a:ext>
                </a:extLst>
              </p:cNvPr>
              <p:cNvSpPr/>
              <p:nvPr/>
            </p:nvSpPr>
            <p:spPr bwMode="auto">
              <a:xfrm rot="10800000">
                <a:off x="4453253"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3" name="Rounded Rectangle 319">
                <a:extLst>
                  <a:ext uri="{FF2B5EF4-FFF2-40B4-BE49-F238E27FC236}">
                    <a16:creationId xmlns:a16="http://schemas.microsoft.com/office/drawing/2014/main" id="{450E0518-81D9-426D-B522-8C809A25D4CA}"/>
                  </a:ext>
                </a:extLst>
              </p:cNvPr>
              <p:cNvSpPr/>
              <p:nvPr/>
            </p:nvSpPr>
            <p:spPr bwMode="auto">
              <a:xfrm rot="10800000">
                <a:off x="4453253"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4" name="Rounded Rectangle 320">
                <a:extLst>
                  <a:ext uri="{FF2B5EF4-FFF2-40B4-BE49-F238E27FC236}">
                    <a16:creationId xmlns:a16="http://schemas.microsoft.com/office/drawing/2014/main" id="{4BD04492-A314-407D-9B83-08F2610A6399}"/>
                  </a:ext>
                </a:extLst>
              </p:cNvPr>
              <p:cNvSpPr/>
              <p:nvPr/>
            </p:nvSpPr>
            <p:spPr bwMode="auto">
              <a:xfrm rot="10800000">
                <a:off x="4320458"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5" name="Rounded Rectangle 321">
                <a:extLst>
                  <a:ext uri="{FF2B5EF4-FFF2-40B4-BE49-F238E27FC236}">
                    <a16:creationId xmlns:a16="http://schemas.microsoft.com/office/drawing/2014/main" id="{D4DD0B5B-1543-4BD7-9769-29BF0900DB9E}"/>
                  </a:ext>
                </a:extLst>
              </p:cNvPr>
              <p:cNvSpPr/>
              <p:nvPr/>
            </p:nvSpPr>
            <p:spPr bwMode="auto">
              <a:xfrm rot="10800000">
                <a:off x="4320457"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6" name="Rounded Rectangle 322">
                <a:extLst>
                  <a:ext uri="{FF2B5EF4-FFF2-40B4-BE49-F238E27FC236}">
                    <a16:creationId xmlns:a16="http://schemas.microsoft.com/office/drawing/2014/main" id="{F50744EF-0FF0-4C31-983F-79A0B762AB57}"/>
                  </a:ext>
                </a:extLst>
              </p:cNvPr>
              <p:cNvSpPr/>
              <p:nvPr/>
            </p:nvSpPr>
            <p:spPr bwMode="auto">
              <a:xfrm rot="10800000">
                <a:off x="4320457"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7" name="Rounded Rectangle 323">
                <a:extLst>
                  <a:ext uri="{FF2B5EF4-FFF2-40B4-BE49-F238E27FC236}">
                    <a16:creationId xmlns:a16="http://schemas.microsoft.com/office/drawing/2014/main" id="{03EEEFB5-5810-482D-961D-C831A6834863}"/>
                  </a:ext>
                </a:extLst>
              </p:cNvPr>
              <p:cNvSpPr/>
              <p:nvPr/>
            </p:nvSpPr>
            <p:spPr bwMode="auto">
              <a:xfrm rot="10800000">
                <a:off x="4320456"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8" name="Rounded Rectangle 324">
                <a:extLst>
                  <a:ext uri="{FF2B5EF4-FFF2-40B4-BE49-F238E27FC236}">
                    <a16:creationId xmlns:a16="http://schemas.microsoft.com/office/drawing/2014/main" id="{F8744818-B725-4A12-9AF7-09875AB3EAF2}"/>
                  </a:ext>
                </a:extLst>
              </p:cNvPr>
              <p:cNvSpPr/>
              <p:nvPr/>
            </p:nvSpPr>
            <p:spPr bwMode="auto">
              <a:xfrm rot="10800000">
                <a:off x="4320456"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39" name="Rounded Rectangle 325">
                <a:extLst>
                  <a:ext uri="{FF2B5EF4-FFF2-40B4-BE49-F238E27FC236}">
                    <a16:creationId xmlns:a16="http://schemas.microsoft.com/office/drawing/2014/main" id="{105798D5-472F-440B-A718-912C4C148A99}"/>
                  </a:ext>
                </a:extLst>
              </p:cNvPr>
              <p:cNvSpPr/>
              <p:nvPr/>
            </p:nvSpPr>
            <p:spPr bwMode="auto">
              <a:xfrm rot="10800000">
                <a:off x="4320456"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0" name="Rounded Rectangle 326">
                <a:extLst>
                  <a:ext uri="{FF2B5EF4-FFF2-40B4-BE49-F238E27FC236}">
                    <a16:creationId xmlns:a16="http://schemas.microsoft.com/office/drawing/2014/main" id="{FEA7DEAB-C273-40EE-8349-02D20F35E4FF}"/>
                  </a:ext>
                </a:extLst>
              </p:cNvPr>
              <p:cNvSpPr/>
              <p:nvPr/>
            </p:nvSpPr>
            <p:spPr bwMode="auto">
              <a:xfrm rot="10800000">
                <a:off x="4320455"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1" name="Rounded Rectangle 327">
                <a:extLst>
                  <a:ext uri="{FF2B5EF4-FFF2-40B4-BE49-F238E27FC236}">
                    <a16:creationId xmlns:a16="http://schemas.microsoft.com/office/drawing/2014/main" id="{29C9E6BD-E804-4570-A83E-B02CAEAA913E}"/>
                  </a:ext>
                </a:extLst>
              </p:cNvPr>
              <p:cNvSpPr/>
              <p:nvPr/>
            </p:nvSpPr>
            <p:spPr bwMode="auto">
              <a:xfrm rot="10800000">
                <a:off x="4320455"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2" name="Rounded Rectangle 328">
                <a:extLst>
                  <a:ext uri="{FF2B5EF4-FFF2-40B4-BE49-F238E27FC236}">
                    <a16:creationId xmlns:a16="http://schemas.microsoft.com/office/drawing/2014/main" id="{8D241820-5C9D-42F3-8B04-4C5BF24CEDFD}"/>
                  </a:ext>
                </a:extLst>
              </p:cNvPr>
              <p:cNvSpPr/>
              <p:nvPr/>
            </p:nvSpPr>
            <p:spPr bwMode="auto">
              <a:xfrm rot="10800000">
                <a:off x="4187660"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3" name="Rounded Rectangle 329">
                <a:extLst>
                  <a:ext uri="{FF2B5EF4-FFF2-40B4-BE49-F238E27FC236}">
                    <a16:creationId xmlns:a16="http://schemas.microsoft.com/office/drawing/2014/main" id="{7BDE17AA-2275-4CC9-8C5E-19B2FFA1F2B5}"/>
                  </a:ext>
                </a:extLst>
              </p:cNvPr>
              <p:cNvSpPr/>
              <p:nvPr/>
            </p:nvSpPr>
            <p:spPr bwMode="auto">
              <a:xfrm rot="10800000">
                <a:off x="4187659"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4" name="Rounded Rectangle 330">
                <a:extLst>
                  <a:ext uri="{FF2B5EF4-FFF2-40B4-BE49-F238E27FC236}">
                    <a16:creationId xmlns:a16="http://schemas.microsoft.com/office/drawing/2014/main" id="{B6ED1CB4-E301-4FD4-9256-7AAD863CBE6A}"/>
                  </a:ext>
                </a:extLst>
              </p:cNvPr>
              <p:cNvSpPr/>
              <p:nvPr/>
            </p:nvSpPr>
            <p:spPr bwMode="auto">
              <a:xfrm rot="10800000">
                <a:off x="4187659"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5" name="Rounded Rectangle 331">
                <a:extLst>
                  <a:ext uri="{FF2B5EF4-FFF2-40B4-BE49-F238E27FC236}">
                    <a16:creationId xmlns:a16="http://schemas.microsoft.com/office/drawing/2014/main" id="{9AEA6AA0-F055-4EFC-93A2-57C5E69D943C}"/>
                  </a:ext>
                </a:extLst>
              </p:cNvPr>
              <p:cNvSpPr/>
              <p:nvPr/>
            </p:nvSpPr>
            <p:spPr bwMode="auto">
              <a:xfrm rot="10800000">
                <a:off x="4187658"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6" name="Rounded Rectangle 332">
                <a:extLst>
                  <a:ext uri="{FF2B5EF4-FFF2-40B4-BE49-F238E27FC236}">
                    <a16:creationId xmlns:a16="http://schemas.microsoft.com/office/drawing/2014/main" id="{468D6904-8FA0-4A0D-B809-259A0EA28845}"/>
                  </a:ext>
                </a:extLst>
              </p:cNvPr>
              <p:cNvSpPr/>
              <p:nvPr/>
            </p:nvSpPr>
            <p:spPr bwMode="auto">
              <a:xfrm rot="10800000">
                <a:off x="4187658"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7" name="Rounded Rectangle 333">
                <a:extLst>
                  <a:ext uri="{FF2B5EF4-FFF2-40B4-BE49-F238E27FC236}">
                    <a16:creationId xmlns:a16="http://schemas.microsoft.com/office/drawing/2014/main" id="{9CBB09AC-D076-4C45-A533-6ACDE88F9CF7}"/>
                  </a:ext>
                </a:extLst>
              </p:cNvPr>
              <p:cNvSpPr/>
              <p:nvPr/>
            </p:nvSpPr>
            <p:spPr bwMode="auto">
              <a:xfrm rot="10800000">
                <a:off x="4187658"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8" name="Rounded Rectangle 334">
                <a:extLst>
                  <a:ext uri="{FF2B5EF4-FFF2-40B4-BE49-F238E27FC236}">
                    <a16:creationId xmlns:a16="http://schemas.microsoft.com/office/drawing/2014/main" id="{CBE5AE03-3A93-4FD2-BD45-DBC4F3383D52}"/>
                  </a:ext>
                </a:extLst>
              </p:cNvPr>
              <p:cNvSpPr/>
              <p:nvPr/>
            </p:nvSpPr>
            <p:spPr bwMode="auto">
              <a:xfrm rot="10800000">
                <a:off x="4187658"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49" name="Rounded Rectangle 335">
                <a:extLst>
                  <a:ext uri="{FF2B5EF4-FFF2-40B4-BE49-F238E27FC236}">
                    <a16:creationId xmlns:a16="http://schemas.microsoft.com/office/drawing/2014/main" id="{6ADBA124-3457-4899-886E-CEA164E0402D}"/>
                  </a:ext>
                </a:extLst>
              </p:cNvPr>
              <p:cNvSpPr/>
              <p:nvPr/>
            </p:nvSpPr>
            <p:spPr bwMode="auto">
              <a:xfrm rot="10800000">
                <a:off x="4187658"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0" name="Rounded Rectangle 336">
                <a:extLst>
                  <a:ext uri="{FF2B5EF4-FFF2-40B4-BE49-F238E27FC236}">
                    <a16:creationId xmlns:a16="http://schemas.microsoft.com/office/drawing/2014/main" id="{B5FA29DE-EB86-43D0-92AF-48804D850711}"/>
                  </a:ext>
                </a:extLst>
              </p:cNvPr>
              <p:cNvSpPr/>
              <p:nvPr/>
            </p:nvSpPr>
            <p:spPr bwMode="auto">
              <a:xfrm rot="10800000">
                <a:off x="4054863"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1" name="Rounded Rectangle 337">
                <a:extLst>
                  <a:ext uri="{FF2B5EF4-FFF2-40B4-BE49-F238E27FC236}">
                    <a16:creationId xmlns:a16="http://schemas.microsoft.com/office/drawing/2014/main" id="{7CE574E1-FA8C-498D-A2FC-14385075F7AD}"/>
                  </a:ext>
                </a:extLst>
              </p:cNvPr>
              <p:cNvSpPr/>
              <p:nvPr/>
            </p:nvSpPr>
            <p:spPr bwMode="auto">
              <a:xfrm rot="10800000">
                <a:off x="4054862"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2" name="Rounded Rectangle 338">
                <a:extLst>
                  <a:ext uri="{FF2B5EF4-FFF2-40B4-BE49-F238E27FC236}">
                    <a16:creationId xmlns:a16="http://schemas.microsoft.com/office/drawing/2014/main" id="{665E0E79-39C0-4D14-B5D7-095EBBEFDFD8}"/>
                  </a:ext>
                </a:extLst>
              </p:cNvPr>
              <p:cNvSpPr/>
              <p:nvPr/>
            </p:nvSpPr>
            <p:spPr bwMode="auto">
              <a:xfrm rot="10800000">
                <a:off x="4054862"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3" name="Rounded Rectangle 339">
                <a:extLst>
                  <a:ext uri="{FF2B5EF4-FFF2-40B4-BE49-F238E27FC236}">
                    <a16:creationId xmlns:a16="http://schemas.microsoft.com/office/drawing/2014/main" id="{26E1094D-1A3D-40AA-A93B-FDA5335AD0DC}"/>
                  </a:ext>
                </a:extLst>
              </p:cNvPr>
              <p:cNvSpPr/>
              <p:nvPr/>
            </p:nvSpPr>
            <p:spPr bwMode="auto">
              <a:xfrm rot="10800000">
                <a:off x="4054861"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4" name="Rounded Rectangle 340">
                <a:extLst>
                  <a:ext uri="{FF2B5EF4-FFF2-40B4-BE49-F238E27FC236}">
                    <a16:creationId xmlns:a16="http://schemas.microsoft.com/office/drawing/2014/main" id="{81C8EF70-213F-4C33-86E1-3E9E4C141E9B}"/>
                  </a:ext>
                </a:extLst>
              </p:cNvPr>
              <p:cNvSpPr/>
              <p:nvPr/>
            </p:nvSpPr>
            <p:spPr bwMode="auto">
              <a:xfrm rot="10800000">
                <a:off x="4054861"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5" name="Rounded Rectangle 341">
                <a:extLst>
                  <a:ext uri="{FF2B5EF4-FFF2-40B4-BE49-F238E27FC236}">
                    <a16:creationId xmlns:a16="http://schemas.microsoft.com/office/drawing/2014/main" id="{B72708CE-185C-406E-B624-1619DDA5F983}"/>
                  </a:ext>
                </a:extLst>
              </p:cNvPr>
              <p:cNvSpPr/>
              <p:nvPr/>
            </p:nvSpPr>
            <p:spPr bwMode="auto">
              <a:xfrm rot="10800000">
                <a:off x="4054861"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6" name="Rounded Rectangle 342">
                <a:extLst>
                  <a:ext uri="{FF2B5EF4-FFF2-40B4-BE49-F238E27FC236}">
                    <a16:creationId xmlns:a16="http://schemas.microsoft.com/office/drawing/2014/main" id="{364804E2-0937-44A9-830E-0A235F7ED39C}"/>
                  </a:ext>
                </a:extLst>
              </p:cNvPr>
              <p:cNvSpPr/>
              <p:nvPr/>
            </p:nvSpPr>
            <p:spPr bwMode="auto">
              <a:xfrm rot="10800000">
                <a:off x="4054860"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7" name="Rounded Rectangle 343">
                <a:extLst>
                  <a:ext uri="{FF2B5EF4-FFF2-40B4-BE49-F238E27FC236}">
                    <a16:creationId xmlns:a16="http://schemas.microsoft.com/office/drawing/2014/main" id="{BBD0FB55-F296-4D3D-801E-DF6E6D882C76}"/>
                  </a:ext>
                </a:extLst>
              </p:cNvPr>
              <p:cNvSpPr/>
              <p:nvPr/>
            </p:nvSpPr>
            <p:spPr bwMode="auto">
              <a:xfrm rot="10800000">
                <a:off x="4054860"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8" name="Rounded Rectangle 344">
                <a:extLst>
                  <a:ext uri="{FF2B5EF4-FFF2-40B4-BE49-F238E27FC236}">
                    <a16:creationId xmlns:a16="http://schemas.microsoft.com/office/drawing/2014/main" id="{6F391F63-0281-46E5-8044-061903CB0730}"/>
                  </a:ext>
                </a:extLst>
              </p:cNvPr>
              <p:cNvSpPr/>
              <p:nvPr/>
            </p:nvSpPr>
            <p:spPr bwMode="auto">
              <a:xfrm rot="10800000">
                <a:off x="3922065"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59" name="Rounded Rectangle 345">
                <a:extLst>
                  <a:ext uri="{FF2B5EF4-FFF2-40B4-BE49-F238E27FC236}">
                    <a16:creationId xmlns:a16="http://schemas.microsoft.com/office/drawing/2014/main" id="{6BB0F9BD-2E26-45CE-96FC-850A072BF0C5}"/>
                  </a:ext>
                </a:extLst>
              </p:cNvPr>
              <p:cNvSpPr/>
              <p:nvPr/>
            </p:nvSpPr>
            <p:spPr bwMode="auto">
              <a:xfrm rot="10800000">
                <a:off x="3922064"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0" name="Rounded Rectangle 346">
                <a:extLst>
                  <a:ext uri="{FF2B5EF4-FFF2-40B4-BE49-F238E27FC236}">
                    <a16:creationId xmlns:a16="http://schemas.microsoft.com/office/drawing/2014/main" id="{3106A435-0634-40E7-B2B1-B719154DE0F0}"/>
                  </a:ext>
                </a:extLst>
              </p:cNvPr>
              <p:cNvSpPr/>
              <p:nvPr/>
            </p:nvSpPr>
            <p:spPr bwMode="auto">
              <a:xfrm rot="10800000">
                <a:off x="3922064"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1" name="Rounded Rectangle 347">
                <a:extLst>
                  <a:ext uri="{FF2B5EF4-FFF2-40B4-BE49-F238E27FC236}">
                    <a16:creationId xmlns:a16="http://schemas.microsoft.com/office/drawing/2014/main" id="{7F58FFBA-1726-4A7F-B205-510A5E8ACCF6}"/>
                  </a:ext>
                </a:extLst>
              </p:cNvPr>
              <p:cNvSpPr/>
              <p:nvPr/>
            </p:nvSpPr>
            <p:spPr bwMode="auto">
              <a:xfrm rot="10800000">
                <a:off x="3922063"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2" name="Rounded Rectangle 348">
                <a:extLst>
                  <a:ext uri="{FF2B5EF4-FFF2-40B4-BE49-F238E27FC236}">
                    <a16:creationId xmlns:a16="http://schemas.microsoft.com/office/drawing/2014/main" id="{EFC5BCAE-227A-4C59-8181-C3116DB2A2E1}"/>
                  </a:ext>
                </a:extLst>
              </p:cNvPr>
              <p:cNvSpPr/>
              <p:nvPr/>
            </p:nvSpPr>
            <p:spPr bwMode="auto">
              <a:xfrm rot="10800000">
                <a:off x="3922063"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3" name="Rounded Rectangle 349">
                <a:extLst>
                  <a:ext uri="{FF2B5EF4-FFF2-40B4-BE49-F238E27FC236}">
                    <a16:creationId xmlns:a16="http://schemas.microsoft.com/office/drawing/2014/main" id="{421832BA-63AF-4182-A3F4-BE20D1EB2B6A}"/>
                  </a:ext>
                </a:extLst>
              </p:cNvPr>
              <p:cNvSpPr/>
              <p:nvPr/>
            </p:nvSpPr>
            <p:spPr bwMode="auto">
              <a:xfrm rot="10800000">
                <a:off x="3922063"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4" name="Rounded Rectangle 350">
                <a:extLst>
                  <a:ext uri="{FF2B5EF4-FFF2-40B4-BE49-F238E27FC236}">
                    <a16:creationId xmlns:a16="http://schemas.microsoft.com/office/drawing/2014/main" id="{0580B5B2-0E20-4EE0-B288-640ABB5A1360}"/>
                  </a:ext>
                </a:extLst>
              </p:cNvPr>
              <p:cNvSpPr/>
              <p:nvPr/>
            </p:nvSpPr>
            <p:spPr bwMode="auto">
              <a:xfrm rot="10800000">
                <a:off x="3922062"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5" name="Rounded Rectangle 351">
                <a:extLst>
                  <a:ext uri="{FF2B5EF4-FFF2-40B4-BE49-F238E27FC236}">
                    <a16:creationId xmlns:a16="http://schemas.microsoft.com/office/drawing/2014/main" id="{ED319027-05F4-44C1-BBEC-CBDAD8F45049}"/>
                  </a:ext>
                </a:extLst>
              </p:cNvPr>
              <p:cNvSpPr/>
              <p:nvPr/>
            </p:nvSpPr>
            <p:spPr bwMode="auto">
              <a:xfrm rot="10800000">
                <a:off x="3922062"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6" name="Rounded Rectangle 352">
                <a:extLst>
                  <a:ext uri="{FF2B5EF4-FFF2-40B4-BE49-F238E27FC236}">
                    <a16:creationId xmlns:a16="http://schemas.microsoft.com/office/drawing/2014/main" id="{D0C112CC-AC86-4139-91DA-D630D42105D2}"/>
                  </a:ext>
                </a:extLst>
              </p:cNvPr>
              <p:cNvSpPr/>
              <p:nvPr/>
            </p:nvSpPr>
            <p:spPr bwMode="auto">
              <a:xfrm rot="10800000">
                <a:off x="3789267"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7" name="Rounded Rectangle 353">
                <a:extLst>
                  <a:ext uri="{FF2B5EF4-FFF2-40B4-BE49-F238E27FC236}">
                    <a16:creationId xmlns:a16="http://schemas.microsoft.com/office/drawing/2014/main" id="{1FFB5896-2941-40A4-B9DE-03A3530462CF}"/>
                  </a:ext>
                </a:extLst>
              </p:cNvPr>
              <p:cNvSpPr/>
              <p:nvPr/>
            </p:nvSpPr>
            <p:spPr bwMode="auto">
              <a:xfrm rot="10800000">
                <a:off x="3789266"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8" name="Rounded Rectangle 354">
                <a:extLst>
                  <a:ext uri="{FF2B5EF4-FFF2-40B4-BE49-F238E27FC236}">
                    <a16:creationId xmlns:a16="http://schemas.microsoft.com/office/drawing/2014/main" id="{44AA4FD5-3750-4FA0-88EB-3CD1541CBCEE}"/>
                  </a:ext>
                </a:extLst>
              </p:cNvPr>
              <p:cNvSpPr/>
              <p:nvPr/>
            </p:nvSpPr>
            <p:spPr bwMode="auto">
              <a:xfrm rot="10800000">
                <a:off x="3789266"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69" name="Rounded Rectangle 355">
                <a:extLst>
                  <a:ext uri="{FF2B5EF4-FFF2-40B4-BE49-F238E27FC236}">
                    <a16:creationId xmlns:a16="http://schemas.microsoft.com/office/drawing/2014/main" id="{BE1EF049-941D-4E90-ABD1-8DBE8B25FCD2}"/>
                  </a:ext>
                </a:extLst>
              </p:cNvPr>
              <p:cNvSpPr/>
              <p:nvPr/>
            </p:nvSpPr>
            <p:spPr bwMode="auto">
              <a:xfrm rot="10800000">
                <a:off x="3789266"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0" name="Rounded Rectangle 356">
                <a:extLst>
                  <a:ext uri="{FF2B5EF4-FFF2-40B4-BE49-F238E27FC236}">
                    <a16:creationId xmlns:a16="http://schemas.microsoft.com/office/drawing/2014/main" id="{3A38F0C7-C293-4AF6-B81D-81C8D8919496}"/>
                  </a:ext>
                </a:extLst>
              </p:cNvPr>
              <p:cNvSpPr/>
              <p:nvPr/>
            </p:nvSpPr>
            <p:spPr bwMode="auto">
              <a:xfrm rot="10800000">
                <a:off x="3789266"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1" name="Rounded Rectangle 357">
                <a:extLst>
                  <a:ext uri="{FF2B5EF4-FFF2-40B4-BE49-F238E27FC236}">
                    <a16:creationId xmlns:a16="http://schemas.microsoft.com/office/drawing/2014/main" id="{A17F7E1D-3299-49F8-8DA5-694E81331A34}"/>
                  </a:ext>
                </a:extLst>
              </p:cNvPr>
              <p:cNvSpPr/>
              <p:nvPr/>
            </p:nvSpPr>
            <p:spPr bwMode="auto">
              <a:xfrm rot="10800000">
                <a:off x="3789266"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2" name="Rounded Rectangle 358">
                <a:extLst>
                  <a:ext uri="{FF2B5EF4-FFF2-40B4-BE49-F238E27FC236}">
                    <a16:creationId xmlns:a16="http://schemas.microsoft.com/office/drawing/2014/main" id="{182CA0F6-AABC-4CBA-A8D6-0030DACDA47E}"/>
                  </a:ext>
                </a:extLst>
              </p:cNvPr>
              <p:cNvSpPr/>
              <p:nvPr/>
            </p:nvSpPr>
            <p:spPr bwMode="auto">
              <a:xfrm rot="10800000">
                <a:off x="3789265"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3" name="Rounded Rectangle 359">
                <a:extLst>
                  <a:ext uri="{FF2B5EF4-FFF2-40B4-BE49-F238E27FC236}">
                    <a16:creationId xmlns:a16="http://schemas.microsoft.com/office/drawing/2014/main" id="{4D1189C5-27AD-47A4-AEFB-70253A71DE91}"/>
                  </a:ext>
                </a:extLst>
              </p:cNvPr>
              <p:cNvSpPr/>
              <p:nvPr/>
            </p:nvSpPr>
            <p:spPr bwMode="auto">
              <a:xfrm rot="10800000">
                <a:off x="3789265"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4" name="Rounded Rectangle 360">
                <a:extLst>
                  <a:ext uri="{FF2B5EF4-FFF2-40B4-BE49-F238E27FC236}">
                    <a16:creationId xmlns:a16="http://schemas.microsoft.com/office/drawing/2014/main" id="{1400F77A-AC05-4447-B8D4-8E089B000B5D}"/>
                  </a:ext>
                </a:extLst>
              </p:cNvPr>
              <p:cNvSpPr/>
              <p:nvPr/>
            </p:nvSpPr>
            <p:spPr bwMode="auto">
              <a:xfrm rot="10800000">
                <a:off x="3542531"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5" name="Rounded Rectangle 361">
                <a:extLst>
                  <a:ext uri="{FF2B5EF4-FFF2-40B4-BE49-F238E27FC236}">
                    <a16:creationId xmlns:a16="http://schemas.microsoft.com/office/drawing/2014/main" id="{7FB73945-E065-48F5-B3F3-8D09C6356738}"/>
                  </a:ext>
                </a:extLst>
              </p:cNvPr>
              <p:cNvSpPr/>
              <p:nvPr/>
            </p:nvSpPr>
            <p:spPr bwMode="auto">
              <a:xfrm rot="10800000">
                <a:off x="3542530"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6" name="Rounded Rectangle 362">
                <a:extLst>
                  <a:ext uri="{FF2B5EF4-FFF2-40B4-BE49-F238E27FC236}">
                    <a16:creationId xmlns:a16="http://schemas.microsoft.com/office/drawing/2014/main" id="{38D5882E-9DAC-4E2B-BE34-4789420A0196}"/>
                  </a:ext>
                </a:extLst>
              </p:cNvPr>
              <p:cNvSpPr/>
              <p:nvPr/>
            </p:nvSpPr>
            <p:spPr bwMode="auto">
              <a:xfrm rot="10800000">
                <a:off x="3542530"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7" name="Rounded Rectangle 363">
                <a:extLst>
                  <a:ext uri="{FF2B5EF4-FFF2-40B4-BE49-F238E27FC236}">
                    <a16:creationId xmlns:a16="http://schemas.microsoft.com/office/drawing/2014/main" id="{BC6773D5-D74C-4F46-8C38-8C75BE562A83}"/>
                  </a:ext>
                </a:extLst>
              </p:cNvPr>
              <p:cNvSpPr/>
              <p:nvPr/>
            </p:nvSpPr>
            <p:spPr bwMode="auto">
              <a:xfrm rot="10800000">
                <a:off x="3542529"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8" name="Rounded Rectangle 364">
                <a:extLst>
                  <a:ext uri="{FF2B5EF4-FFF2-40B4-BE49-F238E27FC236}">
                    <a16:creationId xmlns:a16="http://schemas.microsoft.com/office/drawing/2014/main" id="{A955F8AE-4E14-49E0-9562-7F47E4702517}"/>
                  </a:ext>
                </a:extLst>
              </p:cNvPr>
              <p:cNvSpPr/>
              <p:nvPr/>
            </p:nvSpPr>
            <p:spPr bwMode="auto">
              <a:xfrm rot="10800000">
                <a:off x="3542529"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79" name="Rounded Rectangle 365">
                <a:extLst>
                  <a:ext uri="{FF2B5EF4-FFF2-40B4-BE49-F238E27FC236}">
                    <a16:creationId xmlns:a16="http://schemas.microsoft.com/office/drawing/2014/main" id="{7339DFD1-88F5-4937-857B-543FED818F52}"/>
                  </a:ext>
                </a:extLst>
              </p:cNvPr>
              <p:cNvSpPr/>
              <p:nvPr/>
            </p:nvSpPr>
            <p:spPr bwMode="auto">
              <a:xfrm rot="10800000">
                <a:off x="3542529"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0" name="Rounded Rectangle 366">
                <a:extLst>
                  <a:ext uri="{FF2B5EF4-FFF2-40B4-BE49-F238E27FC236}">
                    <a16:creationId xmlns:a16="http://schemas.microsoft.com/office/drawing/2014/main" id="{C6309DDA-0DEE-4644-8757-178F34E6EC70}"/>
                  </a:ext>
                </a:extLst>
              </p:cNvPr>
              <p:cNvSpPr/>
              <p:nvPr/>
            </p:nvSpPr>
            <p:spPr bwMode="auto">
              <a:xfrm rot="10800000">
                <a:off x="3542528"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1" name="Rounded Rectangle 367">
                <a:extLst>
                  <a:ext uri="{FF2B5EF4-FFF2-40B4-BE49-F238E27FC236}">
                    <a16:creationId xmlns:a16="http://schemas.microsoft.com/office/drawing/2014/main" id="{0DB58D22-13C0-4E9A-9BB5-0876B5E8BD32}"/>
                  </a:ext>
                </a:extLst>
              </p:cNvPr>
              <p:cNvSpPr/>
              <p:nvPr/>
            </p:nvSpPr>
            <p:spPr bwMode="auto">
              <a:xfrm rot="10800000">
                <a:off x="3542528"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2" name="Rounded Rectangle 368">
                <a:extLst>
                  <a:ext uri="{FF2B5EF4-FFF2-40B4-BE49-F238E27FC236}">
                    <a16:creationId xmlns:a16="http://schemas.microsoft.com/office/drawing/2014/main" id="{D8925BFF-187D-4569-AE36-0C1AE7050EC8}"/>
                  </a:ext>
                </a:extLst>
              </p:cNvPr>
              <p:cNvSpPr/>
              <p:nvPr/>
            </p:nvSpPr>
            <p:spPr bwMode="auto">
              <a:xfrm rot="10800000">
                <a:off x="3409733"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3" name="Rounded Rectangle 369">
                <a:extLst>
                  <a:ext uri="{FF2B5EF4-FFF2-40B4-BE49-F238E27FC236}">
                    <a16:creationId xmlns:a16="http://schemas.microsoft.com/office/drawing/2014/main" id="{E697ED3F-25A2-4C51-B559-216CEAD542A1}"/>
                  </a:ext>
                </a:extLst>
              </p:cNvPr>
              <p:cNvSpPr/>
              <p:nvPr/>
            </p:nvSpPr>
            <p:spPr bwMode="auto">
              <a:xfrm rot="10800000">
                <a:off x="3409732"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4" name="Rounded Rectangle 370">
                <a:extLst>
                  <a:ext uri="{FF2B5EF4-FFF2-40B4-BE49-F238E27FC236}">
                    <a16:creationId xmlns:a16="http://schemas.microsoft.com/office/drawing/2014/main" id="{5C9E091D-E544-4E4F-AC06-97E1D4931B02}"/>
                  </a:ext>
                </a:extLst>
              </p:cNvPr>
              <p:cNvSpPr/>
              <p:nvPr/>
            </p:nvSpPr>
            <p:spPr bwMode="auto">
              <a:xfrm rot="10800000">
                <a:off x="3409732"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5" name="Rounded Rectangle 371">
                <a:extLst>
                  <a:ext uri="{FF2B5EF4-FFF2-40B4-BE49-F238E27FC236}">
                    <a16:creationId xmlns:a16="http://schemas.microsoft.com/office/drawing/2014/main" id="{2FA4C708-7609-43BA-9F81-A45E49CCAA10}"/>
                  </a:ext>
                </a:extLst>
              </p:cNvPr>
              <p:cNvSpPr/>
              <p:nvPr/>
            </p:nvSpPr>
            <p:spPr bwMode="auto">
              <a:xfrm rot="10800000">
                <a:off x="3409732"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6" name="Rounded Rectangle 372">
                <a:extLst>
                  <a:ext uri="{FF2B5EF4-FFF2-40B4-BE49-F238E27FC236}">
                    <a16:creationId xmlns:a16="http://schemas.microsoft.com/office/drawing/2014/main" id="{E2D0D08A-AFCE-4E46-B822-ACBAAEA654E1}"/>
                  </a:ext>
                </a:extLst>
              </p:cNvPr>
              <p:cNvSpPr/>
              <p:nvPr/>
            </p:nvSpPr>
            <p:spPr bwMode="auto">
              <a:xfrm rot="10800000">
                <a:off x="3409732"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7" name="Rounded Rectangle 373">
                <a:extLst>
                  <a:ext uri="{FF2B5EF4-FFF2-40B4-BE49-F238E27FC236}">
                    <a16:creationId xmlns:a16="http://schemas.microsoft.com/office/drawing/2014/main" id="{577FECF5-0AC7-4C65-BC9B-6E8AF72783C1}"/>
                  </a:ext>
                </a:extLst>
              </p:cNvPr>
              <p:cNvSpPr/>
              <p:nvPr/>
            </p:nvSpPr>
            <p:spPr bwMode="auto">
              <a:xfrm rot="10800000">
                <a:off x="3409732"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8" name="Rounded Rectangle 374">
                <a:extLst>
                  <a:ext uri="{FF2B5EF4-FFF2-40B4-BE49-F238E27FC236}">
                    <a16:creationId xmlns:a16="http://schemas.microsoft.com/office/drawing/2014/main" id="{B29E8C84-A195-457F-BBE7-A00D16DF4A7C}"/>
                  </a:ext>
                </a:extLst>
              </p:cNvPr>
              <p:cNvSpPr/>
              <p:nvPr/>
            </p:nvSpPr>
            <p:spPr bwMode="auto">
              <a:xfrm rot="10800000">
                <a:off x="3409731"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89" name="Rounded Rectangle 375">
                <a:extLst>
                  <a:ext uri="{FF2B5EF4-FFF2-40B4-BE49-F238E27FC236}">
                    <a16:creationId xmlns:a16="http://schemas.microsoft.com/office/drawing/2014/main" id="{E58DE184-794E-497B-8CEC-D8270B132361}"/>
                  </a:ext>
                </a:extLst>
              </p:cNvPr>
              <p:cNvSpPr/>
              <p:nvPr/>
            </p:nvSpPr>
            <p:spPr bwMode="auto">
              <a:xfrm rot="10800000">
                <a:off x="3409731"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0" name="Rounded Rectangle 376">
                <a:extLst>
                  <a:ext uri="{FF2B5EF4-FFF2-40B4-BE49-F238E27FC236}">
                    <a16:creationId xmlns:a16="http://schemas.microsoft.com/office/drawing/2014/main" id="{144A3C0B-22EC-43D4-A33E-D118BE5A2303}"/>
                  </a:ext>
                </a:extLst>
              </p:cNvPr>
              <p:cNvSpPr/>
              <p:nvPr/>
            </p:nvSpPr>
            <p:spPr bwMode="auto">
              <a:xfrm rot="10800000">
                <a:off x="3276935"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1" name="Rounded Rectangle 377">
                <a:extLst>
                  <a:ext uri="{FF2B5EF4-FFF2-40B4-BE49-F238E27FC236}">
                    <a16:creationId xmlns:a16="http://schemas.microsoft.com/office/drawing/2014/main" id="{4B94E648-5365-4F6C-9681-E2D4ABF6A06B}"/>
                  </a:ext>
                </a:extLst>
              </p:cNvPr>
              <p:cNvSpPr/>
              <p:nvPr/>
            </p:nvSpPr>
            <p:spPr bwMode="auto">
              <a:xfrm rot="10800000">
                <a:off x="3276934"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2" name="Rounded Rectangle 378">
                <a:extLst>
                  <a:ext uri="{FF2B5EF4-FFF2-40B4-BE49-F238E27FC236}">
                    <a16:creationId xmlns:a16="http://schemas.microsoft.com/office/drawing/2014/main" id="{D52E41B7-889B-42EE-9DF1-1A6135AF5183}"/>
                  </a:ext>
                </a:extLst>
              </p:cNvPr>
              <p:cNvSpPr/>
              <p:nvPr/>
            </p:nvSpPr>
            <p:spPr bwMode="auto">
              <a:xfrm rot="10800000">
                <a:off x="3276934"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3" name="Rounded Rectangle 379">
                <a:extLst>
                  <a:ext uri="{FF2B5EF4-FFF2-40B4-BE49-F238E27FC236}">
                    <a16:creationId xmlns:a16="http://schemas.microsoft.com/office/drawing/2014/main" id="{C442E749-8AA7-4730-B30C-14FA559D57BD}"/>
                  </a:ext>
                </a:extLst>
              </p:cNvPr>
              <p:cNvSpPr/>
              <p:nvPr/>
            </p:nvSpPr>
            <p:spPr bwMode="auto">
              <a:xfrm rot="10800000">
                <a:off x="3276934"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4" name="Rounded Rectangle 380">
                <a:extLst>
                  <a:ext uri="{FF2B5EF4-FFF2-40B4-BE49-F238E27FC236}">
                    <a16:creationId xmlns:a16="http://schemas.microsoft.com/office/drawing/2014/main" id="{F2B4E494-CEFA-476D-ACE9-8B98EB187BE3}"/>
                  </a:ext>
                </a:extLst>
              </p:cNvPr>
              <p:cNvSpPr/>
              <p:nvPr/>
            </p:nvSpPr>
            <p:spPr bwMode="auto">
              <a:xfrm rot="10800000">
                <a:off x="3276934"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5" name="Rounded Rectangle 381">
                <a:extLst>
                  <a:ext uri="{FF2B5EF4-FFF2-40B4-BE49-F238E27FC236}">
                    <a16:creationId xmlns:a16="http://schemas.microsoft.com/office/drawing/2014/main" id="{903699E4-9F0A-4C27-B45A-150AE44A95A7}"/>
                  </a:ext>
                </a:extLst>
              </p:cNvPr>
              <p:cNvSpPr/>
              <p:nvPr/>
            </p:nvSpPr>
            <p:spPr bwMode="auto">
              <a:xfrm rot="10800000">
                <a:off x="3276934"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6" name="Rounded Rectangle 382">
                <a:extLst>
                  <a:ext uri="{FF2B5EF4-FFF2-40B4-BE49-F238E27FC236}">
                    <a16:creationId xmlns:a16="http://schemas.microsoft.com/office/drawing/2014/main" id="{045151AA-E34A-48AC-BAD7-91B00EC7C41B}"/>
                  </a:ext>
                </a:extLst>
              </p:cNvPr>
              <p:cNvSpPr/>
              <p:nvPr/>
            </p:nvSpPr>
            <p:spPr bwMode="auto">
              <a:xfrm rot="10800000">
                <a:off x="3276933"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7" name="Rounded Rectangle 383">
                <a:extLst>
                  <a:ext uri="{FF2B5EF4-FFF2-40B4-BE49-F238E27FC236}">
                    <a16:creationId xmlns:a16="http://schemas.microsoft.com/office/drawing/2014/main" id="{CEB8C87C-90BF-4A1E-900B-0F047C0F8EFC}"/>
                  </a:ext>
                </a:extLst>
              </p:cNvPr>
              <p:cNvSpPr/>
              <p:nvPr/>
            </p:nvSpPr>
            <p:spPr bwMode="auto">
              <a:xfrm rot="10800000">
                <a:off x="3276933"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8" name="Rounded Rectangle 384">
                <a:extLst>
                  <a:ext uri="{FF2B5EF4-FFF2-40B4-BE49-F238E27FC236}">
                    <a16:creationId xmlns:a16="http://schemas.microsoft.com/office/drawing/2014/main" id="{D70868C4-5E2A-475D-977B-4144AAEA8199}"/>
                  </a:ext>
                </a:extLst>
              </p:cNvPr>
              <p:cNvSpPr/>
              <p:nvPr/>
            </p:nvSpPr>
            <p:spPr bwMode="auto">
              <a:xfrm rot="10800000">
                <a:off x="3144138"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199" name="Rounded Rectangle 385">
                <a:extLst>
                  <a:ext uri="{FF2B5EF4-FFF2-40B4-BE49-F238E27FC236}">
                    <a16:creationId xmlns:a16="http://schemas.microsoft.com/office/drawing/2014/main" id="{35B7056B-3900-45DC-84ED-47F35237BA66}"/>
                  </a:ext>
                </a:extLst>
              </p:cNvPr>
              <p:cNvSpPr/>
              <p:nvPr/>
            </p:nvSpPr>
            <p:spPr bwMode="auto">
              <a:xfrm rot="10800000">
                <a:off x="3144137"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0" name="Rounded Rectangle 386">
                <a:extLst>
                  <a:ext uri="{FF2B5EF4-FFF2-40B4-BE49-F238E27FC236}">
                    <a16:creationId xmlns:a16="http://schemas.microsoft.com/office/drawing/2014/main" id="{EC5B38B3-C6A8-461C-9CDE-5DA792B67F34}"/>
                  </a:ext>
                </a:extLst>
              </p:cNvPr>
              <p:cNvSpPr/>
              <p:nvPr/>
            </p:nvSpPr>
            <p:spPr bwMode="auto">
              <a:xfrm rot="10800000">
                <a:off x="3144137"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1" name="Rounded Rectangle 387">
                <a:extLst>
                  <a:ext uri="{FF2B5EF4-FFF2-40B4-BE49-F238E27FC236}">
                    <a16:creationId xmlns:a16="http://schemas.microsoft.com/office/drawing/2014/main" id="{CA9D1017-9D3A-4DCD-96E1-ECC0A17D6660}"/>
                  </a:ext>
                </a:extLst>
              </p:cNvPr>
              <p:cNvSpPr/>
              <p:nvPr/>
            </p:nvSpPr>
            <p:spPr bwMode="auto">
              <a:xfrm rot="10800000">
                <a:off x="3144136"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2" name="Rounded Rectangle 388">
                <a:extLst>
                  <a:ext uri="{FF2B5EF4-FFF2-40B4-BE49-F238E27FC236}">
                    <a16:creationId xmlns:a16="http://schemas.microsoft.com/office/drawing/2014/main" id="{3952FAC4-2EEC-4134-9D07-72EC69F2CE8A}"/>
                  </a:ext>
                </a:extLst>
              </p:cNvPr>
              <p:cNvSpPr/>
              <p:nvPr/>
            </p:nvSpPr>
            <p:spPr bwMode="auto">
              <a:xfrm rot="10800000">
                <a:off x="3144136"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3" name="Rounded Rectangle 389">
                <a:extLst>
                  <a:ext uri="{FF2B5EF4-FFF2-40B4-BE49-F238E27FC236}">
                    <a16:creationId xmlns:a16="http://schemas.microsoft.com/office/drawing/2014/main" id="{66015DD7-7422-4C42-B91E-F7700B8812E7}"/>
                  </a:ext>
                </a:extLst>
              </p:cNvPr>
              <p:cNvSpPr/>
              <p:nvPr/>
            </p:nvSpPr>
            <p:spPr bwMode="auto">
              <a:xfrm rot="10800000">
                <a:off x="3144136"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4" name="Rounded Rectangle 390">
                <a:extLst>
                  <a:ext uri="{FF2B5EF4-FFF2-40B4-BE49-F238E27FC236}">
                    <a16:creationId xmlns:a16="http://schemas.microsoft.com/office/drawing/2014/main" id="{6232B2C4-270A-478E-B8BF-A7A522153587}"/>
                  </a:ext>
                </a:extLst>
              </p:cNvPr>
              <p:cNvSpPr/>
              <p:nvPr/>
            </p:nvSpPr>
            <p:spPr bwMode="auto">
              <a:xfrm rot="10800000">
                <a:off x="3144135"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5" name="Rounded Rectangle 391">
                <a:extLst>
                  <a:ext uri="{FF2B5EF4-FFF2-40B4-BE49-F238E27FC236}">
                    <a16:creationId xmlns:a16="http://schemas.microsoft.com/office/drawing/2014/main" id="{AF51F683-F729-4E22-8FF7-20D55BA13B89}"/>
                  </a:ext>
                </a:extLst>
              </p:cNvPr>
              <p:cNvSpPr/>
              <p:nvPr/>
            </p:nvSpPr>
            <p:spPr bwMode="auto">
              <a:xfrm rot="10800000">
                <a:off x="3144135"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6" name="Rounded Rectangle 392">
                <a:extLst>
                  <a:ext uri="{FF2B5EF4-FFF2-40B4-BE49-F238E27FC236}">
                    <a16:creationId xmlns:a16="http://schemas.microsoft.com/office/drawing/2014/main" id="{A2FBAC73-A864-42BD-89F0-EC14D0DC768C}"/>
                  </a:ext>
                </a:extLst>
              </p:cNvPr>
              <p:cNvSpPr/>
              <p:nvPr/>
            </p:nvSpPr>
            <p:spPr bwMode="auto">
              <a:xfrm rot="10800000">
                <a:off x="3011340"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7" name="Rounded Rectangle 393">
                <a:extLst>
                  <a:ext uri="{FF2B5EF4-FFF2-40B4-BE49-F238E27FC236}">
                    <a16:creationId xmlns:a16="http://schemas.microsoft.com/office/drawing/2014/main" id="{FCE93631-4980-4E34-9A52-5FF4DDD7D95F}"/>
                  </a:ext>
                </a:extLst>
              </p:cNvPr>
              <p:cNvSpPr/>
              <p:nvPr/>
            </p:nvSpPr>
            <p:spPr bwMode="auto">
              <a:xfrm rot="10800000">
                <a:off x="3011339"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8" name="Rounded Rectangle 394">
                <a:extLst>
                  <a:ext uri="{FF2B5EF4-FFF2-40B4-BE49-F238E27FC236}">
                    <a16:creationId xmlns:a16="http://schemas.microsoft.com/office/drawing/2014/main" id="{81DE6AC8-A84F-486E-89A5-04E74C3365B2}"/>
                  </a:ext>
                </a:extLst>
              </p:cNvPr>
              <p:cNvSpPr/>
              <p:nvPr/>
            </p:nvSpPr>
            <p:spPr bwMode="auto">
              <a:xfrm rot="10800000">
                <a:off x="3011339"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09" name="Rounded Rectangle 395">
                <a:extLst>
                  <a:ext uri="{FF2B5EF4-FFF2-40B4-BE49-F238E27FC236}">
                    <a16:creationId xmlns:a16="http://schemas.microsoft.com/office/drawing/2014/main" id="{E37828A2-4AD5-482C-8256-4578A4E08AE9}"/>
                  </a:ext>
                </a:extLst>
              </p:cNvPr>
              <p:cNvSpPr/>
              <p:nvPr/>
            </p:nvSpPr>
            <p:spPr bwMode="auto">
              <a:xfrm rot="10800000">
                <a:off x="3011339"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0" name="Rounded Rectangle 396">
                <a:extLst>
                  <a:ext uri="{FF2B5EF4-FFF2-40B4-BE49-F238E27FC236}">
                    <a16:creationId xmlns:a16="http://schemas.microsoft.com/office/drawing/2014/main" id="{9FC6971D-7A5D-48EE-8E5B-F62C992D2EFC}"/>
                  </a:ext>
                </a:extLst>
              </p:cNvPr>
              <p:cNvSpPr/>
              <p:nvPr/>
            </p:nvSpPr>
            <p:spPr bwMode="auto">
              <a:xfrm rot="10800000">
                <a:off x="3011339"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1" name="Rounded Rectangle 397">
                <a:extLst>
                  <a:ext uri="{FF2B5EF4-FFF2-40B4-BE49-F238E27FC236}">
                    <a16:creationId xmlns:a16="http://schemas.microsoft.com/office/drawing/2014/main" id="{84B6179C-4248-4AC1-8B48-E70AB213CD8B}"/>
                  </a:ext>
                </a:extLst>
              </p:cNvPr>
              <p:cNvSpPr/>
              <p:nvPr/>
            </p:nvSpPr>
            <p:spPr bwMode="auto">
              <a:xfrm rot="10800000">
                <a:off x="3011339"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2" name="Rounded Rectangle 398">
                <a:extLst>
                  <a:ext uri="{FF2B5EF4-FFF2-40B4-BE49-F238E27FC236}">
                    <a16:creationId xmlns:a16="http://schemas.microsoft.com/office/drawing/2014/main" id="{C430B14D-28D7-4DC5-9F2E-078F42F16045}"/>
                  </a:ext>
                </a:extLst>
              </p:cNvPr>
              <p:cNvSpPr/>
              <p:nvPr/>
            </p:nvSpPr>
            <p:spPr bwMode="auto">
              <a:xfrm rot="10800000">
                <a:off x="3011338"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3" name="Rounded Rectangle 399">
                <a:extLst>
                  <a:ext uri="{FF2B5EF4-FFF2-40B4-BE49-F238E27FC236}">
                    <a16:creationId xmlns:a16="http://schemas.microsoft.com/office/drawing/2014/main" id="{A2055FCA-8517-4B64-824A-57027E37756C}"/>
                  </a:ext>
                </a:extLst>
              </p:cNvPr>
              <p:cNvSpPr/>
              <p:nvPr/>
            </p:nvSpPr>
            <p:spPr bwMode="auto">
              <a:xfrm rot="10800000">
                <a:off x="3011338"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4" name="Rounded Rectangle 400">
                <a:extLst>
                  <a:ext uri="{FF2B5EF4-FFF2-40B4-BE49-F238E27FC236}">
                    <a16:creationId xmlns:a16="http://schemas.microsoft.com/office/drawing/2014/main" id="{740CB199-772C-4AC7-A0E0-41A3B05CA11C}"/>
                  </a:ext>
                </a:extLst>
              </p:cNvPr>
              <p:cNvSpPr/>
              <p:nvPr/>
            </p:nvSpPr>
            <p:spPr bwMode="auto">
              <a:xfrm rot="10800000">
                <a:off x="2878543" y="2911238"/>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5" name="Rounded Rectangle 401">
                <a:extLst>
                  <a:ext uri="{FF2B5EF4-FFF2-40B4-BE49-F238E27FC236}">
                    <a16:creationId xmlns:a16="http://schemas.microsoft.com/office/drawing/2014/main" id="{858C721D-32FF-45D9-BFF1-250F1D2831C0}"/>
                  </a:ext>
                </a:extLst>
              </p:cNvPr>
              <p:cNvSpPr/>
              <p:nvPr/>
            </p:nvSpPr>
            <p:spPr bwMode="auto">
              <a:xfrm rot="10800000">
                <a:off x="2878542" y="3023129"/>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6" name="Rounded Rectangle 402">
                <a:extLst>
                  <a:ext uri="{FF2B5EF4-FFF2-40B4-BE49-F238E27FC236}">
                    <a16:creationId xmlns:a16="http://schemas.microsoft.com/office/drawing/2014/main" id="{2900338B-B34A-4A30-A468-3779930A8EE6}"/>
                  </a:ext>
                </a:extLst>
              </p:cNvPr>
              <p:cNvSpPr/>
              <p:nvPr/>
            </p:nvSpPr>
            <p:spPr bwMode="auto">
              <a:xfrm rot="10800000">
                <a:off x="2878542" y="3135020"/>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7" name="Rounded Rectangle 403">
                <a:extLst>
                  <a:ext uri="{FF2B5EF4-FFF2-40B4-BE49-F238E27FC236}">
                    <a16:creationId xmlns:a16="http://schemas.microsoft.com/office/drawing/2014/main" id="{F9CA7F99-6E77-47AD-9ADC-3BE385260738}"/>
                  </a:ext>
                </a:extLst>
              </p:cNvPr>
              <p:cNvSpPr/>
              <p:nvPr/>
            </p:nvSpPr>
            <p:spPr bwMode="auto">
              <a:xfrm rot="10800000">
                <a:off x="2878541" y="3358802"/>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8" name="Rounded Rectangle 404">
                <a:extLst>
                  <a:ext uri="{FF2B5EF4-FFF2-40B4-BE49-F238E27FC236}">
                    <a16:creationId xmlns:a16="http://schemas.microsoft.com/office/drawing/2014/main" id="{2A8959B2-2F86-4453-AE84-A12E9CD38EBE}"/>
                  </a:ext>
                </a:extLst>
              </p:cNvPr>
              <p:cNvSpPr/>
              <p:nvPr/>
            </p:nvSpPr>
            <p:spPr bwMode="auto">
              <a:xfrm rot="10800000">
                <a:off x="2878541" y="347069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19" name="Rounded Rectangle 405">
                <a:extLst>
                  <a:ext uri="{FF2B5EF4-FFF2-40B4-BE49-F238E27FC236}">
                    <a16:creationId xmlns:a16="http://schemas.microsoft.com/office/drawing/2014/main" id="{EA918D70-9AC1-4292-BFCF-FC0619605A25}"/>
                  </a:ext>
                </a:extLst>
              </p:cNvPr>
              <p:cNvSpPr/>
              <p:nvPr/>
            </p:nvSpPr>
            <p:spPr bwMode="auto">
              <a:xfrm rot="10800000">
                <a:off x="2878541" y="3582584"/>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20" name="Rounded Rectangle 406">
                <a:extLst>
                  <a:ext uri="{FF2B5EF4-FFF2-40B4-BE49-F238E27FC236}">
                    <a16:creationId xmlns:a16="http://schemas.microsoft.com/office/drawing/2014/main" id="{38A2840B-24EA-4740-9195-3FA416597851}"/>
                  </a:ext>
                </a:extLst>
              </p:cNvPr>
              <p:cNvSpPr/>
              <p:nvPr/>
            </p:nvSpPr>
            <p:spPr bwMode="auto">
              <a:xfrm rot="10800000">
                <a:off x="2878540" y="3246911"/>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sp>
            <p:nvSpPr>
              <p:cNvPr id="221" name="Rounded Rectangle 407">
                <a:extLst>
                  <a:ext uri="{FF2B5EF4-FFF2-40B4-BE49-F238E27FC236}">
                    <a16:creationId xmlns:a16="http://schemas.microsoft.com/office/drawing/2014/main" id="{45A0EF01-3A55-42F5-B9B0-A7048F4A6D59}"/>
                  </a:ext>
                </a:extLst>
              </p:cNvPr>
              <p:cNvSpPr/>
              <p:nvPr/>
            </p:nvSpPr>
            <p:spPr bwMode="auto">
              <a:xfrm rot="10800000">
                <a:off x="2878540" y="3694473"/>
                <a:ext cx="94940" cy="89645"/>
              </a:xfrm>
              <a:prstGeom prst="roundRect">
                <a:avLst>
                  <a:gd name="adj" fmla="val 5203"/>
                </a:avLst>
              </a:prstGeom>
              <a:gradFill>
                <a:gsLst>
                  <a:gs pos="0">
                    <a:srgbClr val="69E515"/>
                  </a:gs>
                  <a:gs pos="68000">
                    <a:srgbClr val="3A761C"/>
                  </a:gs>
                  <a:gs pos="100000">
                    <a:srgbClr val="388A22"/>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baseline="-25000" dirty="0">
                  <a:solidFill>
                    <a:srgbClr val="FFFFFF"/>
                  </a:solidFill>
                  <a:effectLst>
                    <a:outerShdw blurRad="38100" dist="38100" dir="2700000" algn="tl">
                      <a:srgbClr val="000000">
                        <a:alpha val="43137"/>
                      </a:srgbClr>
                    </a:outerShdw>
                  </a:effectLst>
                  <a:latin typeface="Trebuchet MS" pitchFamily="34" charset="0"/>
                </a:endParaRPr>
              </a:p>
            </p:txBody>
          </p:sp>
        </p:grpSp>
      </p:grpSp>
      <p:cxnSp>
        <p:nvCxnSpPr>
          <p:cNvPr id="222" name="Straight Arrow Connector 221">
            <a:extLst>
              <a:ext uri="{FF2B5EF4-FFF2-40B4-BE49-F238E27FC236}">
                <a16:creationId xmlns:a16="http://schemas.microsoft.com/office/drawing/2014/main" id="{D4798B47-33A3-44F1-9471-28DB999D56E6}"/>
              </a:ext>
            </a:extLst>
          </p:cNvPr>
          <p:cNvCxnSpPr>
            <a:cxnSpLocks/>
          </p:cNvCxnSpPr>
          <p:nvPr/>
        </p:nvCxnSpPr>
        <p:spPr>
          <a:xfrm flipH="1">
            <a:off x="2994695" y="4392172"/>
            <a:ext cx="774818"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3" name="Oval 112">
            <a:extLst>
              <a:ext uri="{FF2B5EF4-FFF2-40B4-BE49-F238E27FC236}">
                <a16:creationId xmlns:a16="http://schemas.microsoft.com/office/drawing/2014/main" id="{A9FBF329-E994-4EF2-9029-6452BCF7D737}"/>
              </a:ext>
            </a:extLst>
          </p:cNvPr>
          <p:cNvSpPr/>
          <p:nvPr/>
        </p:nvSpPr>
        <p:spPr>
          <a:xfrm rot="10800000">
            <a:off x="770855" y="2620981"/>
            <a:ext cx="71796" cy="770101"/>
          </a:xfrm>
          <a:custGeom>
            <a:avLst/>
            <a:gdLst>
              <a:gd name="connsiteX0" fmla="*/ 0 w 3048786"/>
              <a:gd name="connsiteY0" fmla="*/ 1532176 h 3064351"/>
              <a:gd name="connsiteX1" fmla="*/ 1524393 w 3048786"/>
              <a:gd name="connsiteY1" fmla="*/ 0 h 3064351"/>
              <a:gd name="connsiteX2" fmla="*/ 3048786 w 3048786"/>
              <a:gd name="connsiteY2" fmla="*/ 1532176 h 3064351"/>
              <a:gd name="connsiteX3" fmla="*/ 1524393 w 3048786"/>
              <a:gd name="connsiteY3" fmla="*/ 3064352 h 3064351"/>
              <a:gd name="connsiteX4" fmla="*/ 0 w 3048786"/>
              <a:gd name="connsiteY4" fmla="*/ 1532176 h 3064351"/>
              <a:gd name="connsiteX0" fmla="*/ 1524393 w 3048786"/>
              <a:gd name="connsiteY0" fmla="*/ 0 h 3064352"/>
              <a:gd name="connsiteX1" fmla="*/ 3048786 w 3048786"/>
              <a:gd name="connsiteY1" fmla="*/ 1532176 h 3064352"/>
              <a:gd name="connsiteX2" fmla="*/ 1524393 w 3048786"/>
              <a:gd name="connsiteY2" fmla="*/ 3064352 h 3064352"/>
              <a:gd name="connsiteX3" fmla="*/ 0 w 3048786"/>
              <a:gd name="connsiteY3" fmla="*/ 1532176 h 3064352"/>
              <a:gd name="connsiteX4" fmla="*/ 1615833 w 3048786"/>
              <a:gd name="connsiteY4" fmla="*/ 91440 h 3064352"/>
              <a:gd name="connsiteX0" fmla="*/ 1524393 w 3048786"/>
              <a:gd name="connsiteY0" fmla="*/ 0 h 3064352"/>
              <a:gd name="connsiteX1" fmla="*/ 3048786 w 3048786"/>
              <a:gd name="connsiteY1" fmla="*/ 1532176 h 3064352"/>
              <a:gd name="connsiteX2" fmla="*/ 1524393 w 3048786"/>
              <a:gd name="connsiteY2" fmla="*/ 3064352 h 3064352"/>
              <a:gd name="connsiteX3" fmla="*/ 0 w 3048786"/>
              <a:gd name="connsiteY3" fmla="*/ 1532176 h 3064352"/>
              <a:gd name="connsiteX0" fmla="*/ 0 w 1524393"/>
              <a:gd name="connsiteY0" fmla="*/ 0 h 3064352"/>
              <a:gd name="connsiteX1" fmla="*/ 1524393 w 1524393"/>
              <a:gd name="connsiteY1" fmla="*/ 1532176 h 3064352"/>
              <a:gd name="connsiteX2" fmla="*/ 0 w 1524393"/>
              <a:gd name="connsiteY2" fmla="*/ 3064352 h 3064352"/>
              <a:gd name="connsiteX0" fmla="*/ 0 w 1537411"/>
              <a:gd name="connsiteY0" fmla="*/ 0 h 3064352"/>
              <a:gd name="connsiteX1" fmla="*/ 695959 w 1537411"/>
              <a:gd name="connsiteY1" fmla="*/ 157722 h 3064352"/>
              <a:gd name="connsiteX2" fmla="*/ 1524393 w 1537411"/>
              <a:gd name="connsiteY2" fmla="*/ 1532176 h 3064352"/>
              <a:gd name="connsiteX3" fmla="*/ 0 w 1537411"/>
              <a:gd name="connsiteY3" fmla="*/ 3064352 h 3064352"/>
              <a:gd name="connsiteX0" fmla="*/ 0 w 1537411"/>
              <a:gd name="connsiteY0" fmla="*/ 0 h 3067801"/>
              <a:gd name="connsiteX1" fmla="*/ 695959 w 1537411"/>
              <a:gd name="connsiteY1" fmla="*/ 157722 h 3067801"/>
              <a:gd name="connsiteX2" fmla="*/ 1524393 w 1537411"/>
              <a:gd name="connsiteY2" fmla="*/ 1532176 h 3067801"/>
              <a:gd name="connsiteX3" fmla="*/ 665529 w 1537411"/>
              <a:gd name="connsiteY3" fmla="*/ 2898300 h 3067801"/>
              <a:gd name="connsiteX4" fmla="*/ 0 w 1537411"/>
              <a:gd name="connsiteY4" fmla="*/ 3064352 h 3067801"/>
              <a:gd name="connsiteX0" fmla="*/ 0 w 1537411"/>
              <a:gd name="connsiteY0" fmla="*/ 0 h 2898300"/>
              <a:gd name="connsiteX1" fmla="*/ 695959 w 1537411"/>
              <a:gd name="connsiteY1" fmla="*/ 157722 h 2898300"/>
              <a:gd name="connsiteX2" fmla="*/ 1524393 w 1537411"/>
              <a:gd name="connsiteY2" fmla="*/ 1532176 h 2898300"/>
              <a:gd name="connsiteX3" fmla="*/ 665529 w 1537411"/>
              <a:gd name="connsiteY3" fmla="*/ 2898300 h 2898300"/>
              <a:gd name="connsiteX0" fmla="*/ 30430 w 871882"/>
              <a:gd name="connsiteY0" fmla="*/ 0 h 2740578"/>
              <a:gd name="connsiteX1" fmla="*/ 858864 w 871882"/>
              <a:gd name="connsiteY1" fmla="*/ 1374454 h 2740578"/>
              <a:gd name="connsiteX2" fmla="*/ 0 w 871882"/>
              <a:gd name="connsiteY2" fmla="*/ 2740578 h 2740578"/>
              <a:gd name="connsiteX0" fmla="*/ 30430 w 1031013"/>
              <a:gd name="connsiteY0" fmla="*/ 0 h 2740578"/>
              <a:gd name="connsiteX1" fmla="*/ 1020222 w 1031013"/>
              <a:gd name="connsiteY1" fmla="*/ 1460332 h 2740578"/>
              <a:gd name="connsiteX2" fmla="*/ 0 w 1031013"/>
              <a:gd name="connsiteY2" fmla="*/ 2740578 h 2740578"/>
              <a:gd name="connsiteX0" fmla="*/ 30430 w 1031013"/>
              <a:gd name="connsiteY0" fmla="*/ 0 h 2740578"/>
              <a:gd name="connsiteX1" fmla="*/ 1020222 w 1031013"/>
              <a:gd name="connsiteY1" fmla="*/ 1460332 h 2740578"/>
              <a:gd name="connsiteX2" fmla="*/ 0 w 1031013"/>
              <a:gd name="connsiteY2" fmla="*/ 2740578 h 2740578"/>
              <a:gd name="connsiteX0" fmla="*/ 30430 w 1030674"/>
              <a:gd name="connsiteY0" fmla="*/ 0 h 2740578"/>
              <a:gd name="connsiteX1" fmla="*/ 1020222 w 1030674"/>
              <a:gd name="connsiteY1" fmla="*/ 1460332 h 2740578"/>
              <a:gd name="connsiteX2" fmla="*/ 0 w 1030674"/>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Lst>
            <a:ahLst/>
            <a:cxnLst>
              <a:cxn ang="0">
                <a:pos x="connsiteX0" y="connsiteY0"/>
              </a:cxn>
              <a:cxn ang="0">
                <a:pos x="connsiteX1" y="connsiteY1"/>
              </a:cxn>
              <a:cxn ang="0">
                <a:pos x="connsiteX2" y="connsiteY2"/>
              </a:cxn>
            </a:cxnLst>
            <a:rect l="l" t="t" r="r" b="b"/>
            <a:pathLst>
              <a:path w="1021357" h="2740578">
                <a:moveTo>
                  <a:pt x="30430" y="0"/>
                </a:moveTo>
                <a:cubicBezTo>
                  <a:pt x="284495" y="255363"/>
                  <a:pt x="974875" y="750468"/>
                  <a:pt x="1020222" y="1460332"/>
                </a:cubicBezTo>
                <a:cubicBezTo>
                  <a:pt x="1055507" y="2196194"/>
                  <a:pt x="254065" y="2485215"/>
                  <a:pt x="0" y="2740578"/>
                </a:cubicBezTo>
              </a:path>
            </a:pathLst>
          </a:custGeom>
          <a:noFill/>
          <a:ln w="44450">
            <a:solidFill>
              <a:schemeClr val="accent5"/>
            </a:solidFill>
            <a:headEnd type="triangle"/>
            <a:tailEnd type="non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grpSp>
        <p:nvGrpSpPr>
          <p:cNvPr id="224" name="Group 223">
            <a:extLst>
              <a:ext uri="{FF2B5EF4-FFF2-40B4-BE49-F238E27FC236}">
                <a16:creationId xmlns:a16="http://schemas.microsoft.com/office/drawing/2014/main" id="{5040F13F-4491-4522-8DC8-0114E37F6272}"/>
              </a:ext>
            </a:extLst>
          </p:cNvPr>
          <p:cNvGrpSpPr/>
          <p:nvPr/>
        </p:nvGrpSpPr>
        <p:grpSpPr>
          <a:xfrm>
            <a:off x="2529537" y="3275789"/>
            <a:ext cx="1167940" cy="601567"/>
            <a:chOff x="2561203" y="2622278"/>
            <a:chExt cx="1167939" cy="601567"/>
          </a:xfrm>
          <a:effectLst/>
        </p:grpSpPr>
        <p:grpSp>
          <p:nvGrpSpPr>
            <p:cNvPr id="225" name="Group 224">
              <a:extLst>
                <a:ext uri="{FF2B5EF4-FFF2-40B4-BE49-F238E27FC236}">
                  <a16:creationId xmlns:a16="http://schemas.microsoft.com/office/drawing/2014/main" id="{71CF389F-07B1-4697-A753-B67CC2852557}"/>
                </a:ext>
              </a:extLst>
            </p:cNvPr>
            <p:cNvGrpSpPr/>
            <p:nvPr/>
          </p:nvGrpSpPr>
          <p:grpSpPr>
            <a:xfrm flipH="1">
              <a:off x="2561203" y="2622278"/>
              <a:ext cx="584526" cy="601567"/>
              <a:chOff x="5802489" y="2978150"/>
              <a:chExt cx="648359" cy="250472"/>
            </a:xfrm>
          </p:grpSpPr>
          <p:cxnSp>
            <p:nvCxnSpPr>
              <p:cNvPr id="230" name="Straight Arrow Connector 229">
                <a:extLst>
                  <a:ext uri="{FF2B5EF4-FFF2-40B4-BE49-F238E27FC236}">
                    <a16:creationId xmlns:a16="http://schemas.microsoft.com/office/drawing/2014/main" id="{F645646C-909E-4E62-9FE8-B1232CA1BFAB}"/>
                  </a:ext>
                </a:extLst>
              </p:cNvPr>
              <p:cNvCxnSpPr/>
              <p:nvPr/>
            </p:nvCxnSpPr>
            <p:spPr bwMode="auto">
              <a:xfrm flipV="1">
                <a:off x="5802489" y="2978150"/>
                <a:ext cx="648359"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31" name="Straight Arrow Connector 230">
                <a:extLst>
                  <a:ext uri="{FF2B5EF4-FFF2-40B4-BE49-F238E27FC236}">
                    <a16:creationId xmlns:a16="http://schemas.microsoft.com/office/drawing/2014/main" id="{4C446863-1D5A-4FA5-91B1-B682538F6E8A}"/>
                  </a:ext>
                </a:extLst>
              </p:cNvPr>
              <p:cNvCxnSpPr/>
              <p:nvPr/>
            </p:nvCxnSpPr>
            <p:spPr bwMode="auto">
              <a:xfrm flipV="1">
                <a:off x="5802489" y="2978150"/>
                <a:ext cx="371366"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32" name="Straight Arrow Connector 231">
                <a:extLst>
                  <a:ext uri="{FF2B5EF4-FFF2-40B4-BE49-F238E27FC236}">
                    <a16:creationId xmlns:a16="http://schemas.microsoft.com/office/drawing/2014/main" id="{652BBC80-0583-498D-89E7-AA92E17EA554}"/>
                  </a:ext>
                </a:extLst>
              </p:cNvPr>
              <p:cNvCxnSpPr/>
              <p:nvPr/>
            </p:nvCxnSpPr>
            <p:spPr bwMode="auto">
              <a:xfrm flipV="1">
                <a:off x="5802489" y="2978150"/>
                <a:ext cx="94374"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26" name="Group 225">
              <a:extLst>
                <a:ext uri="{FF2B5EF4-FFF2-40B4-BE49-F238E27FC236}">
                  <a16:creationId xmlns:a16="http://schemas.microsoft.com/office/drawing/2014/main" id="{2F40D8A7-E502-454D-9F8C-D2C5B148A61B}"/>
                </a:ext>
              </a:extLst>
            </p:cNvPr>
            <p:cNvGrpSpPr/>
            <p:nvPr/>
          </p:nvGrpSpPr>
          <p:grpSpPr>
            <a:xfrm>
              <a:off x="3144616" y="2622278"/>
              <a:ext cx="584526" cy="601567"/>
              <a:chOff x="5802489" y="2978150"/>
              <a:chExt cx="648359" cy="250472"/>
            </a:xfrm>
          </p:grpSpPr>
          <p:cxnSp>
            <p:nvCxnSpPr>
              <p:cNvPr id="227" name="Straight Arrow Connector 226">
                <a:extLst>
                  <a:ext uri="{FF2B5EF4-FFF2-40B4-BE49-F238E27FC236}">
                    <a16:creationId xmlns:a16="http://schemas.microsoft.com/office/drawing/2014/main" id="{6C5D35B0-8C43-4A69-AD56-C3CFB1D3B865}"/>
                  </a:ext>
                </a:extLst>
              </p:cNvPr>
              <p:cNvCxnSpPr/>
              <p:nvPr/>
            </p:nvCxnSpPr>
            <p:spPr bwMode="auto">
              <a:xfrm flipV="1">
                <a:off x="5802489" y="2978150"/>
                <a:ext cx="94374"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28" name="Straight Arrow Connector 227">
                <a:extLst>
                  <a:ext uri="{FF2B5EF4-FFF2-40B4-BE49-F238E27FC236}">
                    <a16:creationId xmlns:a16="http://schemas.microsoft.com/office/drawing/2014/main" id="{CCE30F25-EF25-449C-8846-7D0E107997EB}"/>
                  </a:ext>
                </a:extLst>
              </p:cNvPr>
              <p:cNvCxnSpPr/>
              <p:nvPr/>
            </p:nvCxnSpPr>
            <p:spPr bwMode="auto">
              <a:xfrm flipV="1">
                <a:off x="5802489" y="2978150"/>
                <a:ext cx="371366"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29" name="Straight Arrow Connector 228">
                <a:extLst>
                  <a:ext uri="{FF2B5EF4-FFF2-40B4-BE49-F238E27FC236}">
                    <a16:creationId xmlns:a16="http://schemas.microsoft.com/office/drawing/2014/main" id="{F9A37512-3A2E-42A0-BDE2-285FA3F68C9F}"/>
                  </a:ext>
                </a:extLst>
              </p:cNvPr>
              <p:cNvCxnSpPr/>
              <p:nvPr/>
            </p:nvCxnSpPr>
            <p:spPr bwMode="auto">
              <a:xfrm flipV="1">
                <a:off x="5802489" y="2978150"/>
                <a:ext cx="648359" cy="250472"/>
              </a:xfrm>
              <a:prstGeom prst="straightConnector1">
                <a:avLst/>
              </a:prstGeom>
              <a:noFill/>
              <a:ln w="12700">
                <a:solidFill>
                  <a:schemeClr val="tx2"/>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233" name="Oval 112">
            <a:extLst>
              <a:ext uri="{FF2B5EF4-FFF2-40B4-BE49-F238E27FC236}">
                <a16:creationId xmlns:a16="http://schemas.microsoft.com/office/drawing/2014/main" id="{2A9E7D39-8891-4E8F-90AE-5490F82E9744}"/>
              </a:ext>
            </a:extLst>
          </p:cNvPr>
          <p:cNvSpPr/>
          <p:nvPr/>
        </p:nvSpPr>
        <p:spPr>
          <a:xfrm rot="1381296">
            <a:off x="3018123" y="3868867"/>
            <a:ext cx="45719" cy="482843"/>
          </a:xfrm>
          <a:custGeom>
            <a:avLst/>
            <a:gdLst>
              <a:gd name="connsiteX0" fmla="*/ 0 w 3048786"/>
              <a:gd name="connsiteY0" fmla="*/ 1532176 h 3064351"/>
              <a:gd name="connsiteX1" fmla="*/ 1524393 w 3048786"/>
              <a:gd name="connsiteY1" fmla="*/ 0 h 3064351"/>
              <a:gd name="connsiteX2" fmla="*/ 3048786 w 3048786"/>
              <a:gd name="connsiteY2" fmla="*/ 1532176 h 3064351"/>
              <a:gd name="connsiteX3" fmla="*/ 1524393 w 3048786"/>
              <a:gd name="connsiteY3" fmla="*/ 3064352 h 3064351"/>
              <a:gd name="connsiteX4" fmla="*/ 0 w 3048786"/>
              <a:gd name="connsiteY4" fmla="*/ 1532176 h 3064351"/>
              <a:gd name="connsiteX0" fmla="*/ 1524393 w 3048786"/>
              <a:gd name="connsiteY0" fmla="*/ 0 h 3064352"/>
              <a:gd name="connsiteX1" fmla="*/ 3048786 w 3048786"/>
              <a:gd name="connsiteY1" fmla="*/ 1532176 h 3064352"/>
              <a:gd name="connsiteX2" fmla="*/ 1524393 w 3048786"/>
              <a:gd name="connsiteY2" fmla="*/ 3064352 h 3064352"/>
              <a:gd name="connsiteX3" fmla="*/ 0 w 3048786"/>
              <a:gd name="connsiteY3" fmla="*/ 1532176 h 3064352"/>
              <a:gd name="connsiteX4" fmla="*/ 1615833 w 3048786"/>
              <a:gd name="connsiteY4" fmla="*/ 91440 h 3064352"/>
              <a:gd name="connsiteX0" fmla="*/ 1524393 w 3048786"/>
              <a:gd name="connsiteY0" fmla="*/ 0 h 3064352"/>
              <a:gd name="connsiteX1" fmla="*/ 3048786 w 3048786"/>
              <a:gd name="connsiteY1" fmla="*/ 1532176 h 3064352"/>
              <a:gd name="connsiteX2" fmla="*/ 1524393 w 3048786"/>
              <a:gd name="connsiteY2" fmla="*/ 3064352 h 3064352"/>
              <a:gd name="connsiteX3" fmla="*/ 0 w 3048786"/>
              <a:gd name="connsiteY3" fmla="*/ 1532176 h 3064352"/>
              <a:gd name="connsiteX0" fmla="*/ 0 w 1524393"/>
              <a:gd name="connsiteY0" fmla="*/ 0 h 3064352"/>
              <a:gd name="connsiteX1" fmla="*/ 1524393 w 1524393"/>
              <a:gd name="connsiteY1" fmla="*/ 1532176 h 3064352"/>
              <a:gd name="connsiteX2" fmla="*/ 0 w 1524393"/>
              <a:gd name="connsiteY2" fmla="*/ 3064352 h 3064352"/>
              <a:gd name="connsiteX0" fmla="*/ 0 w 1537411"/>
              <a:gd name="connsiteY0" fmla="*/ 0 h 3064352"/>
              <a:gd name="connsiteX1" fmla="*/ 695959 w 1537411"/>
              <a:gd name="connsiteY1" fmla="*/ 157722 h 3064352"/>
              <a:gd name="connsiteX2" fmla="*/ 1524393 w 1537411"/>
              <a:gd name="connsiteY2" fmla="*/ 1532176 h 3064352"/>
              <a:gd name="connsiteX3" fmla="*/ 0 w 1537411"/>
              <a:gd name="connsiteY3" fmla="*/ 3064352 h 3064352"/>
              <a:gd name="connsiteX0" fmla="*/ 0 w 1537411"/>
              <a:gd name="connsiteY0" fmla="*/ 0 h 3067801"/>
              <a:gd name="connsiteX1" fmla="*/ 695959 w 1537411"/>
              <a:gd name="connsiteY1" fmla="*/ 157722 h 3067801"/>
              <a:gd name="connsiteX2" fmla="*/ 1524393 w 1537411"/>
              <a:gd name="connsiteY2" fmla="*/ 1532176 h 3067801"/>
              <a:gd name="connsiteX3" fmla="*/ 665529 w 1537411"/>
              <a:gd name="connsiteY3" fmla="*/ 2898300 h 3067801"/>
              <a:gd name="connsiteX4" fmla="*/ 0 w 1537411"/>
              <a:gd name="connsiteY4" fmla="*/ 3064352 h 3067801"/>
              <a:gd name="connsiteX0" fmla="*/ 0 w 1537411"/>
              <a:gd name="connsiteY0" fmla="*/ 0 h 2898300"/>
              <a:gd name="connsiteX1" fmla="*/ 695959 w 1537411"/>
              <a:gd name="connsiteY1" fmla="*/ 157722 h 2898300"/>
              <a:gd name="connsiteX2" fmla="*/ 1524393 w 1537411"/>
              <a:gd name="connsiteY2" fmla="*/ 1532176 h 2898300"/>
              <a:gd name="connsiteX3" fmla="*/ 665529 w 1537411"/>
              <a:gd name="connsiteY3" fmla="*/ 2898300 h 2898300"/>
              <a:gd name="connsiteX0" fmla="*/ 30430 w 871882"/>
              <a:gd name="connsiteY0" fmla="*/ 0 h 2740578"/>
              <a:gd name="connsiteX1" fmla="*/ 858864 w 871882"/>
              <a:gd name="connsiteY1" fmla="*/ 1374454 h 2740578"/>
              <a:gd name="connsiteX2" fmla="*/ 0 w 871882"/>
              <a:gd name="connsiteY2" fmla="*/ 2740578 h 2740578"/>
              <a:gd name="connsiteX0" fmla="*/ 30430 w 1031013"/>
              <a:gd name="connsiteY0" fmla="*/ 0 h 2740578"/>
              <a:gd name="connsiteX1" fmla="*/ 1020222 w 1031013"/>
              <a:gd name="connsiteY1" fmla="*/ 1460332 h 2740578"/>
              <a:gd name="connsiteX2" fmla="*/ 0 w 1031013"/>
              <a:gd name="connsiteY2" fmla="*/ 2740578 h 2740578"/>
              <a:gd name="connsiteX0" fmla="*/ 30430 w 1031013"/>
              <a:gd name="connsiteY0" fmla="*/ 0 h 2740578"/>
              <a:gd name="connsiteX1" fmla="*/ 1020222 w 1031013"/>
              <a:gd name="connsiteY1" fmla="*/ 1460332 h 2740578"/>
              <a:gd name="connsiteX2" fmla="*/ 0 w 1031013"/>
              <a:gd name="connsiteY2" fmla="*/ 2740578 h 2740578"/>
              <a:gd name="connsiteX0" fmla="*/ 30430 w 1030674"/>
              <a:gd name="connsiteY0" fmla="*/ 0 h 2740578"/>
              <a:gd name="connsiteX1" fmla="*/ 1020222 w 1030674"/>
              <a:gd name="connsiteY1" fmla="*/ 1460332 h 2740578"/>
              <a:gd name="connsiteX2" fmla="*/ 0 w 1030674"/>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 name="connsiteX0" fmla="*/ 30430 w 1021357"/>
              <a:gd name="connsiteY0" fmla="*/ 0 h 2740578"/>
              <a:gd name="connsiteX1" fmla="*/ 1020222 w 1021357"/>
              <a:gd name="connsiteY1" fmla="*/ 1460332 h 2740578"/>
              <a:gd name="connsiteX2" fmla="*/ 0 w 1021357"/>
              <a:gd name="connsiteY2" fmla="*/ 2740578 h 2740578"/>
            </a:gdLst>
            <a:ahLst/>
            <a:cxnLst>
              <a:cxn ang="0">
                <a:pos x="connsiteX0" y="connsiteY0"/>
              </a:cxn>
              <a:cxn ang="0">
                <a:pos x="connsiteX1" y="connsiteY1"/>
              </a:cxn>
              <a:cxn ang="0">
                <a:pos x="connsiteX2" y="connsiteY2"/>
              </a:cxn>
            </a:cxnLst>
            <a:rect l="l" t="t" r="r" b="b"/>
            <a:pathLst>
              <a:path w="1021357" h="2740578">
                <a:moveTo>
                  <a:pt x="30430" y="0"/>
                </a:moveTo>
                <a:cubicBezTo>
                  <a:pt x="284495" y="255363"/>
                  <a:pt x="974875" y="750468"/>
                  <a:pt x="1020222" y="1460332"/>
                </a:cubicBezTo>
                <a:cubicBezTo>
                  <a:pt x="1055507" y="2196194"/>
                  <a:pt x="254065" y="2485215"/>
                  <a:pt x="0" y="2740578"/>
                </a:cubicBezTo>
              </a:path>
            </a:pathLst>
          </a:custGeom>
          <a:noFill/>
          <a:ln w="12700">
            <a:solidFill>
              <a:schemeClr val="tx2"/>
            </a:solidFill>
            <a:headEnd type="none"/>
            <a:tailEnd type="non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234" name="AutoShape 14">
            <a:extLst>
              <a:ext uri="{FF2B5EF4-FFF2-40B4-BE49-F238E27FC236}">
                <a16:creationId xmlns:a16="http://schemas.microsoft.com/office/drawing/2014/main" id="{776C0719-3E41-4E42-9991-6B30489AE88A}"/>
              </a:ext>
            </a:extLst>
          </p:cNvPr>
          <p:cNvSpPr>
            <a:spLocks noChangeArrowheads="1"/>
          </p:cNvSpPr>
          <p:nvPr/>
        </p:nvSpPr>
        <p:spPr bwMode="auto">
          <a:xfrm>
            <a:off x="3708554" y="3893595"/>
            <a:ext cx="1257964" cy="966674"/>
          </a:xfrm>
          <a:prstGeom prst="roundRect">
            <a:avLst>
              <a:gd name="adj" fmla="val 13852"/>
            </a:avLst>
          </a:prstGeom>
          <a:gradFill>
            <a:gsLst>
              <a:gs pos="0">
                <a:schemeClr val="tx2"/>
              </a:gs>
              <a:gs pos="100000">
                <a:schemeClr val="tx2">
                  <a:lumMod val="75000"/>
                </a:schemeClr>
              </a:gs>
            </a:gsLst>
            <a:lin ang="16200000" scaled="1"/>
          </a:gradFill>
          <a:ln w="9525" algn="ctr">
            <a:solidFill>
              <a:schemeClr val="tx2">
                <a:lumMod val="60000"/>
                <a:lumOff val="40000"/>
              </a:schemeClr>
            </a:solid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a:bevelT w="38100" h="19050"/>
            <a:contourClr>
              <a:schemeClr val="tx2">
                <a:lumMod val="75000"/>
              </a:schemeClr>
            </a:contourClr>
          </a:sp3d>
        </p:spPr>
        <p:txBody>
          <a:bodyPr wrap="square" lIns="0" tIns="0" rIns="0" bIns="0" anchor="ctr"/>
          <a:lstStyle/>
          <a:p>
            <a:pPr algn="ctr" defTabSz="1096963">
              <a:lnSpc>
                <a:spcPct val="90000"/>
              </a:lnSpc>
            </a:pPr>
            <a:r>
              <a:rPr lang="en-US" sz="1600" b="1" dirty="0">
                <a:solidFill>
                  <a:srgbClr val="FFFFFF"/>
                </a:solidFill>
                <a:effectLst>
                  <a:outerShdw blurRad="38100" dist="38100" dir="2700000" algn="tl">
                    <a:srgbClr val="000000"/>
                  </a:outerShdw>
                </a:effectLst>
                <a:latin typeface="Trebuchet MS" pitchFamily="34" charset="0"/>
              </a:rPr>
              <a:t>Compiler</a:t>
            </a:r>
          </a:p>
          <a:p>
            <a:pPr algn="ctr" defTabSz="1096963">
              <a:lnSpc>
                <a:spcPct val="90000"/>
              </a:lnSpc>
            </a:pPr>
            <a:r>
              <a:rPr lang="en-US" sz="1600" b="1" dirty="0">
                <a:solidFill>
                  <a:srgbClr val="FFFFFF"/>
                </a:solidFill>
                <a:effectLst>
                  <a:outerShdw blurRad="38100" dist="38100" dir="2700000" algn="tl">
                    <a:srgbClr val="000000"/>
                  </a:outerShdw>
                </a:effectLst>
                <a:latin typeface="Trebuchet MS" pitchFamily="34" charset="0"/>
              </a:rPr>
              <a:t>Directive</a:t>
            </a:r>
          </a:p>
        </p:txBody>
      </p:sp>
      <p:sp>
        <p:nvSpPr>
          <p:cNvPr id="3" name="TextBox 2">
            <a:extLst>
              <a:ext uri="{FF2B5EF4-FFF2-40B4-BE49-F238E27FC236}">
                <a16:creationId xmlns:a16="http://schemas.microsoft.com/office/drawing/2014/main" id="{4FD7E9E9-F2D3-4EB0-88F8-6D741536BBCF}"/>
              </a:ext>
            </a:extLst>
          </p:cNvPr>
          <p:cNvSpPr txBox="1"/>
          <p:nvPr/>
        </p:nvSpPr>
        <p:spPr>
          <a:xfrm>
            <a:off x="959222" y="1541190"/>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CPU</a:t>
            </a:r>
          </a:p>
        </p:txBody>
      </p:sp>
      <p:sp>
        <p:nvSpPr>
          <p:cNvPr id="235" name="TextBox 234">
            <a:extLst>
              <a:ext uri="{FF2B5EF4-FFF2-40B4-BE49-F238E27FC236}">
                <a16:creationId xmlns:a16="http://schemas.microsoft.com/office/drawing/2014/main" id="{CC1D9A18-2478-4D87-AD13-C51F4DA5C04E}"/>
              </a:ext>
            </a:extLst>
          </p:cNvPr>
          <p:cNvSpPr txBox="1"/>
          <p:nvPr/>
        </p:nvSpPr>
        <p:spPr>
          <a:xfrm>
            <a:off x="2137608" y="1423346"/>
            <a:ext cx="2018501"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Parallel Hardware</a:t>
            </a:r>
          </a:p>
        </p:txBody>
      </p:sp>
      <p:sp>
        <p:nvSpPr>
          <p:cNvPr id="239" name="Rectangle 238">
            <a:extLst>
              <a:ext uri="{FF2B5EF4-FFF2-40B4-BE49-F238E27FC236}">
                <a16:creationId xmlns:a16="http://schemas.microsoft.com/office/drawing/2014/main" id="{90242C68-A552-4337-B9D5-B749E7CB93F5}"/>
              </a:ext>
            </a:extLst>
          </p:cNvPr>
          <p:cNvSpPr/>
          <p:nvPr/>
        </p:nvSpPr>
        <p:spPr>
          <a:xfrm>
            <a:off x="6186404" y="3433882"/>
            <a:ext cx="2783995" cy="1916580"/>
          </a:xfrm>
          <a:prstGeom prst="rect">
            <a:avLst/>
          </a:prstGeom>
          <a:solidFill>
            <a:srgbClr val="298EC2"/>
          </a:solidFill>
          <a:ln w="635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sp>
        <p:nvSpPr>
          <p:cNvPr id="240" name="Rectangle 239">
            <a:extLst>
              <a:ext uri="{FF2B5EF4-FFF2-40B4-BE49-F238E27FC236}">
                <a16:creationId xmlns:a16="http://schemas.microsoft.com/office/drawing/2014/main" id="{50C2BDC9-F807-4C7C-A836-6E8E9B4489D1}"/>
              </a:ext>
            </a:extLst>
          </p:cNvPr>
          <p:cNvSpPr/>
          <p:nvPr/>
        </p:nvSpPr>
        <p:spPr>
          <a:xfrm>
            <a:off x="6360337" y="3600247"/>
            <a:ext cx="2452866" cy="160733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sp>
        <p:nvSpPr>
          <p:cNvPr id="241" name="Single source">
            <a:extLst>
              <a:ext uri="{FF2B5EF4-FFF2-40B4-BE49-F238E27FC236}">
                <a16:creationId xmlns:a16="http://schemas.microsoft.com/office/drawing/2014/main" id="{A8E5826C-9014-428D-BB9B-D83F36ECBC49}"/>
              </a:ext>
            </a:extLst>
          </p:cNvPr>
          <p:cNvSpPr txBox="1">
            <a:spLocks/>
          </p:cNvSpPr>
          <p:nvPr>
            <p:custDataLst>
              <p:tags r:id="rId1"/>
            </p:custDataLst>
          </p:nvPr>
        </p:nvSpPr>
        <p:spPr>
          <a:xfrm>
            <a:off x="6360337" y="3680551"/>
            <a:ext cx="2498525" cy="1368646"/>
          </a:xfrm>
          <a:prstGeom prst="rect">
            <a:avLst/>
          </a:prstGeom>
        </p:spPr>
        <p:txBody>
          <a:bodyPr lIns="109723" tIns="54862" rIns="109723" bIns="54862">
            <a:normAutofit fontScale="70000" lnSpcReduction="20000"/>
          </a:bodyPr>
          <a:lstStyle>
            <a:lvl1pPr marL="256032" indent="-256032" algn="l" defTabSz="457200" rtl="0" eaLnBrk="1" latinLnBrk="0" hangingPunct="1">
              <a:spcBef>
                <a:spcPct val="20000"/>
              </a:spcBef>
              <a:buSzPct val="100000"/>
              <a:buFontTx/>
              <a:buBlip>
                <a:blip r:embed="rId5"/>
              </a:buBlip>
              <a:defRPr sz="2400" b="0" i="0" kern="1200">
                <a:solidFill>
                  <a:schemeClr val="bg1"/>
                </a:solidFill>
                <a:latin typeface="Myriad Pro Light"/>
                <a:ea typeface="+mn-ea"/>
                <a:cs typeface="Myriad Pro Light"/>
              </a:defRPr>
            </a:lvl1pPr>
            <a:lvl2pPr marL="628650" indent="-228600" algn="l" defTabSz="457200" rtl="0" eaLnBrk="1" latinLnBrk="0" hangingPunct="1">
              <a:spcBef>
                <a:spcPct val="20000"/>
              </a:spcBef>
              <a:buClr>
                <a:schemeClr val="accent1"/>
              </a:buClr>
              <a:buSzPct val="100000"/>
              <a:buFont typeface="Lucida Grande"/>
              <a:buChar char="-"/>
              <a:defRPr sz="2400" b="0" i="0" kern="1200">
                <a:solidFill>
                  <a:schemeClr val="bg1"/>
                </a:solidFill>
                <a:latin typeface="Myriad Pro Light"/>
                <a:ea typeface="+mn-ea"/>
                <a:cs typeface="Myriad Pro Light"/>
              </a:defRPr>
            </a:lvl2pPr>
            <a:lvl3pPr marL="911225" indent="-182880" algn="l" defTabSz="457200" rtl="0" eaLnBrk="1" latinLnBrk="0" hangingPunct="1">
              <a:spcBef>
                <a:spcPct val="20000"/>
              </a:spcBef>
              <a:buClr>
                <a:schemeClr val="accent1"/>
              </a:buClr>
              <a:buSzPct val="100000"/>
              <a:buFont typeface="Lucida Grande"/>
              <a:buChar char="-"/>
              <a:defRPr sz="2000" b="0" i="0" kern="1200">
                <a:solidFill>
                  <a:schemeClr val="bg1"/>
                </a:solidFill>
                <a:latin typeface="Myriad Pro Light"/>
                <a:ea typeface="+mn-ea"/>
                <a:cs typeface="Myriad Pro Light"/>
              </a:defRPr>
            </a:lvl3pPr>
            <a:lvl4pPr marL="1141413" indent="-230188"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4pPr>
            <a:lvl5pPr marL="1373188" indent="-231775" algn="l" defTabSz="457200" rtl="0" eaLnBrk="1" latinLnBrk="0" hangingPunct="1">
              <a:spcBef>
                <a:spcPct val="20000"/>
              </a:spcBef>
              <a:buClr>
                <a:schemeClr val="accent1"/>
              </a:buClr>
              <a:buSzPct val="100000"/>
              <a:buFont typeface="Lucida Grande"/>
              <a:buChar char="-"/>
              <a:defRPr sz="1800" b="0" i="0" kern="1200">
                <a:solidFill>
                  <a:schemeClr val="bg1"/>
                </a:solidFill>
                <a:latin typeface="Myriad Pro Light"/>
                <a:ea typeface="+mn-ea"/>
                <a:cs typeface="Myriad Pro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fontAlgn="auto">
              <a:spcAft>
                <a:spcPts val="600"/>
              </a:spcAft>
              <a:buNone/>
            </a:pPr>
            <a:endParaRPr lang="en-US" sz="2000" dirty="0">
              <a:latin typeface="+mn-lt"/>
            </a:endParaRPr>
          </a:p>
          <a:p>
            <a:pPr marL="0" indent="0" algn="ctr" fontAlgn="auto">
              <a:spcAft>
                <a:spcPts val="600"/>
              </a:spcAft>
              <a:buNone/>
            </a:pPr>
            <a:r>
              <a:rPr lang="en-US" sz="2000" dirty="0">
                <a:latin typeface="+mn-lt"/>
              </a:rPr>
              <a:t>Incremental</a:t>
            </a:r>
          </a:p>
          <a:p>
            <a:pPr marL="0" indent="0" algn="ctr" fontAlgn="auto">
              <a:spcAft>
                <a:spcPts val="600"/>
              </a:spcAft>
              <a:buNone/>
            </a:pPr>
            <a:r>
              <a:rPr lang="en-US" sz="2000" dirty="0">
                <a:latin typeface="+mn-lt"/>
              </a:rPr>
              <a:t>Single Source</a:t>
            </a:r>
          </a:p>
          <a:p>
            <a:pPr marL="0" indent="0" algn="ctr" fontAlgn="auto">
              <a:spcAft>
                <a:spcPts val="600"/>
              </a:spcAft>
              <a:buNone/>
            </a:pPr>
            <a:r>
              <a:rPr lang="en-US" sz="2000" dirty="0">
                <a:latin typeface="+mn-lt"/>
              </a:rPr>
              <a:t>Low Learning </a:t>
            </a:r>
            <a:br>
              <a:rPr lang="en-US" sz="2000" dirty="0">
                <a:latin typeface="+mn-lt"/>
              </a:rPr>
            </a:br>
            <a:r>
              <a:rPr lang="en-US" sz="2000" dirty="0">
                <a:latin typeface="+mn-lt"/>
              </a:rPr>
              <a:t>Curve</a:t>
            </a:r>
          </a:p>
        </p:txBody>
      </p:sp>
      <p:sp>
        <p:nvSpPr>
          <p:cNvPr id="4" name="Rectangle 3">
            <a:extLst>
              <a:ext uri="{FF2B5EF4-FFF2-40B4-BE49-F238E27FC236}">
                <a16:creationId xmlns:a16="http://schemas.microsoft.com/office/drawing/2014/main" id="{45D25841-02F6-45D1-A8B7-C0FE61DFB107}"/>
              </a:ext>
            </a:extLst>
          </p:cNvPr>
          <p:cNvSpPr/>
          <p:nvPr/>
        </p:nvSpPr>
        <p:spPr>
          <a:xfrm>
            <a:off x="5213922" y="1669546"/>
            <a:ext cx="5444950" cy="1077218"/>
          </a:xfrm>
          <a:prstGeom prst="rect">
            <a:avLst/>
          </a:prstGeom>
        </p:spPr>
        <p:txBody>
          <a:bodyPr wrap="square">
            <a:spAutoFit/>
          </a:bodyPr>
          <a:lstStyle/>
          <a:p>
            <a:pPr marL="342900" indent="-342900" fontAlgn="auto">
              <a:spcAft>
                <a:spcPts val="600"/>
              </a:spcAft>
              <a:buFont typeface="+mj-lt"/>
              <a:buAutoNum type="arabicPeriod"/>
            </a:pPr>
            <a:r>
              <a:rPr lang="en-US" dirty="0">
                <a:solidFill>
                  <a:schemeClr val="bg1"/>
                </a:solidFill>
              </a:rPr>
              <a:t>Simple compiler hints from programmer</a:t>
            </a:r>
          </a:p>
          <a:p>
            <a:pPr marL="342900" indent="-342900" fontAlgn="auto">
              <a:spcAft>
                <a:spcPts val="600"/>
              </a:spcAft>
              <a:buFont typeface="+mj-lt"/>
              <a:buAutoNum type="arabicPeriod"/>
            </a:pPr>
            <a:r>
              <a:rPr lang="en-US" dirty="0">
                <a:solidFill>
                  <a:schemeClr val="bg1"/>
                </a:solidFill>
              </a:rPr>
              <a:t>Compiler generates parallel threaded code</a:t>
            </a:r>
          </a:p>
          <a:p>
            <a:pPr marL="342900" indent="-342900" fontAlgn="auto">
              <a:spcAft>
                <a:spcPts val="600"/>
              </a:spcAft>
              <a:buFont typeface="+mj-lt"/>
              <a:buAutoNum type="arabicPeriod"/>
            </a:pPr>
            <a:r>
              <a:rPr lang="en-US" dirty="0">
                <a:solidFill>
                  <a:schemeClr val="bg1"/>
                </a:solidFill>
              </a:rPr>
              <a:t>Ignorant compiler just sees some comments.</a:t>
            </a:r>
          </a:p>
        </p:txBody>
      </p:sp>
      <p:grpSp>
        <p:nvGrpSpPr>
          <p:cNvPr id="9" name="Group 8">
            <a:extLst>
              <a:ext uri="{FF2B5EF4-FFF2-40B4-BE49-F238E27FC236}">
                <a16:creationId xmlns:a16="http://schemas.microsoft.com/office/drawing/2014/main" id="{4E0FF7B6-68F9-4B00-BA0B-260DB2DC54F8}"/>
              </a:ext>
            </a:extLst>
          </p:cNvPr>
          <p:cNvGrpSpPr/>
          <p:nvPr/>
        </p:nvGrpSpPr>
        <p:grpSpPr>
          <a:xfrm>
            <a:off x="8301440" y="4371172"/>
            <a:ext cx="1495115" cy="1460204"/>
            <a:chOff x="8900630" y="3635672"/>
            <a:chExt cx="1931044" cy="1853022"/>
          </a:xfrm>
        </p:grpSpPr>
        <p:pic>
          <p:nvPicPr>
            <p:cNvPr id="244" name="Picture 243">
              <a:extLst>
                <a:ext uri="{FF2B5EF4-FFF2-40B4-BE49-F238E27FC236}">
                  <a16:creationId xmlns:a16="http://schemas.microsoft.com/office/drawing/2014/main" id="{80166C23-0926-45E8-B018-DD6BC130D33B}"/>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900630" y="3635672"/>
              <a:ext cx="1931044" cy="1853022"/>
            </a:xfrm>
            <a:prstGeom prst="rect">
              <a:avLst/>
            </a:prstGeom>
          </p:spPr>
        </p:pic>
        <p:pic>
          <p:nvPicPr>
            <p:cNvPr id="245" name="Picture 244">
              <a:extLst>
                <a:ext uri="{FF2B5EF4-FFF2-40B4-BE49-F238E27FC236}">
                  <a16:creationId xmlns:a16="http://schemas.microsoft.com/office/drawing/2014/main" id="{5B50E28E-8A91-4F84-8D09-DD24735D12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09935" y="4929310"/>
              <a:ext cx="749499" cy="197473"/>
            </a:xfrm>
            <a:prstGeom prst="rect">
              <a:avLst/>
            </a:prstGeom>
          </p:spPr>
        </p:pic>
      </p:grpSp>
      <p:sp>
        <p:nvSpPr>
          <p:cNvPr id="246" name="TextBox 245">
            <a:extLst>
              <a:ext uri="{FF2B5EF4-FFF2-40B4-BE49-F238E27FC236}">
                <a16:creationId xmlns:a16="http://schemas.microsoft.com/office/drawing/2014/main" id="{ACDA18E7-314D-4F04-9C96-D242F88617DE}"/>
              </a:ext>
            </a:extLst>
          </p:cNvPr>
          <p:cNvSpPr txBox="1"/>
          <p:nvPr/>
        </p:nvSpPr>
        <p:spPr>
          <a:xfrm>
            <a:off x="6637636" y="5533956"/>
            <a:ext cx="1898268" cy="338550"/>
          </a:xfrm>
          <a:prstGeom prst="rect">
            <a:avLst/>
          </a:prstGeom>
          <a:noFill/>
        </p:spPr>
        <p:txBody>
          <a:bodyPr wrap="none" lIns="91436" tIns="45718" rIns="91436" bIns="45718" rtlCol="0">
            <a:spAutoFit/>
          </a:bodyPr>
          <a:lstStyle/>
          <a:p>
            <a:r>
              <a:rPr lang="en-US" sz="1600" dirty="0">
                <a:solidFill>
                  <a:schemeClr val="bg1"/>
                </a:solidFill>
                <a:latin typeface="Trebuchet MS" pitchFamily="34" charset="0"/>
              </a:rPr>
              <a:t>More on this later!</a:t>
            </a:r>
          </a:p>
        </p:txBody>
      </p:sp>
    </p:spTree>
    <p:extLst>
      <p:ext uri="{BB962C8B-B14F-4D97-AF65-F5344CB8AC3E}">
        <p14:creationId xmlns:p14="http://schemas.microsoft.com/office/powerpoint/2010/main" val="29979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39" y="447394"/>
            <a:ext cx="9976104" cy="590931"/>
          </a:xfrm>
        </p:spPr>
        <p:txBody>
          <a:bodyPr/>
          <a:lstStyle/>
          <a:p>
            <a:pPr algn="ctr"/>
            <a:r>
              <a:rPr lang="en-US" sz="3200" dirty="0"/>
              <a:t>Single code for multiple platforms</a:t>
            </a:r>
          </a:p>
        </p:txBody>
      </p:sp>
      <p:grpSp>
        <p:nvGrpSpPr>
          <p:cNvPr id="6" name="Group 5"/>
          <p:cNvGrpSpPr/>
          <p:nvPr/>
        </p:nvGrpSpPr>
        <p:grpSpPr>
          <a:xfrm>
            <a:off x="419642" y="1501562"/>
            <a:ext cx="2777942" cy="4180382"/>
            <a:chOff x="2794350" y="2484213"/>
            <a:chExt cx="11100037" cy="6297275"/>
          </a:xfrm>
        </p:grpSpPr>
        <p:sp>
          <p:nvSpPr>
            <p:cNvPr id="8" name="Rectangle 7"/>
            <p:cNvSpPr/>
            <p:nvPr/>
          </p:nvSpPr>
          <p:spPr>
            <a:xfrm>
              <a:off x="2794350" y="2484213"/>
              <a:ext cx="11100037" cy="6297275"/>
            </a:xfrm>
            <a:prstGeom prst="rect">
              <a:avLst/>
            </a:prstGeom>
            <a:solidFill>
              <a:srgbClr val="298EC2"/>
            </a:solidFill>
            <a:ln w="635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sp>
          <p:nvSpPr>
            <p:cNvPr id="9" name="Rectangle 8"/>
            <p:cNvSpPr/>
            <p:nvPr/>
          </p:nvSpPr>
          <p:spPr>
            <a:xfrm>
              <a:off x="3730798" y="2833853"/>
              <a:ext cx="9111975" cy="549532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grpSp>
      <p:sp>
        <p:nvSpPr>
          <p:cNvPr id="11" name="Rectangle 10"/>
          <p:cNvSpPr/>
          <p:nvPr/>
        </p:nvSpPr>
        <p:spPr>
          <a:xfrm>
            <a:off x="653293" y="2203459"/>
            <a:ext cx="2265547" cy="3323987"/>
          </a:xfrm>
          <a:prstGeom prst="rect">
            <a:avLst/>
          </a:prstGeom>
        </p:spPr>
        <p:txBody>
          <a:bodyPr wrap="square">
            <a:spAutoFit/>
          </a:bodyPr>
          <a:lstStyle/>
          <a:p>
            <a:pPr algn="ctr">
              <a:lnSpc>
                <a:spcPct val="150000"/>
              </a:lnSpc>
            </a:pPr>
            <a:r>
              <a:rPr lang="en-US" sz="2000" dirty="0" err="1">
                <a:solidFill>
                  <a:schemeClr val="bg1"/>
                </a:solidFill>
                <a:latin typeface="Trebuchet MS" charset="0"/>
                <a:ea typeface="Trebuchet MS" charset="0"/>
                <a:cs typeface="Trebuchet MS" charset="0"/>
              </a:rPr>
              <a:t>OpenPOWER</a:t>
            </a:r>
            <a:endParaRPr lang="en-US" sz="2000" dirty="0">
              <a:solidFill>
                <a:schemeClr val="bg1"/>
              </a:solidFill>
              <a:latin typeface="Trebuchet MS" charset="0"/>
              <a:ea typeface="Trebuchet MS" charset="0"/>
              <a:cs typeface="Trebuchet MS" charset="0"/>
            </a:endParaRPr>
          </a:p>
          <a:p>
            <a:pPr algn="ctr">
              <a:lnSpc>
                <a:spcPct val="150000"/>
              </a:lnSpc>
            </a:pPr>
            <a:r>
              <a:rPr lang="en-US" sz="2000" dirty="0">
                <a:solidFill>
                  <a:schemeClr val="bg1"/>
                </a:solidFill>
                <a:latin typeface="Trebuchet MS" charset="0"/>
                <a:ea typeface="Trebuchet MS" charset="0"/>
                <a:cs typeface="Trebuchet MS" charset="0"/>
              </a:rPr>
              <a:t>Sunway</a:t>
            </a:r>
          </a:p>
          <a:p>
            <a:pPr algn="ctr">
              <a:lnSpc>
                <a:spcPct val="150000"/>
              </a:lnSpc>
            </a:pPr>
            <a:r>
              <a:rPr lang="en-US" sz="2000" dirty="0">
                <a:solidFill>
                  <a:schemeClr val="bg1"/>
                </a:solidFill>
                <a:latin typeface="Trebuchet MS" charset="0"/>
                <a:ea typeface="Trebuchet MS" charset="0"/>
                <a:cs typeface="Trebuchet MS" charset="0"/>
              </a:rPr>
              <a:t>x86 CPU</a:t>
            </a:r>
          </a:p>
          <a:p>
            <a:pPr algn="ctr">
              <a:lnSpc>
                <a:spcPct val="150000"/>
              </a:lnSpc>
            </a:pPr>
            <a:r>
              <a:rPr lang="en-US" sz="2000" dirty="0">
                <a:solidFill>
                  <a:schemeClr val="bg1"/>
                </a:solidFill>
                <a:latin typeface="Trebuchet MS" charset="0"/>
                <a:ea typeface="Trebuchet MS" charset="0"/>
                <a:cs typeface="Trebuchet MS" charset="0"/>
              </a:rPr>
              <a:t>x86 Xeon Phi</a:t>
            </a:r>
          </a:p>
          <a:p>
            <a:pPr algn="ctr">
              <a:lnSpc>
                <a:spcPct val="150000"/>
              </a:lnSpc>
            </a:pPr>
            <a:r>
              <a:rPr lang="en-US" sz="2000" dirty="0">
                <a:solidFill>
                  <a:schemeClr val="bg1"/>
                </a:solidFill>
                <a:latin typeface="Trebuchet MS" charset="0"/>
                <a:ea typeface="Trebuchet MS" charset="0"/>
                <a:cs typeface="Trebuchet MS" charset="0"/>
              </a:rPr>
              <a:t>NVIDIA GPU</a:t>
            </a:r>
          </a:p>
          <a:p>
            <a:pPr algn="ctr">
              <a:lnSpc>
                <a:spcPct val="150000"/>
              </a:lnSpc>
            </a:pPr>
            <a:r>
              <a:rPr lang="en-US" sz="2000" dirty="0">
                <a:solidFill>
                  <a:schemeClr val="bg1"/>
                </a:solidFill>
                <a:latin typeface="Trebuchet MS" charset="0"/>
                <a:ea typeface="Trebuchet MS" charset="0"/>
                <a:cs typeface="Trebuchet MS" charset="0"/>
              </a:rPr>
              <a:t>PEZY-SC</a:t>
            </a:r>
          </a:p>
          <a:p>
            <a:pPr algn="ctr">
              <a:lnSpc>
                <a:spcPct val="150000"/>
              </a:lnSpc>
            </a:pPr>
            <a:endParaRPr lang="en-US" sz="2000" dirty="0">
              <a:solidFill>
                <a:schemeClr val="bg1"/>
              </a:solidFill>
              <a:latin typeface="Trebuchet MS" charset="0"/>
              <a:ea typeface="Trebuchet MS" charset="0"/>
              <a:cs typeface="Trebuchet MS" charset="0"/>
            </a:endParaRPr>
          </a:p>
        </p:txBody>
      </p:sp>
      <p:sp>
        <p:nvSpPr>
          <p:cNvPr id="16" name="Rectangle 15"/>
          <p:cNvSpPr/>
          <p:nvPr/>
        </p:nvSpPr>
        <p:spPr>
          <a:xfrm>
            <a:off x="4053749" y="1810417"/>
            <a:ext cx="6297911" cy="3871527"/>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sp>
        <p:nvSpPr>
          <p:cNvPr id="17" name="Rectangle 16"/>
          <p:cNvSpPr/>
          <p:nvPr/>
        </p:nvSpPr>
        <p:spPr>
          <a:xfrm>
            <a:off x="3431943" y="1501561"/>
            <a:ext cx="6636617" cy="376672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graphicFrame>
        <p:nvGraphicFramePr>
          <p:cNvPr id="18" name="Content Placeholder 4"/>
          <p:cNvGraphicFramePr>
            <a:graphicFrameLocks/>
          </p:cNvGraphicFramePr>
          <p:nvPr>
            <p:extLst>
              <p:ext uri="{D42A27DB-BD31-4B8C-83A1-F6EECF244321}">
                <p14:modId xmlns:p14="http://schemas.microsoft.com/office/powerpoint/2010/main" val="2934507254"/>
              </p:ext>
            </p:extLst>
          </p:nvPr>
        </p:nvGraphicFramePr>
        <p:xfrm>
          <a:off x="3733800" y="1850935"/>
          <a:ext cx="6102165" cy="331034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rot="16200000">
            <a:off x="2592363" y="3405553"/>
            <a:ext cx="214994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050" dirty="0">
                <a:solidFill>
                  <a:schemeClr val="bg1"/>
                </a:solidFill>
              </a:rPr>
              <a:t>Speedup vs Single Haswell Core</a:t>
            </a:r>
            <a:r>
              <a:rPr lang="en-US" dirty="0">
                <a:solidFill>
                  <a:schemeClr val="bg1"/>
                </a:solidFill>
              </a:rPr>
              <a:t> </a:t>
            </a:r>
          </a:p>
        </p:txBody>
      </p:sp>
      <p:grpSp>
        <p:nvGrpSpPr>
          <p:cNvPr id="21" name="Group 20"/>
          <p:cNvGrpSpPr/>
          <p:nvPr/>
        </p:nvGrpSpPr>
        <p:grpSpPr>
          <a:xfrm>
            <a:off x="4494815" y="2105660"/>
            <a:ext cx="1107491" cy="244682"/>
            <a:chOff x="2873829" y="-765347"/>
            <a:chExt cx="1107491" cy="244682"/>
          </a:xfrm>
        </p:grpSpPr>
        <p:sp>
          <p:nvSpPr>
            <p:cNvPr id="22" name="Rectangle 21"/>
            <p:cNvSpPr>
              <a:spLocks noChangeAspect="1"/>
            </p:cNvSpPr>
            <p:nvPr/>
          </p:nvSpPr>
          <p:spPr>
            <a:xfrm>
              <a:off x="2873829" y="-705395"/>
              <a:ext cx="137160" cy="137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959887" y="-765347"/>
              <a:ext cx="1021433"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1050" dirty="0">
                  <a:solidFill>
                    <a:schemeClr val="bg1"/>
                  </a:solidFill>
                </a:rPr>
                <a:t>PGI OpenACC</a:t>
              </a:r>
            </a:p>
          </p:txBody>
        </p:sp>
      </p:grpSp>
      <p:grpSp>
        <p:nvGrpSpPr>
          <p:cNvPr id="24" name="Group 23"/>
          <p:cNvGrpSpPr/>
          <p:nvPr/>
        </p:nvGrpSpPr>
        <p:grpSpPr>
          <a:xfrm>
            <a:off x="4504180" y="2382517"/>
            <a:ext cx="1073829" cy="237757"/>
            <a:chOff x="2873829" y="-500983"/>
            <a:chExt cx="1073829" cy="237757"/>
          </a:xfrm>
        </p:grpSpPr>
        <p:sp>
          <p:nvSpPr>
            <p:cNvPr id="25" name="Rectangle 24"/>
            <p:cNvSpPr>
              <a:spLocks noChangeAspect="1"/>
            </p:cNvSpPr>
            <p:nvPr/>
          </p:nvSpPr>
          <p:spPr>
            <a:xfrm>
              <a:off x="2873829" y="-450684"/>
              <a:ext cx="13716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959887" y="-500983"/>
              <a:ext cx="987771"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1050">
                  <a:solidFill>
                    <a:schemeClr val="bg1"/>
                  </a:solidFill>
                </a:rPr>
                <a:t>Intel OpenMP</a:t>
              </a:r>
              <a:endParaRPr lang="en-US" sz="1050" dirty="0">
                <a:solidFill>
                  <a:schemeClr val="bg1"/>
                </a:solidFill>
              </a:endParaRPr>
            </a:p>
          </p:txBody>
        </p:sp>
      </p:grpSp>
      <p:grpSp>
        <p:nvGrpSpPr>
          <p:cNvPr id="27" name="Group 26"/>
          <p:cNvGrpSpPr/>
          <p:nvPr/>
        </p:nvGrpSpPr>
        <p:grpSpPr>
          <a:xfrm>
            <a:off x="4494815" y="2640145"/>
            <a:ext cx="1006503" cy="237757"/>
            <a:chOff x="2873829" y="-500983"/>
            <a:chExt cx="1006503" cy="237757"/>
          </a:xfrm>
        </p:grpSpPr>
        <p:sp>
          <p:nvSpPr>
            <p:cNvPr id="28" name="Rectangle 27"/>
            <p:cNvSpPr>
              <a:spLocks noChangeAspect="1"/>
            </p:cNvSpPr>
            <p:nvPr/>
          </p:nvSpPr>
          <p:spPr>
            <a:xfrm>
              <a:off x="2873829" y="-450684"/>
              <a:ext cx="137160" cy="13716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959887" y="-500983"/>
              <a:ext cx="920445"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1050">
                  <a:solidFill>
                    <a:schemeClr val="bg1"/>
                  </a:solidFill>
                </a:rPr>
                <a:t>IBM OpenMP</a:t>
              </a:r>
              <a:endParaRPr lang="en-US" sz="1050" dirty="0">
                <a:solidFill>
                  <a:schemeClr val="bg1"/>
                </a:solidFill>
              </a:endParaRPr>
            </a:p>
          </p:txBody>
        </p:sp>
      </p:grpSp>
      <p:sp>
        <p:nvSpPr>
          <p:cNvPr id="30" name="TextBox 29"/>
          <p:cNvSpPr txBox="1"/>
          <p:nvPr/>
        </p:nvSpPr>
        <p:spPr>
          <a:xfrm>
            <a:off x="4209283" y="4924371"/>
            <a:ext cx="1248545"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pPr>
            <a:r>
              <a:rPr lang="en-US" sz="800" dirty="0">
                <a:solidFill>
                  <a:schemeClr val="bg1"/>
                </a:solidFill>
                <a:latin typeface="Trebuchet MS" charset="0"/>
                <a:ea typeface="Trebuchet MS" charset="0"/>
                <a:cs typeface="Trebuchet MS" charset="0"/>
              </a:rPr>
              <a:t>Dual </a:t>
            </a:r>
            <a:r>
              <a:rPr lang="en-US" sz="800" dirty="0" err="1">
                <a:solidFill>
                  <a:schemeClr val="bg1"/>
                </a:solidFill>
                <a:latin typeface="Trebuchet MS" charset="0"/>
                <a:ea typeface="Trebuchet MS" charset="0"/>
                <a:cs typeface="Trebuchet MS" charset="0"/>
              </a:rPr>
              <a:t>Haswell</a:t>
            </a:r>
            <a:endParaRPr lang="en-US" sz="800" dirty="0">
              <a:solidFill>
                <a:schemeClr val="bg1"/>
              </a:solidFill>
              <a:latin typeface="Trebuchet MS" charset="0"/>
              <a:ea typeface="Trebuchet MS" charset="0"/>
              <a:cs typeface="Trebuchet MS" charset="0"/>
            </a:endParaRPr>
          </a:p>
        </p:txBody>
      </p:sp>
      <p:sp>
        <p:nvSpPr>
          <p:cNvPr id="31" name="Rectangle 30"/>
          <p:cNvSpPr/>
          <p:nvPr/>
        </p:nvSpPr>
        <p:spPr>
          <a:xfrm>
            <a:off x="5438433" y="4932497"/>
            <a:ext cx="1652042" cy="215444"/>
          </a:xfrm>
          <a:prstGeom prst="rect">
            <a:avLst/>
          </a:prstGeom>
        </p:spPr>
        <p:txBody>
          <a:bodyPr wrap="square">
            <a:spAutoFit/>
          </a:bodyPr>
          <a:lstStyle/>
          <a:p>
            <a:pPr algn="ctr"/>
            <a:r>
              <a:rPr lang="en-US" sz="800" dirty="0">
                <a:solidFill>
                  <a:schemeClr val="bg1"/>
                </a:solidFill>
                <a:latin typeface="Trebuchet MS" charset="0"/>
                <a:ea typeface="Trebuchet MS" charset="0"/>
                <a:cs typeface="Trebuchet MS" charset="0"/>
              </a:rPr>
              <a:t>Dual </a:t>
            </a:r>
            <a:r>
              <a:rPr lang="en-US" sz="800" dirty="0" err="1">
                <a:solidFill>
                  <a:schemeClr val="bg1"/>
                </a:solidFill>
                <a:latin typeface="Trebuchet MS" charset="0"/>
                <a:ea typeface="Trebuchet MS" charset="0"/>
                <a:cs typeface="Trebuchet MS" charset="0"/>
              </a:rPr>
              <a:t>Broadwell</a:t>
            </a:r>
            <a:endParaRPr lang="en-US" sz="800" dirty="0">
              <a:solidFill>
                <a:schemeClr val="bg1"/>
              </a:solidFill>
              <a:latin typeface="Trebuchet MS" charset="0"/>
              <a:ea typeface="Trebuchet MS" charset="0"/>
              <a:cs typeface="Trebuchet MS" charset="0"/>
            </a:endParaRPr>
          </a:p>
        </p:txBody>
      </p:sp>
      <p:sp>
        <p:nvSpPr>
          <p:cNvPr id="32" name="Rectangle 31"/>
          <p:cNvSpPr/>
          <p:nvPr/>
        </p:nvSpPr>
        <p:spPr>
          <a:xfrm>
            <a:off x="6861907" y="4930485"/>
            <a:ext cx="1535339" cy="215444"/>
          </a:xfrm>
          <a:prstGeom prst="rect">
            <a:avLst/>
          </a:prstGeom>
        </p:spPr>
        <p:txBody>
          <a:bodyPr wrap="square">
            <a:spAutoFit/>
          </a:bodyPr>
          <a:lstStyle/>
          <a:p>
            <a:pPr algn="ctr"/>
            <a:r>
              <a:rPr lang="en-US" sz="800" dirty="0">
                <a:solidFill>
                  <a:schemeClr val="bg1"/>
                </a:solidFill>
                <a:latin typeface="Trebuchet MS" charset="0"/>
                <a:ea typeface="Trebuchet MS" charset="0"/>
                <a:cs typeface="Trebuchet MS" charset="0"/>
              </a:rPr>
              <a:t>Dual POWER8</a:t>
            </a:r>
          </a:p>
        </p:txBody>
      </p:sp>
      <p:sp>
        <p:nvSpPr>
          <p:cNvPr id="34" name="Rectangle 33"/>
          <p:cNvSpPr/>
          <p:nvPr/>
        </p:nvSpPr>
        <p:spPr>
          <a:xfrm>
            <a:off x="8403002" y="4924371"/>
            <a:ext cx="693385" cy="338554"/>
          </a:xfrm>
          <a:prstGeom prst="rect">
            <a:avLst/>
          </a:prstGeom>
        </p:spPr>
        <p:txBody>
          <a:bodyPr wrap="square">
            <a:spAutoFit/>
          </a:bodyPr>
          <a:lstStyle/>
          <a:p>
            <a:pPr algn="ctr"/>
            <a:r>
              <a:rPr lang="en-US" sz="800" dirty="0">
                <a:solidFill>
                  <a:schemeClr val="bg1"/>
                </a:solidFill>
                <a:latin typeface="Trebuchet MS" charset="0"/>
                <a:ea typeface="Trebuchet MS" charset="0"/>
                <a:cs typeface="Trebuchet MS" charset="0"/>
              </a:rPr>
              <a:t>1 Tesla P100</a:t>
            </a:r>
          </a:p>
        </p:txBody>
      </p:sp>
      <p:sp>
        <p:nvSpPr>
          <p:cNvPr id="38" name="Text Placeholder 3"/>
          <p:cNvSpPr>
            <a:spLocks noGrp="1"/>
          </p:cNvSpPr>
          <p:nvPr>
            <p:ph type="body" sz="quarter" idx="10"/>
          </p:nvPr>
        </p:nvSpPr>
        <p:spPr>
          <a:xfrm>
            <a:off x="409308" y="946767"/>
            <a:ext cx="9976104" cy="525463"/>
          </a:xfrm>
        </p:spPr>
        <p:txBody>
          <a:bodyPr/>
          <a:lstStyle/>
          <a:p>
            <a:pPr algn="ctr"/>
            <a:r>
              <a:rPr lang="en-US" dirty="0"/>
              <a:t>OpenACC - Performance Portable Programming Model for HPC</a:t>
            </a:r>
          </a:p>
        </p:txBody>
      </p:sp>
      <p:sp>
        <p:nvSpPr>
          <p:cNvPr id="39" name="Rectangle 38"/>
          <p:cNvSpPr/>
          <p:nvPr/>
        </p:nvSpPr>
        <p:spPr>
          <a:xfrm>
            <a:off x="8943774" y="4924371"/>
            <a:ext cx="693385" cy="338554"/>
          </a:xfrm>
          <a:prstGeom prst="rect">
            <a:avLst/>
          </a:prstGeom>
        </p:spPr>
        <p:txBody>
          <a:bodyPr wrap="square">
            <a:spAutoFit/>
          </a:bodyPr>
          <a:lstStyle/>
          <a:p>
            <a:pPr algn="ctr"/>
            <a:r>
              <a:rPr lang="en-US" sz="800" dirty="0">
                <a:solidFill>
                  <a:schemeClr val="bg1"/>
                </a:solidFill>
                <a:latin typeface="Trebuchet MS" charset="0"/>
                <a:ea typeface="Trebuchet MS" charset="0"/>
                <a:cs typeface="Trebuchet MS" charset="0"/>
              </a:rPr>
              <a:t>1 Tesla V100</a:t>
            </a:r>
          </a:p>
        </p:txBody>
      </p:sp>
      <p:sp>
        <p:nvSpPr>
          <p:cNvPr id="41" name="TextBox 40"/>
          <p:cNvSpPr txBox="1"/>
          <p:nvPr/>
        </p:nvSpPr>
        <p:spPr>
          <a:xfrm>
            <a:off x="3733384" y="1512194"/>
            <a:ext cx="6207412" cy="369320"/>
          </a:xfrm>
          <a:prstGeom prst="rect">
            <a:avLst/>
          </a:prstGeom>
          <a:noFill/>
        </p:spPr>
        <p:txBody>
          <a:bodyPr wrap="square" lIns="109716" tIns="54858" rIns="109716" bIns="54858" rtlCol="0">
            <a:spAutoFit/>
          </a:bodyPr>
          <a:lstStyle/>
          <a:p>
            <a:pPr algn="ctr" defTabSz="548570"/>
            <a:r>
              <a:rPr lang="en-US" sz="1680" dirty="0">
                <a:solidFill>
                  <a:schemeClr val="bg1"/>
                </a:solidFill>
                <a:latin typeface="Myriad Pro Light"/>
              </a:rPr>
              <a:t>AWE Hydrodynamics </a:t>
            </a:r>
            <a:r>
              <a:rPr lang="en-US" sz="1680" dirty="0" err="1">
                <a:solidFill>
                  <a:schemeClr val="bg1"/>
                </a:solidFill>
                <a:latin typeface="Myriad Pro Light"/>
              </a:rPr>
              <a:t>CloverLeaf</a:t>
            </a:r>
            <a:r>
              <a:rPr lang="en-US" sz="1680" dirty="0">
                <a:solidFill>
                  <a:schemeClr val="bg1"/>
                </a:solidFill>
                <a:latin typeface="Myriad Pro Light"/>
              </a:rPr>
              <a:t> mini-App, bm32 data set</a:t>
            </a:r>
          </a:p>
        </p:txBody>
      </p:sp>
      <p:sp>
        <p:nvSpPr>
          <p:cNvPr id="42" name="TextBox 41"/>
          <p:cNvSpPr txBox="1"/>
          <p:nvPr/>
        </p:nvSpPr>
        <p:spPr>
          <a:xfrm>
            <a:off x="3431235" y="5364390"/>
            <a:ext cx="6637325" cy="618110"/>
          </a:xfrm>
          <a:prstGeom prst="rect">
            <a:avLst/>
          </a:prstGeom>
          <a:noFill/>
        </p:spPr>
        <p:txBody>
          <a:bodyPr wrap="square" lIns="63493" tIns="31746" rIns="63493" bIns="31746" rtlCol="0" anchor="ctr">
            <a:spAutoFit/>
          </a:bodyPr>
          <a:lstStyle/>
          <a:p>
            <a:r>
              <a:rPr lang="da-DK" sz="600" i="1" dirty="0">
                <a:solidFill>
                  <a:schemeClr val="bg1"/>
                </a:solidFill>
                <a:latin typeface="Trebuchet MS" charset="0"/>
                <a:ea typeface="Trebuchet MS" charset="0"/>
                <a:cs typeface="Trebuchet MS" charset="0"/>
              </a:rPr>
              <a:t>Systems: Haswell: 2x16 core Haswell server, four K80s, CentOS 7.2 (perf-hsw10), Broadwell: 2x20 core Broadwell server, eight P100s (dgx1-prd-01), Minsky: POWER8+NVLINK, four P100s, RHEL 7.3 (gsn1). </a:t>
            </a:r>
          </a:p>
          <a:p>
            <a:r>
              <a:rPr lang="da-DK" sz="600" i="1" dirty="0">
                <a:solidFill>
                  <a:schemeClr val="bg1"/>
                </a:solidFill>
                <a:latin typeface="Trebuchet MS" charset="0"/>
                <a:ea typeface="Trebuchet MS" charset="0"/>
                <a:cs typeface="Trebuchet MS" charset="0"/>
              </a:rPr>
              <a:t>Compilers: Intel 17.0, IBM XL 13.1.3, PGI 16.10, KNL: Compiler version: 17.0.1 20161005,       </a:t>
            </a:r>
          </a:p>
          <a:p>
            <a:r>
              <a:rPr lang="en-US" sz="600" i="1" dirty="0">
                <a:solidFill>
                  <a:schemeClr val="bg1"/>
                </a:solidFill>
                <a:latin typeface="Trebuchet MS" charset="0"/>
                <a:ea typeface="Trebuchet MS" charset="0"/>
                <a:cs typeface="Trebuchet MS" charset="0"/>
              </a:rPr>
              <a:t>Benchmark: </a:t>
            </a:r>
            <a:r>
              <a:rPr lang="en-US" sz="600" i="1" kern="100" dirty="0" err="1">
                <a:solidFill>
                  <a:schemeClr val="bg1"/>
                </a:solidFill>
                <a:latin typeface="Trebuchet MS" charset="0"/>
                <a:ea typeface="Trebuchet MS" charset="0"/>
                <a:cs typeface="Trebuchet MS" charset="0"/>
              </a:rPr>
              <a:t>CloverLeaf</a:t>
            </a:r>
            <a:r>
              <a:rPr lang="en-US" sz="600" i="1" kern="100" dirty="0">
                <a:solidFill>
                  <a:schemeClr val="bg1"/>
                </a:solidFill>
                <a:latin typeface="Trebuchet MS" charset="0"/>
                <a:ea typeface="Trebuchet MS" charset="0"/>
                <a:cs typeface="Trebuchet MS" charset="0"/>
              </a:rPr>
              <a:t> v1.3 downloaded from http://uk-mac.github.io/CloverLeaf the week of November 7 2016; </a:t>
            </a:r>
            <a:r>
              <a:rPr lang="en-US" sz="600" i="1" kern="100" dirty="0" err="1">
                <a:solidFill>
                  <a:schemeClr val="bg1"/>
                </a:solidFill>
                <a:latin typeface="Trebuchet MS" charset="0"/>
                <a:ea typeface="Trebuchet MS" charset="0"/>
                <a:cs typeface="Trebuchet MS" charset="0"/>
              </a:rPr>
              <a:t>CloverlLeaf_Serial</a:t>
            </a:r>
            <a:r>
              <a:rPr lang="en-US" sz="600" i="1" kern="100" dirty="0">
                <a:solidFill>
                  <a:schemeClr val="bg1"/>
                </a:solidFill>
                <a:latin typeface="Trebuchet MS" charset="0"/>
                <a:ea typeface="Trebuchet MS" charset="0"/>
                <a:cs typeface="Trebuchet MS" charset="0"/>
              </a:rPr>
              <a:t>; </a:t>
            </a:r>
            <a:r>
              <a:rPr lang="en-US" sz="600" i="1" kern="100" dirty="0" err="1">
                <a:solidFill>
                  <a:schemeClr val="bg1"/>
                </a:solidFill>
                <a:latin typeface="Trebuchet MS" charset="0"/>
                <a:ea typeface="Trebuchet MS" charset="0"/>
                <a:cs typeface="Trebuchet MS" charset="0"/>
              </a:rPr>
              <a:t>CloverLeaf_ref</a:t>
            </a:r>
            <a:r>
              <a:rPr lang="en-US" sz="600" i="1" kern="100" dirty="0">
                <a:solidFill>
                  <a:schemeClr val="bg1"/>
                </a:solidFill>
                <a:latin typeface="Trebuchet MS" charset="0"/>
                <a:ea typeface="Trebuchet MS" charset="0"/>
                <a:cs typeface="Trebuchet MS" charset="0"/>
              </a:rPr>
              <a:t> (</a:t>
            </a:r>
            <a:r>
              <a:rPr lang="en-US" sz="600" i="1" kern="100" dirty="0" err="1">
                <a:solidFill>
                  <a:schemeClr val="bg1"/>
                </a:solidFill>
                <a:latin typeface="Trebuchet MS" charset="0"/>
                <a:ea typeface="Trebuchet MS" charset="0"/>
                <a:cs typeface="Trebuchet MS" charset="0"/>
              </a:rPr>
              <a:t>MPI+OpenMP</a:t>
            </a:r>
            <a:r>
              <a:rPr lang="en-US" sz="600" i="1" kern="100" dirty="0">
                <a:solidFill>
                  <a:schemeClr val="bg1"/>
                </a:solidFill>
                <a:latin typeface="Trebuchet MS" charset="0"/>
                <a:ea typeface="Trebuchet MS" charset="0"/>
                <a:cs typeface="Trebuchet MS" charset="0"/>
              </a:rPr>
              <a:t>); </a:t>
            </a:r>
            <a:r>
              <a:rPr lang="en-US" sz="600" i="1" kern="100" dirty="0" err="1">
                <a:solidFill>
                  <a:schemeClr val="bg1"/>
                </a:solidFill>
                <a:latin typeface="Trebuchet MS" charset="0"/>
                <a:ea typeface="Trebuchet MS" charset="0"/>
                <a:cs typeface="Trebuchet MS" charset="0"/>
              </a:rPr>
              <a:t>CloverLeaf_OpenACC</a:t>
            </a:r>
            <a:r>
              <a:rPr lang="en-US" sz="600" i="1" kern="100" dirty="0">
                <a:solidFill>
                  <a:schemeClr val="bg1"/>
                </a:solidFill>
                <a:latin typeface="Trebuchet MS" charset="0"/>
                <a:ea typeface="Trebuchet MS" charset="0"/>
                <a:cs typeface="Trebuchet MS" charset="0"/>
              </a:rPr>
              <a:t> (</a:t>
            </a:r>
            <a:r>
              <a:rPr lang="en-US" sz="600" i="1" kern="100" dirty="0" err="1">
                <a:solidFill>
                  <a:schemeClr val="bg1"/>
                </a:solidFill>
                <a:latin typeface="Trebuchet MS" charset="0"/>
                <a:ea typeface="Trebuchet MS" charset="0"/>
                <a:cs typeface="Trebuchet MS" charset="0"/>
              </a:rPr>
              <a:t>MPI+OpenACC</a:t>
            </a:r>
            <a:r>
              <a:rPr lang="en-US" sz="600" i="1" kern="100" dirty="0">
                <a:solidFill>
                  <a:schemeClr val="bg1"/>
                </a:solidFill>
                <a:latin typeface="Trebuchet MS" charset="0"/>
                <a:ea typeface="Trebuchet MS" charset="0"/>
                <a:cs typeface="Trebuchet MS" charset="0"/>
              </a:rPr>
              <a:t>)</a:t>
            </a:r>
          </a:p>
          <a:p>
            <a:pPr defTabSz="317450" fontAlgn="base">
              <a:spcBef>
                <a:spcPct val="0"/>
              </a:spcBef>
              <a:spcAft>
                <a:spcPct val="0"/>
              </a:spcAft>
            </a:pPr>
            <a:r>
              <a:rPr lang="en-US" sz="600" i="1" dirty="0">
                <a:solidFill>
                  <a:schemeClr val="bg1"/>
                </a:solidFill>
                <a:latin typeface="Trebuchet MS" panose="020B0603020202020204" pitchFamily="34" charset="0"/>
                <a:ea typeface="Myriad Pro Condensed" charset="0"/>
                <a:cs typeface="Apple Chancery"/>
              </a:rPr>
              <a:t>Data compiled by PGI November 2016, Volta data collected June 2017</a:t>
            </a:r>
          </a:p>
        </p:txBody>
      </p:sp>
    </p:spTree>
    <p:extLst>
      <p:ext uri="{BB962C8B-B14F-4D97-AF65-F5344CB8AC3E}">
        <p14:creationId xmlns:p14="http://schemas.microsoft.com/office/powerpoint/2010/main" val="210858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EF196D-5DE6-4DF0-A77E-5427D8B26AD3}"/>
              </a:ext>
            </a:extLst>
          </p:cNvPr>
          <p:cNvSpPr/>
          <p:nvPr/>
        </p:nvSpPr>
        <p:spPr>
          <a:xfrm>
            <a:off x="5603344" y="1742118"/>
            <a:ext cx="4817528" cy="3964285"/>
          </a:xfrm>
          <a:prstGeom prst="rect">
            <a:avLst/>
          </a:prstGeom>
          <a:solidFill>
            <a:srgbClr val="298EC2"/>
          </a:solidFill>
          <a:ln w="635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sp>
        <p:nvSpPr>
          <p:cNvPr id="26" name="Rectangle 25">
            <a:extLst>
              <a:ext uri="{FF2B5EF4-FFF2-40B4-BE49-F238E27FC236}">
                <a16:creationId xmlns:a16="http://schemas.microsoft.com/office/drawing/2014/main" id="{B3386454-38F0-44F5-91A5-CEFF2FF49B1E}"/>
              </a:ext>
            </a:extLst>
          </p:cNvPr>
          <p:cNvSpPr/>
          <p:nvPr/>
        </p:nvSpPr>
        <p:spPr>
          <a:xfrm>
            <a:off x="5828016" y="2515543"/>
            <a:ext cx="4396877" cy="3014686"/>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sp>
        <p:nvSpPr>
          <p:cNvPr id="2" name="Title 1"/>
          <p:cNvSpPr>
            <a:spLocks noGrp="1"/>
          </p:cNvSpPr>
          <p:nvPr>
            <p:ph type="title"/>
          </p:nvPr>
        </p:nvSpPr>
        <p:spPr>
          <a:xfrm>
            <a:off x="419641" y="613627"/>
            <a:ext cx="9976104" cy="590931"/>
          </a:xfrm>
        </p:spPr>
        <p:txBody>
          <a:bodyPr/>
          <a:lstStyle/>
          <a:p>
            <a:pPr algn="ctr"/>
            <a:br>
              <a:rPr lang="en-US" sz="4800" dirty="0"/>
            </a:br>
            <a:r>
              <a:rPr lang="en-US" dirty="0"/>
              <a:t>top HPC apps adopting OpenACC</a:t>
            </a:r>
          </a:p>
        </p:txBody>
      </p:sp>
      <p:sp>
        <p:nvSpPr>
          <p:cNvPr id="5" name="TextBox 4"/>
          <p:cNvSpPr txBox="1"/>
          <p:nvPr/>
        </p:nvSpPr>
        <p:spPr>
          <a:xfrm>
            <a:off x="17260426" y="5937680"/>
            <a:ext cx="833928" cy="10139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endParaRPr lang="en-US" sz="1600" i="1" dirty="0">
              <a:solidFill>
                <a:schemeClr val="bg1"/>
              </a:solidFill>
            </a:endParaRPr>
          </a:p>
        </p:txBody>
      </p:sp>
      <p:sp>
        <p:nvSpPr>
          <p:cNvPr id="18" name="Title 2">
            <a:extLst>
              <a:ext uri="{FF2B5EF4-FFF2-40B4-BE49-F238E27FC236}">
                <a16:creationId xmlns:a16="http://schemas.microsoft.com/office/drawing/2014/main" id="{34A32061-A39F-4607-BD59-9D689B312381}"/>
              </a:ext>
            </a:extLst>
          </p:cNvPr>
          <p:cNvSpPr txBox="1">
            <a:spLocks/>
          </p:cNvSpPr>
          <p:nvPr/>
        </p:nvSpPr>
        <p:spPr bwMode="auto">
          <a:xfrm>
            <a:off x="5617689" y="1781299"/>
            <a:ext cx="4817529"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fontAlgn="base">
              <a:lnSpc>
                <a:spcPct val="90000"/>
              </a:lnSpc>
              <a:spcBef>
                <a:spcPct val="0"/>
              </a:spcBef>
              <a:spcAft>
                <a:spcPct val="0"/>
              </a:spcAft>
              <a:defRPr sz="3600" b="0" cap="all"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ctr" defTabSz="914400"/>
            <a:r>
              <a:rPr lang="en-US" sz="2800" b="1" kern="0" cap="none" dirty="0">
                <a:solidFill>
                  <a:schemeClr val="tx1"/>
                </a:solidFill>
              </a:rPr>
              <a:t>Gaussian 16</a:t>
            </a:r>
          </a:p>
        </p:txBody>
      </p:sp>
      <p:pic>
        <p:nvPicPr>
          <p:cNvPr id="21" name="Picture 20">
            <a:extLst>
              <a:ext uri="{FF2B5EF4-FFF2-40B4-BE49-F238E27FC236}">
                <a16:creationId xmlns:a16="http://schemas.microsoft.com/office/drawing/2014/main" id="{8599A073-2F33-4A20-BC36-57DBE2360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08244" y="2945205"/>
            <a:ext cx="1814204" cy="2026254"/>
          </a:xfrm>
          <a:prstGeom prst="rect">
            <a:avLst/>
          </a:prstGeom>
        </p:spPr>
      </p:pic>
      <p:sp>
        <p:nvSpPr>
          <p:cNvPr id="22" name="TextBox 21">
            <a:extLst>
              <a:ext uri="{FF2B5EF4-FFF2-40B4-BE49-F238E27FC236}">
                <a16:creationId xmlns:a16="http://schemas.microsoft.com/office/drawing/2014/main" id="{0238BFFC-D807-40B4-BF52-FD0822FDCB40}"/>
              </a:ext>
            </a:extLst>
          </p:cNvPr>
          <p:cNvSpPr txBox="1"/>
          <p:nvPr/>
        </p:nvSpPr>
        <p:spPr>
          <a:xfrm>
            <a:off x="7927988" y="3365521"/>
            <a:ext cx="2230299" cy="9787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br>
              <a:rPr lang="en-US" dirty="0">
                <a:solidFill>
                  <a:schemeClr val="bg1"/>
                </a:solidFill>
              </a:rPr>
            </a:br>
            <a:r>
              <a:rPr lang="en-US" sz="2800" b="1" dirty="0">
                <a:solidFill>
                  <a:schemeClr val="tx2"/>
                </a:solidFill>
              </a:rPr>
              <a:t>2.25X</a:t>
            </a:r>
            <a:r>
              <a:rPr lang="en-US" dirty="0">
                <a:solidFill>
                  <a:schemeClr val="bg1"/>
                </a:solidFill>
              </a:rPr>
              <a:t> speedup</a:t>
            </a:r>
          </a:p>
          <a:p>
            <a:pPr algn="ctr">
              <a:lnSpc>
                <a:spcPct val="90000"/>
              </a:lnSpc>
            </a:pPr>
            <a:endParaRPr lang="en-US" dirty="0">
              <a:solidFill>
                <a:schemeClr val="bg1"/>
              </a:solidFill>
            </a:endParaRPr>
          </a:p>
        </p:txBody>
      </p:sp>
      <p:sp>
        <p:nvSpPr>
          <p:cNvPr id="23" name="TextBox 22">
            <a:extLst>
              <a:ext uri="{FF2B5EF4-FFF2-40B4-BE49-F238E27FC236}">
                <a16:creationId xmlns:a16="http://schemas.microsoft.com/office/drawing/2014/main" id="{2F99B7A8-E741-4795-88D4-4A09AD04218C}"/>
              </a:ext>
            </a:extLst>
          </p:cNvPr>
          <p:cNvSpPr txBox="1"/>
          <p:nvPr/>
        </p:nvSpPr>
        <p:spPr>
          <a:xfrm>
            <a:off x="5828016" y="4939298"/>
            <a:ext cx="4396877" cy="6463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800" i="1" dirty="0">
                <a:solidFill>
                  <a:schemeClr val="bg2">
                    <a:lumMod val="50000"/>
                  </a:schemeClr>
                </a:solidFill>
              </a:rPr>
              <a:t>Hardware: HPE server with dual Intel Xeon E5-2698 v3 CPUs (2.30GHz ; 16 cores/chip), 256GB memory and 4 Tesla K80 dual GPU boards (boost clocks: MEM 2505 and SM 875). Gaussian source code compiled with PGI Accelerator Compilers (16.5) with OpenACC (2.5 standard). </a:t>
            </a:r>
          </a:p>
          <a:p>
            <a:pPr>
              <a:lnSpc>
                <a:spcPct val="90000"/>
              </a:lnSpc>
            </a:pPr>
            <a:endParaRPr lang="en-US" sz="800" dirty="0">
              <a:solidFill>
                <a:schemeClr val="bg2"/>
              </a:solidFill>
            </a:endParaRPr>
          </a:p>
        </p:txBody>
      </p:sp>
      <p:sp>
        <p:nvSpPr>
          <p:cNvPr id="27" name="Rectangle 26">
            <a:extLst>
              <a:ext uri="{FF2B5EF4-FFF2-40B4-BE49-F238E27FC236}">
                <a16:creationId xmlns:a16="http://schemas.microsoft.com/office/drawing/2014/main" id="{7F84905C-AF95-4B93-9E27-FF20ED46935B}"/>
              </a:ext>
            </a:extLst>
          </p:cNvPr>
          <p:cNvSpPr/>
          <p:nvPr/>
        </p:nvSpPr>
        <p:spPr>
          <a:xfrm>
            <a:off x="499043" y="1747207"/>
            <a:ext cx="4817528" cy="3959195"/>
          </a:xfrm>
          <a:prstGeom prst="rect">
            <a:avLst/>
          </a:prstGeom>
          <a:solidFill>
            <a:srgbClr val="298EC2"/>
          </a:solidFill>
          <a:ln w="635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FFFF"/>
              </a:solidFill>
            </a:endParaRPr>
          </a:p>
        </p:txBody>
      </p:sp>
      <p:sp>
        <p:nvSpPr>
          <p:cNvPr id="28" name="Rectangle 27">
            <a:extLst>
              <a:ext uri="{FF2B5EF4-FFF2-40B4-BE49-F238E27FC236}">
                <a16:creationId xmlns:a16="http://schemas.microsoft.com/office/drawing/2014/main" id="{C2B5AD7E-5D9F-437B-8265-A6B930CD4112}"/>
              </a:ext>
            </a:extLst>
          </p:cNvPr>
          <p:cNvSpPr/>
          <p:nvPr/>
        </p:nvSpPr>
        <p:spPr>
          <a:xfrm>
            <a:off x="672773" y="2515543"/>
            <a:ext cx="4405530" cy="300017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FFFFFF"/>
              </a:solidFill>
            </a:endParaRPr>
          </a:p>
        </p:txBody>
      </p:sp>
      <p:sp>
        <p:nvSpPr>
          <p:cNvPr id="29" name="Title 2">
            <a:extLst>
              <a:ext uri="{FF2B5EF4-FFF2-40B4-BE49-F238E27FC236}">
                <a16:creationId xmlns:a16="http://schemas.microsoft.com/office/drawing/2014/main" id="{8316FD4A-090D-4342-9094-814A0F406BA7}"/>
              </a:ext>
            </a:extLst>
          </p:cNvPr>
          <p:cNvSpPr txBox="1">
            <a:spLocks/>
          </p:cNvSpPr>
          <p:nvPr/>
        </p:nvSpPr>
        <p:spPr bwMode="auto">
          <a:xfrm>
            <a:off x="515850" y="1819376"/>
            <a:ext cx="4817528"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fontAlgn="base">
              <a:lnSpc>
                <a:spcPct val="90000"/>
              </a:lnSpc>
              <a:spcBef>
                <a:spcPct val="0"/>
              </a:spcBef>
              <a:spcAft>
                <a:spcPct val="0"/>
              </a:spcAft>
              <a:defRPr sz="3600" b="0" cap="all"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ctr" defTabSz="914400"/>
            <a:r>
              <a:rPr lang="en-US" sz="2800" b="1" kern="0" cap="none" dirty="0">
                <a:solidFill>
                  <a:schemeClr val="tx1"/>
                </a:solidFill>
              </a:rPr>
              <a:t>ANSYS Fluent</a:t>
            </a:r>
          </a:p>
        </p:txBody>
      </p:sp>
      <p:grpSp>
        <p:nvGrpSpPr>
          <p:cNvPr id="32" name="Group 31">
            <a:extLst>
              <a:ext uri="{FF2B5EF4-FFF2-40B4-BE49-F238E27FC236}">
                <a16:creationId xmlns:a16="http://schemas.microsoft.com/office/drawing/2014/main" id="{BDA96980-624D-4610-B1DE-363DD335A7C9}"/>
              </a:ext>
            </a:extLst>
          </p:cNvPr>
          <p:cNvGrpSpPr/>
          <p:nvPr/>
        </p:nvGrpSpPr>
        <p:grpSpPr>
          <a:xfrm>
            <a:off x="672773" y="2967477"/>
            <a:ext cx="4394274" cy="2622301"/>
            <a:chOff x="4368192" y="2300907"/>
            <a:chExt cx="4844509" cy="3761151"/>
          </a:xfrm>
        </p:grpSpPr>
        <p:pic>
          <p:nvPicPr>
            <p:cNvPr id="33" name="Picture 32">
              <a:extLst>
                <a:ext uri="{FF2B5EF4-FFF2-40B4-BE49-F238E27FC236}">
                  <a16:creationId xmlns:a16="http://schemas.microsoft.com/office/drawing/2014/main" id="{C29BA7AA-8BD1-4A9E-94A2-674AAB29818B}"/>
                </a:ext>
              </a:extLst>
            </p:cNvPr>
            <p:cNvPicPr>
              <a:picLocks noChangeAspect="1"/>
            </p:cNvPicPr>
            <p:nvPr/>
          </p:nvPicPr>
          <p:blipFill rotWithShape="1">
            <a:blip r:embed="rId4"/>
            <a:srcRect l="17163" t="7802" r="21987" b="17432"/>
            <a:stretch/>
          </p:blipFill>
          <p:spPr>
            <a:xfrm>
              <a:off x="5079033" y="2300907"/>
              <a:ext cx="3674692" cy="2521009"/>
            </a:xfrm>
            <a:prstGeom prst="rect">
              <a:avLst/>
            </a:prstGeom>
          </p:spPr>
        </p:pic>
        <p:sp>
          <p:nvSpPr>
            <p:cNvPr id="34" name="TextBox 33">
              <a:extLst>
                <a:ext uri="{FF2B5EF4-FFF2-40B4-BE49-F238E27FC236}">
                  <a16:creationId xmlns:a16="http://schemas.microsoft.com/office/drawing/2014/main" id="{80C713CB-0524-457E-954E-E0703A24FF22}"/>
                </a:ext>
              </a:extLst>
            </p:cNvPr>
            <p:cNvSpPr txBox="1"/>
            <p:nvPr/>
          </p:nvSpPr>
          <p:spPr>
            <a:xfrm>
              <a:off x="4563793" y="2450330"/>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dirty="0">
                  <a:solidFill>
                    <a:schemeClr val="bg1"/>
                  </a:solidFill>
                </a:rPr>
                <a:t>30000</a:t>
              </a:r>
            </a:p>
          </p:txBody>
        </p:sp>
        <p:sp>
          <p:nvSpPr>
            <p:cNvPr id="35" name="TextBox 34">
              <a:extLst>
                <a:ext uri="{FF2B5EF4-FFF2-40B4-BE49-F238E27FC236}">
                  <a16:creationId xmlns:a16="http://schemas.microsoft.com/office/drawing/2014/main" id="{18B10DCB-CE23-4FC4-BB03-C05B9302FA0D}"/>
                </a:ext>
              </a:extLst>
            </p:cNvPr>
            <p:cNvSpPr txBox="1"/>
            <p:nvPr/>
          </p:nvSpPr>
          <p:spPr>
            <a:xfrm>
              <a:off x="4563794" y="2991042"/>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dirty="0">
                  <a:solidFill>
                    <a:schemeClr val="bg1"/>
                  </a:solidFill>
                </a:rPr>
                <a:t>22500</a:t>
              </a:r>
            </a:p>
          </p:txBody>
        </p:sp>
        <p:sp>
          <p:nvSpPr>
            <p:cNvPr id="37" name="TextBox 36">
              <a:extLst>
                <a:ext uri="{FF2B5EF4-FFF2-40B4-BE49-F238E27FC236}">
                  <a16:creationId xmlns:a16="http://schemas.microsoft.com/office/drawing/2014/main" id="{773F9C14-ECBA-47E7-98D8-252854C65988}"/>
                </a:ext>
              </a:extLst>
            </p:cNvPr>
            <p:cNvSpPr txBox="1"/>
            <p:nvPr/>
          </p:nvSpPr>
          <p:spPr>
            <a:xfrm>
              <a:off x="4540719" y="3545351"/>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dirty="0">
                  <a:solidFill>
                    <a:schemeClr val="bg1"/>
                  </a:solidFill>
                </a:rPr>
                <a:t>15000</a:t>
              </a:r>
            </a:p>
          </p:txBody>
        </p:sp>
        <p:sp>
          <p:nvSpPr>
            <p:cNvPr id="38" name="TextBox 37">
              <a:extLst>
                <a:ext uri="{FF2B5EF4-FFF2-40B4-BE49-F238E27FC236}">
                  <a16:creationId xmlns:a16="http://schemas.microsoft.com/office/drawing/2014/main" id="{ED4D8AFC-8365-429B-8335-8C81622CDBCD}"/>
                </a:ext>
              </a:extLst>
            </p:cNvPr>
            <p:cNvSpPr txBox="1"/>
            <p:nvPr/>
          </p:nvSpPr>
          <p:spPr>
            <a:xfrm>
              <a:off x="4563792" y="4103637"/>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dirty="0">
                  <a:solidFill>
                    <a:schemeClr val="bg1"/>
                  </a:solidFill>
                </a:rPr>
                <a:t>7500</a:t>
              </a:r>
            </a:p>
          </p:txBody>
        </p:sp>
        <p:sp>
          <p:nvSpPr>
            <p:cNvPr id="45" name="TextBox 44">
              <a:extLst>
                <a:ext uri="{FF2B5EF4-FFF2-40B4-BE49-F238E27FC236}">
                  <a16:creationId xmlns:a16="http://schemas.microsoft.com/office/drawing/2014/main" id="{DD9DA511-FCF7-4598-82B6-9BD489D8D753}"/>
                </a:ext>
              </a:extLst>
            </p:cNvPr>
            <p:cNvSpPr txBox="1"/>
            <p:nvPr/>
          </p:nvSpPr>
          <p:spPr>
            <a:xfrm>
              <a:off x="4648324" y="4675038"/>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dirty="0">
                  <a:solidFill>
                    <a:schemeClr val="bg1"/>
                  </a:solidFill>
                </a:rPr>
                <a:t>0</a:t>
              </a:r>
            </a:p>
          </p:txBody>
        </p:sp>
        <p:sp>
          <p:nvSpPr>
            <p:cNvPr id="47" name="TextBox 46">
              <a:extLst>
                <a:ext uri="{FF2B5EF4-FFF2-40B4-BE49-F238E27FC236}">
                  <a16:creationId xmlns:a16="http://schemas.microsoft.com/office/drawing/2014/main" id="{23487298-73EF-4976-BC17-C8874CD07AC5}"/>
                </a:ext>
              </a:extLst>
            </p:cNvPr>
            <p:cNvSpPr txBox="1"/>
            <p:nvPr/>
          </p:nvSpPr>
          <p:spPr>
            <a:xfrm>
              <a:off x="5246402" y="4804769"/>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dirty="0">
                  <a:solidFill>
                    <a:schemeClr val="bg1"/>
                  </a:solidFill>
                </a:rPr>
                <a:t>T4</a:t>
              </a:r>
            </a:p>
          </p:txBody>
        </p:sp>
        <p:sp>
          <p:nvSpPr>
            <p:cNvPr id="48" name="TextBox 47">
              <a:extLst>
                <a:ext uri="{FF2B5EF4-FFF2-40B4-BE49-F238E27FC236}">
                  <a16:creationId xmlns:a16="http://schemas.microsoft.com/office/drawing/2014/main" id="{AFA26148-A51A-4779-A577-E3DD2592099F}"/>
                </a:ext>
              </a:extLst>
            </p:cNvPr>
            <p:cNvSpPr txBox="1"/>
            <p:nvPr/>
          </p:nvSpPr>
          <p:spPr>
            <a:xfrm>
              <a:off x="6134613" y="4804769"/>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dirty="0">
                  <a:solidFill>
                    <a:schemeClr val="bg1"/>
                  </a:solidFill>
                </a:rPr>
                <a:t>T8</a:t>
              </a:r>
            </a:p>
          </p:txBody>
        </p:sp>
        <p:sp>
          <p:nvSpPr>
            <p:cNvPr id="49" name="TextBox 48">
              <a:extLst>
                <a:ext uri="{FF2B5EF4-FFF2-40B4-BE49-F238E27FC236}">
                  <a16:creationId xmlns:a16="http://schemas.microsoft.com/office/drawing/2014/main" id="{7F8823E3-A028-454E-98BB-8FED06075153}"/>
                </a:ext>
              </a:extLst>
            </p:cNvPr>
            <p:cNvSpPr txBox="1"/>
            <p:nvPr/>
          </p:nvSpPr>
          <p:spPr>
            <a:xfrm>
              <a:off x="7015605" y="4804768"/>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dirty="0">
                  <a:solidFill>
                    <a:schemeClr val="bg1"/>
                  </a:solidFill>
                </a:rPr>
                <a:t>T14</a:t>
              </a:r>
            </a:p>
          </p:txBody>
        </p:sp>
        <p:sp>
          <p:nvSpPr>
            <p:cNvPr id="50" name="TextBox 49">
              <a:extLst>
                <a:ext uri="{FF2B5EF4-FFF2-40B4-BE49-F238E27FC236}">
                  <a16:creationId xmlns:a16="http://schemas.microsoft.com/office/drawing/2014/main" id="{63A1A3E1-169B-40DA-A3B0-B65970ABFEC0}"/>
                </a:ext>
              </a:extLst>
            </p:cNvPr>
            <p:cNvSpPr txBox="1"/>
            <p:nvPr/>
          </p:nvSpPr>
          <p:spPr>
            <a:xfrm>
              <a:off x="7912574" y="4804767"/>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dirty="0">
                  <a:solidFill>
                    <a:schemeClr val="bg1"/>
                  </a:solidFill>
                </a:rPr>
                <a:t>T28</a:t>
              </a:r>
            </a:p>
          </p:txBody>
        </p:sp>
        <p:sp>
          <p:nvSpPr>
            <p:cNvPr id="51" name="TextBox 50">
              <a:extLst>
                <a:ext uri="{FF2B5EF4-FFF2-40B4-BE49-F238E27FC236}">
                  <a16:creationId xmlns:a16="http://schemas.microsoft.com/office/drawing/2014/main" id="{13A26425-8687-4D1E-81A8-C42E8FCC8ABE}"/>
                </a:ext>
              </a:extLst>
            </p:cNvPr>
            <p:cNvSpPr txBox="1"/>
            <p:nvPr/>
          </p:nvSpPr>
          <p:spPr>
            <a:xfrm rot="16200000">
              <a:off x="4242040" y="3500580"/>
              <a:ext cx="615297"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i="1" dirty="0">
                  <a:solidFill>
                    <a:schemeClr val="bg1"/>
                  </a:solidFill>
                </a:rPr>
                <a:t>Time(S)</a:t>
              </a:r>
            </a:p>
          </p:txBody>
        </p:sp>
        <p:sp>
          <p:nvSpPr>
            <p:cNvPr id="52" name="TextBox 51">
              <a:extLst>
                <a:ext uri="{FF2B5EF4-FFF2-40B4-BE49-F238E27FC236}">
                  <a16:creationId xmlns:a16="http://schemas.microsoft.com/office/drawing/2014/main" id="{CAAB3AB8-A9D7-422F-8881-AAFE4B28BF31}"/>
                </a:ext>
              </a:extLst>
            </p:cNvPr>
            <p:cNvSpPr txBox="1"/>
            <p:nvPr/>
          </p:nvSpPr>
          <p:spPr>
            <a:xfrm>
              <a:off x="6487078" y="4987177"/>
              <a:ext cx="791359"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 i="1" dirty="0">
                  <a:solidFill>
                    <a:schemeClr val="bg1"/>
                  </a:solidFill>
                </a:rPr>
                <a:t>CPU (cores)</a:t>
              </a:r>
            </a:p>
          </p:txBody>
        </p:sp>
        <p:sp>
          <p:nvSpPr>
            <p:cNvPr id="53" name="Rectangle 52">
              <a:extLst>
                <a:ext uri="{FF2B5EF4-FFF2-40B4-BE49-F238E27FC236}">
                  <a16:creationId xmlns:a16="http://schemas.microsoft.com/office/drawing/2014/main" id="{9FD03D74-6BCE-46D3-A0A4-1B7A2867C6B4}"/>
                </a:ext>
              </a:extLst>
            </p:cNvPr>
            <p:cNvSpPr/>
            <p:nvPr/>
          </p:nvSpPr>
          <p:spPr>
            <a:xfrm>
              <a:off x="4368192" y="5377822"/>
              <a:ext cx="4844509" cy="684236"/>
            </a:xfrm>
            <a:prstGeom prst="rect">
              <a:avLst/>
            </a:prstGeom>
          </p:spPr>
          <p:txBody>
            <a:bodyPr wrap="square">
              <a:spAutoFit/>
            </a:bodyPr>
            <a:lstStyle/>
            <a:p>
              <a:r>
                <a:rPr lang="en-US" sz="800" i="1" dirty="0">
                  <a:solidFill>
                    <a:schemeClr val="bg2">
                      <a:lumMod val="50000"/>
                    </a:schemeClr>
                  </a:solidFill>
                  <a:latin typeface="+mn-lt"/>
                  <a:ea typeface="+mn-ea"/>
                </a:rPr>
                <a:t>CPU: (Haswell EP) Intel(R) Xeon(R) CPU E5-2695 v3 @2.30GHz, 2 sockets, 28 cores</a:t>
              </a:r>
            </a:p>
            <a:p>
              <a:r>
                <a:rPr lang="en-US" sz="800" i="1" dirty="0">
                  <a:solidFill>
                    <a:schemeClr val="bg2">
                      <a:lumMod val="50000"/>
                    </a:schemeClr>
                  </a:solidFill>
                  <a:latin typeface="+mn-lt"/>
                  <a:ea typeface="+mn-ea"/>
                </a:rPr>
                <a:t>GPU: Tesla K80 12+12 GB, Driver 346.46</a:t>
              </a:r>
            </a:p>
            <a:p>
              <a:endParaRPr lang="en-US" sz="900" i="1" dirty="0">
                <a:solidFill>
                  <a:schemeClr val="bg1"/>
                </a:solidFill>
              </a:endParaRPr>
            </a:p>
          </p:txBody>
        </p:sp>
        <p:grpSp>
          <p:nvGrpSpPr>
            <p:cNvPr id="54" name="Group 53">
              <a:extLst>
                <a:ext uri="{FF2B5EF4-FFF2-40B4-BE49-F238E27FC236}">
                  <a16:creationId xmlns:a16="http://schemas.microsoft.com/office/drawing/2014/main" id="{ABF13E7D-5C5C-4DCE-AE08-1C5F764F0F66}"/>
                </a:ext>
              </a:extLst>
            </p:cNvPr>
            <p:cNvGrpSpPr/>
            <p:nvPr/>
          </p:nvGrpSpPr>
          <p:grpSpPr>
            <a:xfrm>
              <a:off x="7147222" y="2559664"/>
              <a:ext cx="1173225" cy="203133"/>
              <a:chOff x="2899467" y="-744574"/>
              <a:chExt cx="1173225" cy="203133"/>
            </a:xfrm>
          </p:grpSpPr>
          <p:sp>
            <p:nvSpPr>
              <p:cNvPr id="58" name="Rectangle 57">
                <a:extLst>
                  <a:ext uri="{FF2B5EF4-FFF2-40B4-BE49-F238E27FC236}">
                    <a16:creationId xmlns:a16="http://schemas.microsoft.com/office/drawing/2014/main" id="{D1F5853F-B381-4E89-BF7B-CB8A63BBBDE6}"/>
                  </a:ext>
                </a:extLst>
              </p:cNvPr>
              <p:cNvSpPr>
                <a:spLocks noChangeAspect="1"/>
              </p:cNvSpPr>
              <p:nvPr/>
            </p:nvSpPr>
            <p:spPr>
              <a:xfrm>
                <a:off x="2899467" y="-712865"/>
                <a:ext cx="118991" cy="118991"/>
              </a:xfrm>
              <a:prstGeom prst="rect">
                <a:avLst/>
              </a:prstGeom>
              <a:solidFill>
                <a:srgbClr val="396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173285EA-5288-4B00-9254-4FF40ECF32E5}"/>
                  </a:ext>
                </a:extLst>
              </p:cNvPr>
              <p:cNvSpPr txBox="1"/>
              <p:nvPr/>
            </p:nvSpPr>
            <p:spPr>
              <a:xfrm>
                <a:off x="2959887" y="-744574"/>
                <a:ext cx="1112805"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800" dirty="0">
                    <a:solidFill>
                      <a:schemeClr val="bg1"/>
                    </a:solidFill>
                  </a:rPr>
                  <a:t>Fluent Native Solver</a:t>
                </a:r>
              </a:p>
            </p:txBody>
          </p:sp>
        </p:grpSp>
        <p:grpSp>
          <p:nvGrpSpPr>
            <p:cNvPr id="55" name="Group 54">
              <a:extLst>
                <a:ext uri="{FF2B5EF4-FFF2-40B4-BE49-F238E27FC236}">
                  <a16:creationId xmlns:a16="http://schemas.microsoft.com/office/drawing/2014/main" id="{3C8EED8A-4D45-4D5D-BA84-98056BCD482C}"/>
                </a:ext>
              </a:extLst>
            </p:cNvPr>
            <p:cNvGrpSpPr/>
            <p:nvPr/>
          </p:nvGrpSpPr>
          <p:grpSpPr>
            <a:xfrm>
              <a:off x="7136509" y="2779447"/>
              <a:ext cx="1567055" cy="203133"/>
              <a:chOff x="2888754" y="-744574"/>
              <a:chExt cx="1567055" cy="203133"/>
            </a:xfrm>
          </p:grpSpPr>
          <p:sp>
            <p:nvSpPr>
              <p:cNvPr id="56" name="Rectangle 55">
                <a:extLst>
                  <a:ext uri="{FF2B5EF4-FFF2-40B4-BE49-F238E27FC236}">
                    <a16:creationId xmlns:a16="http://schemas.microsoft.com/office/drawing/2014/main" id="{2C186179-AE82-4ECB-8F7B-4178C259FACC}"/>
                  </a:ext>
                </a:extLst>
              </p:cNvPr>
              <p:cNvSpPr>
                <a:spLocks noChangeAspect="1"/>
              </p:cNvSpPr>
              <p:nvPr/>
            </p:nvSpPr>
            <p:spPr>
              <a:xfrm>
                <a:off x="2888754" y="-715975"/>
                <a:ext cx="124710" cy="124710"/>
              </a:xfrm>
              <a:prstGeom prst="rect">
                <a:avLst/>
              </a:prstGeom>
              <a:solidFill>
                <a:srgbClr val="D21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FA22013E-5BCE-431C-A1B7-F72FC8D7FBAA}"/>
                  </a:ext>
                </a:extLst>
              </p:cNvPr>
              <p:cNvSpPr txBox="1"/>
              <p:nvPr/>
            </p:nvSpPr>
            <p:spPr>
              <a:xfrm>
                <a:off x="2959887" y="-744574"/>
                <a:ext cx="1495922" cy="2031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800" dirty="0">
                    <a:solidFill>
                      <a:schemeClr val="bg1"/>
                    </a:solidFill>
                  </a:rPr>
                  <a:t>Fluent HTC Solver K80 GPU</a:t>
                </a:r>
              </a:p>
            </p:txBody>
          </p:sp>
        </p:grpSp>
      </p:grpSp>
      <p:sp>
        <p:nvSpPr>
          <p:cNvPr id="61" name="Rectangle 60">
            <a:extLst>
              <a:ext uri="{FF2B5EF4-FFF2-40B4-BE49-F238E27FC236}">
                <a16:creationId xmlns:a16="http://schemas.microsoft.com/office/drawing/2014/main" id="{0BE90FC5-BAE2-47BB-9F96-CE860CA2D2FF}"/>
              </a:ext>
            </a:extLst>
          </p:cNvPr>
          <p:cNvSpPr/>
          <p:nvPr/>
        </p:nvSpPr>
        <p:spPr>
          <a:xfrm>
            <a:off x="193424" y="1204558"/>
            <a:ext cx="10779376" cy="375937"/>
          </a:xfrm>
          <a:prstGeom prst="rect">
            <a:avLst/>
          </a:prstGeom>
        </p:spPr>
        <p:txBody>
          <a:bodyPr wrap="square">
            <a:spAutoFit/>
          </a:bodyPr>
          <a:lstStyle/>
          <a:p>
            <a:pPr algn="ctr">
              <a:lnSpc>
                <a:spcPct val="150000"/>
              </a:lnSpc>
            </a:pPr>
            <a:r>
              <a:rPr lang="en-US" sz="1400" dirty="0">
                <a:solidFill>
                  <a:schemeClr val="bg1"/>
                </a:solidFill>
                <a:latin typeface="Trebuchet MS" charset="0"/>
                <a:ea typeface="Trebuchet MS" charset="0"/>
                <a:cs typeface="Trebuchet MS" charset="0"/>
              </a:rPr>
              <a:t>ANSYS Fluent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Gaussian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VASP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GTC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XGC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ACME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FLASH </a:t>
            </a:r>
            <a:r>
              <a:rPr lang="en-US" sz="1400" dirty="0">
                <a:solidFill>
                  <a:srgbClr val="FF5400"/>
                </a:solidFill>
                <a:latin typeface="Trebuchet MS" charset="0"/>
                <a:ea typeface="Trebuchet MS" charset="0"/>
                <a:cs typeface="Trebuchet MS" charset="0"/>
              </a:rPr>
              <a:t>● </a:t>
            </a:r>
            <a:r>
              <a:rPr lang="en-US" sz="1400" dirty="0" err="1">
                <a:solidFill>
                  <a:schemeClr val="bg1"/>
                </a:solidFill>
                <a:latin typeface="Trebuchet MS" charset="0"/>
                <a:ea typeface="Trebuchet MS" charset="0"/>
                <a:cs typeface="Trebuchet MS" charset="0"/>
              </a:rPr>
              <a:t>LSDalton</a:t>
            </a:r>
            <a:r>
              <a:rPr lang="en-US" sz="1400" dirty="0">
                <a:solidFill>
                  <a:schemeClr val="bg1"/>
                </a:solidFill>
                <a:latin typeface="Trebuchet MS" charset="0"/>
                <a:ea typeface="Trebuchet MS" charset="0"/>
                <a:cs typeface="Trebuchet MS" charset="0"/>
              </a:rPr>
              <a:t>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COSMO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ELEPHANT</a:t>
            </a:r>
            <a:r>
              <a:rPr lang="en-US" sz="1400" dirty="0">
                <a:solidFill>
                  <a:srgbClr val="FF5400"/>
                </a:solidFill>
                <a:latin typeface="Trebuchet MS" charset="0"/>
                <a:ea typeface="Trebuchet MS" charset="0"/>
                <a:cs typeface="Trebuchet MS" charset="0"/>
              </a:rPr>
              <a:t> ● </a:t>
            </a:r>
            <a:r>
              <a:rPr lang="en-US" sz="1400" dirty="0">
                <a:solidFill>
                  <a:schemeClr val="bg1"/>
                </a:solidFill>
                <a:latin typeface="Trebuchet MS" charset="0"/>
                <a:ea typeface="Trebuchet MS" charset="0"/>
                <a:cs typeface="Trebuchet MS" charset="0"/>
              </a:rPr>
              <a:t>RAMSES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ICON </a:t>
            </a:r>
            <a:r>
              <a:rPr lang="en-US" sz="1400" dirty="0">
                <a:solidFill>
                  <a:srgbClr val="FF5400"/>
                </a:solidFill>
                <a:latin typeface="Trebuchet MS" charset="0"/>
                <a:ea typeface="Trebuchet MS" charset="0"/>
                <a:cs typeface="Trebuchet MS" charset="0"/>
              </a:rPr>
              <a:t>● </a:t>
            </a:r>
            <a:r>
              <a:rPr lang="en-US" sz="1400" dirty="0">
                <a:solidFill>
                  <a:schemeClr val="bg1"/>
                </a:solidFill>
                <a:latin typeface="Trebuchet MS" charset="0"/>
                <a:ea typeface="Trebuchet MS" charset="0"/>
                <a:cs typeface="Trebuchet MS" charset="0"/>
              </a:rPr>
              <a:t>ORB5</a:t>
            </a:r>
          </a:p>
        </p:txBody>
      </p:sp>
      <p:sp>
        <p:nvSpPr>
          <p:cNvPr id="62" name="TextBox 61">
            <a:extLst>
              <a:ext uri="{FF2B5EF4-FFF2-40B4-BE49-F238E27FC236}">
                <a16:creationId xmlns:a16="http://schemas.microsoft.com/office/drawing/2014/main" id="{F41A9D65-B203-402C-855B-5EFABA8064F9}"/>
              </a:ext>
            </a:extLst>
          </p:cNvPr>
          <p:cNvSpPr txBox="1"/>
          <p:nvPr/>
        </p:nvSpPr>
        <p:spPr>
          <a:xfrm>
            <a:off x="2953642" y="3596353"/>
            <a:ext cx="2113405"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800" b="1" dirty="0">
                <a:solidFill>
                  <a:schemeClr val="tx2"/>
                </a:solidFill>
              </a:rPr>
              <a:t>5.15X</a:t>
            </a:r>
            <a:r>
              <a:rPr lang="en-US" dirty="0">
                <a:solidFill>
                  <a:schemeClr val="bg1"/>
                </a:solidFill>
              </a:rPr>
              <a:t> speedup</a:t>
            </a:r>
          </a:p>
        </p:txBody>
      </p:sp>
      <p:sp>
        <p:nvSpPr>
          <p:cNvPr id="9" name="TextBox 8">
            <a:extLst>
              <a:ext uri="{FF2B5EF4-FFF2-40B4-BE49-F238E27FC236}">
                <a16:creationId xmlns:a16="http://schemas.microsoft.com/office/drawing/2014/main" id="{37B44011-4CE9-4642-90D9-F0CB30D2516B}"/>
              </a:ext>
            </a:extLst>
          </p:cNvPr>
          <p:cNvSpPr txBox="1"/>
          <p:nvPr/>
        </p:nvSpPr>
        <p:spPr>
          <a:xfrm>
            <a:off x="685162" y="2568142"/>
            <a:ext cx="442644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ANSYS Fluent R18.0 Radiation</a:t>
            </a:r>
            <a:r>
              <a:rPr lang="en-US" dirty="0"/>
              <a:t> </a:t>
            </a:r>
            <a:r>
              <a:rPr lang="en-US" dirty="0">
                <a:solidFill>
                  <a:schemeClr val="bg1"/>
                </a:solidFill>
              </a:rPr>
              <a:t>Solver</a:t>
            </a:r>
          </a:p>
        </p:txBody>
      </p:sp>
      <p:sp>
        <p:nvSpPr>
          <p:cNvPr id="63" name="TextBox 62">
            <a:extLst>
              <a:ext uri="{FF2B5EF4-FFF2-40B4-BE49-F238E27FC236}">
                <a16:creationId xmlns:a16="http://schemas.microsoft.com/office/drawing/2014/main" id="{3DFA07BD-DC1D-42CD-A502-7864C044DC76}"/>
              </a:ext>
            </a:extLst>
          </p:cNvPr>
          <p:cNvSpPr txBox="1"/>
          <p:nvPr/>
        </p:nvSpPr>
        <p:spPr>
          <a:xfrm>
            <a:off x="5828016" y="2569229"/>
            <a:ext cx="442644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Valinomycin wB97xD/6-311+(</a:t>
            </a:r>
            <a:r>
              <a:rPr lang="en-US" sz="1600" dirty="0">
                <a:solidFill>
                  <a:schemeClr val="bg1"/>
                </a:solidFill>
              </a:rPr>
              <a:t>2d</a:t>
            </a:r>
            <a:r>
              <a:rPr lang="en-US" dirty="0">
                <a:solidFill>
                  <a:schemeClr val="bg1"/>
                </a:solidFill>
              </a:rPr>
              <a:t>,p) Freq</a:t>
            </a:r>
          </a:p>
        </p:txBody>
      </p:sp>
    </p:spTree>
    <p:extLst>
      <p:ext uri="{BB962C8B-B14F-4D97-AF65-F5344CB8AC3E}">
        <p14:creationId xmlns:p14="http://schemas.microsoft.com/office/powerpoint/2010/main" val="394864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pPr algn="ctr"/>
            <a:r>
              <a:rPr lang="en-US" dirty="0"/>
              <a:t>Familiar to OpenMP Programmers</a:t>
            </a:r>
          </a:p>
        </p:txBody>
      </p:sp>
      <p:grpSp>
        <p:nvGrpSpPr>
          <p:cNvPr id="153602" name="Group 17"/>
          <p:cNvGrpSpPr>
            <a:grpSpLocks/>
          </p:cNvGrpSpPr>
          <p:nvPr/>
        </p:nvGrpSpPr>
        <p:grpSpPr bwMode="auto">
          <a:xfrm>
            <a:off x="1025899" y="1398589"/>
            <a:ext cx="3671888" cy="4068235"/>
            <a:chOff x="1178471" y="1549337"/>
            <a:chExt cx="3671356" cy="4068041"/>
          </a:xfrm>
        </p:grpSpPr>
        <p:sp>
          <p:nvSpPr>
            <p:cNvPr id="365" name="Rounded Rectangle 364"/>
            <p:cNvSpPr/>
            <p:nvPr/>
          </p:nvSpPr>
          <p:spPr>
            <a:xfrm>
              <a:off x="1178471" y="1549337"/>
              <a:ext cx="3671356" cy="4068041"/>
            </a:xfrm>
            <a:prstGeom prst="roundRect">
              <a:avLst>
                <a:gd name="adj" fmla="val 0"/>
              </a:avLst>
            </a:prstGeom>
            <a:solidFill>
              <a:schemeClr val="tx1">
                <a:alpha val="20000"/>
              </a:schemeClr>
            </a:solidFill>
            <a:ln w="381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chemeClr val="bg1"/>
                </a:solidFill>
              </a:endParaRPr>
            </a:p>
          </p:txBody>
        </p:sp>
        <p:sp>
          <p:nvSpPr>
            <p:cNvPr id="153655" name="TextBox 5"/>
            <p:cNvSpPr txBox="1">
              <a:spLocks noChangeArrowheads="1"/>
            </p:cNvSpPr>
            <p:nvPr/>
          </p:nvSpPr>
          <p:spPr bwMode="auto">
            <a:xfrm>
              <a:off x="1613661" y="2816460"/>
              <a:ext cx="2997814" cy="2252817"/>
            </a:xfrm>
            <a:prstGeom prst="rect">
              <a:avLst/>
            </a:prstGeom>
            <a:solidFill>
              <a:schemeClr val="tx1">
                <a:alpha val="20000"/>
              </a:schemeClr>
            </a:solidFill>
            <a:ln w="9525">
              <a:noFill/>
              <a:miter lim="800000"/>
              <a:headEnd/>
              <a:tailEnd/>
            </a:ln>
          </p:spPr>
          <p:txBody>
            <a:bodyPr>
              <a:spAutoFit/>
            </a:bodyPr>
            <a:lstStyle/>
            <a:p>
              <a:r>
                <a:rPr lang="en-US" sz="1080" dirty="0">
                  <a:solidFill>
                    <a:schemeClr val="bg1"/>
                  </a:solidFill>
                </a:rPr>
                <a:t>main() {</a:t>
              </a:r>
            </a:p>
            <a:p>
              <a:r>
                <a:rPr lang="en-US" sz="1080" dirty="0">
                  <a:solidFill>
                    <a:schemeClr val="bg1"/>
                  </a:solidFill>
                </a:rPr>
                <a:t>  double pi = 0.0; long </a:t>
              </a:r>
              <a:r>
                <a:rPr lang="en-US" sz="1080" dirty="0" err="1">
                  <a:solidFill>
                    <a:schemeClr val="bg1"/>
                  </a:solidFill>
                </a:rPr>
                <a:t>i</a:t>
              </a:r>
              <a:r>
                <a:rPr lang="en-US" sz="1080" dirty="0">
                  <a:solidFill>
                    <a:schemeClr val="bg1"/>
                  </a:solidFill>
                </a:rPr>
                <a:t>;</a:t>
              </a:r>
            </a:p>
            <a:p>
              <a:endParaRPr lang="en-US" sz="1080" dirty="0">
                <a:solidFill>
                  <a:schemeClr val="bg1"/>
                </a:solidFill>
              </a:endParaRPr>
            </a:p>
            <a:p>
              <a:r>
                <a:rPr lang="en-US" sz="1080" b="1" dirty="0">
                  <a:solidFill>
                    <a:schemeClr val="bg1"/>
                  </a:solidFill>
                </a:rPr>
                <a:t>  </a:t>
              </a:r>
            </a:p>
            <a:p>
              <a:r>
                <a:rPr lang="en-US" sz="1080" b="1" dirty="0">
                  <a:solidFill>
                    <a:schemeClr val="bg1"/>
                  </a:solidFill>
                </a:rPr>
                <a:t>  #pragma </a:t>
              </a:r>
              <a:r>
                <a:rPr lang="en-US" sz="1080" b="1" dirty="0" err="1">
                  <a:solidFill>
                    <a:schemeClr val="bg1"/>
                  </a:solidFill>
                </a:rPr>
                <a:t>omp</a:t>
              </a:r>
              <a:r>
                <a:rPr lang="en-US" sz="1080" b="1" dirty="0">
                  <a:solidFill>
                    <a:schemeClr val="bg1"/>
                  </a:solidFill>
                </a:rPr>
                <a:t> parallel for reduction(+:pi)</a:t>
              </a:r>
            </a:p>
            <a:p>
              <a:r>
                <a:rPr lang="en-US" sz="1080" dirty="0">
                  <a:solidFill>
                    <a:schemeClr val="bg1"/>
                  </a:solidFill>
                </a:rPr>
                <a:t>  for (</a:t>
              </a:r>
              <a:r>
                <a:rPr lang="en-US" sz="1080" dirty="0" err="1">
                  <a:solidFill>
                    <a:schemeClr val="bg1"/>
                  </a:solidFill>
                </a:rPr>
                <a:t>i</a:t>
              </a:r>
              <a:r>
                <a:rPr lang="en-US" sz="1080" dirty="0">
                  <a:solidFill>
                    <a:schemeClr val="bg1"/>
                  </a:solidFill>
                </a:rPr>
                <a:t>=0; </a:t>
              </a:r>
              <a:r>
                <a:rPr lang="en-US" sz="1080" dirty="0" err="1">
                  <a:solidFill>
                    <a:schemeClr val="bg1"/>
                  </a:solidFill>
                </a:rPr>
                <a:t>i</a:t>
              </a:r>
              <a:r>
                <a:rPr lang="en-US" sz="1080" dirty="0">
                  <a:solidFill>
                    <a:schemeClr val="bg1"/>
                  </a:solidFill>
                </a:rPr>
                <a:t>&lt;N; </a:t>
              </a:r>
              <a:r>
                <a:rPr lang="en-US" sz="1080" dirty="0" err="1">
                  <a:solidFill>
                    <a:schemeClr val="bg1"/>
                  </a:solidFill>
                </a:rPr>
                <a:t>i</a:t>
              </a:r>
              <a:r>
                <a:rPr lang="en-US" sz="1080" dirty="0">
                  <a:solidFill>
                    <a:schemeClr val="bg1"/>
                  </a:solidFill>
                </a:rPr>
                <a:t>++)</a:t>
              </a:r>
            </a:p>
            <a:p>
              <a:r>
                <a:rPr lang="en-US" sz="1080" dirty="0">
                  <a:solidFill>
                    <a:schemeClr val="bg1"/>
                  </a:solidFill>
                </a:rPr>
                <a:t>  {</a:t>
              </a:r>
            </a:p>
            <a:p>
              <a:r>
                <a:rPr lang="en-US" sz="1080" dirty="0">
                  <a:solidFill>
                    <a:schemeClr val="bg1"/>
                  </a:solidFill>
                </a:rPr>
                <a:t>    double t = (double)((i+0.05)/N);</a:t>
              </a:r>
            </a:p>
            <a:p>
              <a:r>
                <a:rPr lang="en-US" sz="1080" dirty="0">
                  <a:solidFill>
                    <a:schemeClr val="bg1"/>
                  </a:solidFill>
                </a:rPr>
                <a:t>    pi += 4.0/(1.0+t*t);</a:t>
              </a:r>
            </a:p>
            <a:p>
              <a:r>
                <a:rPr lang="en-US" sz="1080" dirty="0">
                  <a:solidFill>
                    <a:schemeClr val="bg1"/>
                  </a:solidFill>
                </a:rPr>
                <a:t>  }</a:t>
              </a:r>
            </a:p>
            <a:p>
              <a:endParaRPr lang="en-US" sz="1080" dirty="0">
                <a:solidFill>
                  <a:schemeClr val="bg1"/>
                </a:solidFill>
              </a:endParaRPr>
            </a:p>
            <a:p>
              <a:r>
                <a:rPr lang="en-US" sz="1080" dirty="0">
                  <a:solidFill>
                    <a:schemeClr val="bg1"/>
                  </a:solidFill>
                </a:rPr>
                <a:t>  </a:t>
              </a:r>
              <a:r>
                <a:rPr lang="en-US" sz="1080" dirty="0" err="1">
                  <a:solidFill>
                    <a:schemeClr val="bg1"/>
                  </a:solidFill>
                </a:rPr>
                <a:t>printf</a:t>
              </a:r>
              <a:r>
                <a:rPr lang="en-US" sz="1080" dirty="0">
                  <a:solidFill>
                    <a:schemeClr val="bg1"/>
                  </a:solidFill>
                </a:rPr>
                <a:t>(“pi = %f\n”, pi/N);</a:t>
              </a:r>
            </a:p>
            <a:p>
              <a:r>
                <a:rPr lang="en-US" sz="1080" dirty="0">
                  <a:solidFill>
                    <a:schemeClr val="bg1"/>
                  </a:solidFill>
                </a:rPr>
                <a:t>}</a:t>
              </a:r>
            </a:p>
          </p:txBody>
        </p:sp>
        <p:grpSp>
          <p:nvGrpSpPr>
            <p:cNvPr id="153656" name="Group 14"/>
            <p:cNvGrpSpPr>
              <a:grpSpLocks/>
            </p:cNvGrpSpPr>
            <p:nvPr/>
          </p:nvGrpSpPr>
          <p:grpSpPr bwMode="auto">
            <a:xfrm>
              <a:off x="1568967" y="1957813"/>
              <a:ext cx="1009909" cy="699911"/>
              <a:chOff x="815716" y="1941689"/>
              <a:chExt cx="1009909" cy="699911"/>
            </a:xfrm>
          </p:grpSpPr>
          <p:sp>
            <p:nvSpPr>
              <p:cNvPr id="153667" name="Rectangle 7"/>
              <p:cNvSpPr>
                <a:spLocks noChangeArrowheads="1"/>
              </p:cNvSpPr>
              <p:nvPr/>
            </p:nvSpPr>
            <p:spPr bwMode="auto">
              <a:xfrm>
                <a:off x="815716" y="1941689"/>
                <a:ext cx="1009909" cy="699911"/>
              </a:xfrm>
              <a:prstGeom prst="rect">
                <a:avLst/>
              </a:prstGeom>
              <a:noFill/>
              <a:ln w="19050" algn="ctr">
                <a:solidFill>
                  <a:schemeClr val="bg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68" name="Rectangle 8"/>
              <p:cNvSpPr>
                <a:spLocks noChangeArrowheads="1"/>
              </p:cNvSpPr>
              <p:nvPr/>
            </p:nvSpPr>
            <p:spPr bwMode="auto">
              <a:xfrm>
                <a:off x="851253" y="1980494"/>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69" name="Rectangle 9"/>
              <p:cNvSpPr>
                <a:spLocks noChangeArrowheads="1"/>
              </p:cNvSpPr>
              <p:nvPr/>
            </p:nvSpPr>
            <p:spPr bwMode="auto">
              <a:xfrm>
                <a:off x="851253" y="2302049"/>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70" name="Rectangle 10"/>
              <p:cNvSpPr>
                <a:spLocks noChangeArrowheads="1"/>
              </p:cNvSpPr>
              <p:nvPr/>
            </p:nvSpPr>
            <p:spPr bwMode="auto">
              <a:xfrm>
                <a:off x="1168753" y="1980494"/>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71" name="Rectangle 11"/>
              <p:cNvSpPr>
                <a:spLocks noChangeArrowheads="1"/>
              </p:cNvSpPr>
              <p:nvPr/>
            </p:nvSpPr>
            <p:spPr bwMode="auto">
              <a:xfrm>
                <a:off x="1168753" y="2302049"/>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72" name="Rectangle 12"/>
              <p:cNvSpPr>
                <a:spLocks noChangeArrowheads="1"/>
              </p:cNvSpPr>
              <p:nvPr/>
            </p:nvSpPr>
            <p:spPr bwMode="auto">
              <a:xfrm>
                <a:off x="1479903" y="1980494"/>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73" name="Rectangle 13"/>
              <p:cNvSpPr>
                <a:spLocks noChangeArrowheads="1"/>
              </p:cNvSpPr>
              <p:nvPr/>
            </p:nvSpPr>
            <p:spPr bwMode="auto">
              <a:xfrm>
                <a:off x="1479903" y="2302049"/>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grpSp>
        <p:sp>
          <p:nvSpPr>
            <p:cNvPr id="153666" name="Freeform 89"/>
            <p:cNvSpPr>
              <a:spLocks/>
            </p:cNvSpPr>
            <p:nvPr/>
          </p:nvSpPr>
          <p:spPr bwMode="auto">
            <a:xfrm>
              <a:off x="1281937" y="2745037"/>
              <a:ext cx="421782" cy="776901"/>
            </a:xfrm>
            <a:custGeom>
              <a:avLst/>
              <a:gdLst>
                <a:gd name="T0" fmla="*/ 110449 w 448587"/>
                <a:gd name="T1" fmla="*/ 0 h 1190625"/>
                <a:gd name="T2" fmla="*/ 19962 w 448587"/>
                <a:gd name="T3" fmla="*/ 385762 h 1190625"/>
                <a:gd name="T4" fmla="*/ 448587 w 448587"/>
                <a:gd name="T5" fmla="*/ 1190625 h 1190625"/>
                <a:gd name="T6" fmla="*/ 0 60000 65536"/>
                <a:gd name="T7" fmla="*/ 0 60000 65536"/>
                <a:gd name="T8" fmla="*/ 0 60000 65536"/>
                <a:gd name="T9" fmla="*/ 0 w 448587"/>
                <a:gd name="T10" fmla="*/ 0 h 1190625"/>
                <a:gd name="T11" fmla="*/ 448587 w 448587"/>
                <a:gd name="T12" fmla="*/ 1190625 h 1190625"/>
              </a:gdLst>
              <a:ahLst/>
              <a:cxnLst>
                <a:cxn ang="T6">
                  <a:pos x="T0" y="T1"/>
                </a:cxn>
                <a:cxn ang="T7">
                  <a:pos x="T2" y="T3"/>
                </a:cxn>
                <a:cxn ang="T8">
                  <a:pos x="T4" y="T5"/>
                </a:cxn>
              </a:cxnLst>
              <a:rect l="T9" t="T10" r="T11" b="T12"/>
              <a:pathLst>
                <a:path w="448587" h="1190625">
                  <a:moveTo>
                    <a:pt x="110449" y="0"/>
                  </a:moveTo>
                  <a:cubicBezTo>
                    <a:pt x="37027" y="93662"/>
                    <a:pt x="-36394" y="187325"/>
                    <a:pt x="19962" y="385762"/>
                  </a:cubicBezTo>
                  <a:cubicBezTo>
                    <a:pt x="76318" y="584199"/>
                    <a:pt x="262452" y="887412"/>
                    <a:pt x="448587" y="1190625"/>
                  </a:cubicBezTo>
                </a:path>
              </a:pathLst>
            </a:custGeom>
            <a:noFill/>
            <a:ln w="9525">
              <a:solidFill>
                <a:schemeClr val="tx1"/>
              </a:solidFill>
              <a:round/>
              <a:headEnd/>
              <a:tailEnd/>
            </a:ln>
          </p:spPr>
          <p:txBody>
            <a:bodyPr wrap="none" anchor="ctr"/>
            <a:lstStyle/>
            <a:p>
              <a:endParaRPr lang="en-US">
                <a:solidFill>
                  <a:schemeClr val="bg1"/>
                </a:solidFill>
              </a:endParaRPr>
            </a:p>
          </p:txBody>
        </p:sp>
        <p:sp>
          <p:nvSpPr>
            <p:cNvPr id="153658" name="TextBox 363"/>
            <p:cNvSpPr txBox="1">
              <a:spLocks noChangeArrowheads="1"/>
            </p:cNvSpPr>
            <p:nvPr/>
          </p:nvSpPr>
          <p:spPr bwMode="auto">
            <a:xfrm>
              <a:off x="1774281" y="1653015"/>
              <a:ext cx="606168" cy="332383"/>
            </a:xfrm>
            <a:prstGeom prst="rect">
              <a:avLst/>
            </a:prstGeom>
            <a:noFill/>
            <a:ln w="9525">
              <a:noFill/>
              <a:miter lim="800000"/>
              <a:headEnd/>
              <a:tailEnd/>
            </a:ln>
          </p:spPr>
          <p:txBody>
            <a:bodyPr wrap="none">
              <a:spAutoFit/>
            </a:bodyPr>
            <a:lstStyle/>
            <a:p>
              <a:pPr algn="ctr"/>
              <a:r>
                <a:rPr lang="en-US" sz="1560" b="1">
                  <a:solidFill>
                    <a:schemeClr val="bg1"/>
                  </a:solidFill>
                </a:rPr>
                <a:t>CPU</a:t>
              </a:r>
            </a:p>
          </p:txBody>
        </p:sp>
      </p:grpSp>
      <p:grpSp>
        <p:nvGrpSpPr>
          <p:cNvPr id="153603" name="Group 18"/>
          <p:cNvGrpSpPr>
            <a:grpSpLocks/>
          </p:cNvGrpSpPr>
          <p:nvPr/>
        </p:nvGrpSpPr>
        <p:grpSpPr bwMode="auto">
          <a:xfrm>
            <a:off x="5900437" y="1398588"/>
            <a:ext cx="3671887" cy="4068235"/>
            <a:chOff x="6119677" y="1549401"/>
            <a:chExt cx="3671356" cy="4068589"/>
          </a:xfrm>
        </p:grpSpPr>
        <p:sp>
          <p:nvSpPr>
            <p:cNvPr id="366" name="Rounded Rectangle 365"/>
            <p:cNvSpPr/>
            <p:nvPr/>
          </p:nvSpPr>
          <p:spPr>
            <a:xfrm>
              <a:off x="6119677" y="1549401"/>
              <a:ext cx="3671356" cy="4068589"/>
            </a:xfrm>
            <a:prstGeom prst="roundRect">
              <a:avLst>
                <a:gd name="adj" fmla="val 0"/>
              </a:avLst>
            </a:prstGeom>
            <a:solidFill>
              <a:schemeClr val="tx1">
                <a:alpha val="20000"/>
              </a:schemeClr>
            </a:solidFill>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chemeClr val="bg1"/>
                </a:solidFill>
              </a:endParaRPr>
            </a:p>
          </p:txBody>
        </p:sp>
        <p:sp>
          <p:nvSpPr>
            <p:cNvPr id="153605" name="TextBox 415"/>
            <p:cNvSpPr txBox="1">
              <a:spLocks noChangeArrowheads="1"/>
            </p:cNvSpPr>
            <p:nvPr/>
          </p:nvSpPr>
          <p:spPr bwMode="auto">
            <a:xfrm>
              <a:off x="6426851" y="2929672"/>
              <a:ext cx="2997814" cy="2086906"/>
            </a:xfrm>
            <a:prstGeom prst="rect">
              <a:avLst/>
            </a:prstGeom>
            <a:solidFill>
              <a:schemeClr val="tx1">
                <a:alpha val="20000"/>
              </a:schemeClr>
            </a:solidFill>
            <a:ln w="9525">
              <a:noFill/>
              <a:miter lim="800000"/>
              <a:headEnd/>
              <a:tailEnd/>
            </a:ln>
          </p:spPr>
          <p:txBody>
            <a:bodyPr>
              <a:spAutoFit/>
            </a:bodyPr>
            <a:lstStyle/>
            <a:p>
              <a:r>
                <a:rPr lang="en-US" sz="1080" dirty="0">
                  <a:solidFill>
                    <a:schemeClr val="bg1"/>
                  </a:solidFill>
                </a:rPr>
                <a:t>main() {</a:t>
              </a:r>
            </a:p>
            <a:p>
              <a:r>
                <a:rPr lang="en-US" sz="1080" dirty="0">
                  <a:solidFill>
                    <a:schemeClr val="bg1"/>
                  </a:solidFill>
                </a:rPr>
                <a:t>  double pi = 0.0; long </a:t>
              </a:r>
              <a:r>
                <a:rPr lang="en-US" sz="1080" dirty="0" err="1">
                  <a:solidFill>
                    <a:schemeClr val="bg1"/>
                  </a:solidFill>
                </a:rPr>
                <a:t>i</a:t>
              </a:r>
              <a:r>
                <a:rPr lang="en-US" sz="1080" dirty="0">
                  <a:solidFill>
                    <a:schemeClr val="bg1"/>
                  </a:solidFill>
                </a:rPr>
                <a:t>;</a:t>
              </a:r>
            </a:p>
            <a:p>
              <a:endParaRPr lang="en-US" sz="1080" dirty="0">
                <a:solidFill>
                  <a:schemeClr val="bg1"/>
                </a:solidFill>
              </a:endParaRPr>
            </a:p>
            <a:p>
              <a:r>
                <a:rPr lang="en-US" sz="1080" b="1" dirty="0">
                  <a:solidFill>
                    <a:schemeClr val="bg1"/>
                  </a:solidFill>
                </a:rPr>
                <a:t>  #pragma </a:t>
              </a:r>
              <a:r>
                <a:rPr lang="en-US" sz="1080" b="1" dirty="0" err="1">
                  <a:solidFill>
                    <a:schemeClr val="bg1"/>
                  </a:solidFill>
                </a:rPr>
                <a:t>acc</a:t>
              </a:r>
              <a:r>
                <a:rPr lang="en-US" sz="1080" b="1" dirty="0">
                  <a:solidFill>
                    <a:schemeClr val="bg1"/>
                  </a:solidFill>
                </a:rPr>
                <a:t> kernels</a:t>
              </a:r>
            </a:p>
            <a:p>
              <a:r>
                <a:rPr lang="en-US" sz="1080" dirty="0">
                  <a:solidFill>
                    <a:schemeClr val="bg1"/>
                  </a:solidFill>
                </a:rPr>
                <a:t>  for (</a:t>
              </a:r>
              <a:r>
                <a:rPr lang="en-US" sz="1080" dirty="0" err="1">
                  <a:solidFill>
                    <a:schemeClr val="bg1"/>
                  </a:solidFill>
                </a:rPr>
                <a:t>i</a:t>
              </a:r>
              <a:r>
                <a:rPr lang="en-US" sz="1080" dirty="0">
                  <a:solidFill>
                    <a:schemeClr val="bg1"/>
                  </a:solidFill>
                </a:rPr>
                <a:t>=0; </a:t>
              </a:r>
              <a:r>
                <a:rPr lang="en-US" sz="1080" dirty="0" err="1">
                  <a:solidFill>
                    <a:schemeClr val="bg1"/>
                  </a:solidFill>
                </a:rPr>
                <a:t>i</a:t>
              </a:r>
              <a:r>
                <a:rPr lang="en-US" sz="1080" dirty="0">
                  <a:solidFill>
                    <a:schemeClr val="bg1"/>
                  </a:solidFill>
                </a:rPr>
                <a:t>&lt;N; </a:t>
              </a:r>
              <a:r>
                <a:rPr lang="en-US" sz="1080" dirty="0" err="1">
                  <a:solidFill>
                    <a:schemeClr val="bg1"/>
                  </a:solidFill>
                </a:rPr>
                <a:t>i</a:t>
              </a:r>
              <a:r>
                <a:rPr lang="en-US" sz="1080" dirty="0">
                  <a:solidFill>
                    <a:schemeClr val="bg1"/>
                  </a:solidFill>
                </a:rPr>
                <a:t>++)</a:t>
              </a:r>
            </a:p>
            <a:p>
              <a:r>
                <a:rPr lang="en-US" sz="1080" dirty="0">
                  <a:solidFill>
                    <a:schemeClr val="bg1"/>
                  </a:solidFill>
                </a:rPr>
                <a:t>  {</a:t>
              </a:r>
            </a:p>
            <a:p>
              <a:r>
                <a:rPr lang="en-US" sz="1080" dirty="0">
                  <a:solidFill>
                    <a:schemeClr val="bg1"/>
                  </a:solidFill>
                </a:rPr>
                <a:t>    double t = (double)((i+0.05)/N);</a:t>
              </a:r>
            </a:p>
            <a:p>
              <a:r>
                <a:rPr lang="en-US" sz="1080" dirty="0">
                  <a:solidFill>
                    <a:schemeClr val="bg1"/>
                  </a:solidFill>
                </a:rPr>
                <a:t>    pi += 4.0/(1.0+t*t);</a:t>
              </a:r>
            </a:p>
            <a:p>
              <a:r>
                <a:rPr lang="en-US" sz="1080" dirty="0">
                  <a:solidFill>
                    <a:schemeClr val="bg1"/>
                  </a:solidFill>
                </a:rPr>
                <a:t>  }</a:t>
              </a:r>
            </a:p>
            <a:p>
              <a:endParaRPr lang="en-US" sz="1080" dirty="0">
                <a:solidFill>
                  <a:schemeClr val="bg1"/>
                </a:solidFill>
              </a:endParaRPr>
            </a:p>
            <a:p>
              <a:r>
                <a:rPr lang="en-US" sz="1080" dirty="0" err="1">
                  <a:solidFill>
                    <a:schemeClr val="bg1"/>
                  </a:solidFill>
                </a:rPr>
                <a:t>printf</a:t>
              </a:r>
              <a:r>
                <a:rPr lang="en-US" sz="1080" dirty="0">
                  <a:solidFill>
                    <a:schemeClr val="bg1"/>
                  </a:solidFill>
                </a:rPr>
                <a:t>(“pi = %f\n”, pi/N);</a:t>
              </a:r>
            </a:p>
            <a:p>
              <a:r>
                <a:rPr lang="en-US" sz="1080" dirty="0">
                  <a:solidFill>
                    <a:schemeClr val="bg1"/>
                  </a:solidFill>
                </a:rPr>
                <a:t>}</a:t>
              </a:r>
            </a:p>
          </p:txBody>
        </p:sp>
        <p:grpSp>
          <p:nvGrpSpPr>
            <p:cNvPr id="153606" name="Group 416"/>
            <p:cNvGrpSpPr>
              <a:grpSpLocks/>
            </p:cNvGrpSpPr>
            <p:nvPr/>
          </p:nvGrpSpPr>
          <p:grpSpPr bwMode="auto">
            <a:xfrm>
              <a:off x="6446738" y="1957813"/>
              <a:ext cx="1009909" cy="699911"/>
              <a:chOff x="815716" y="1941689"/>
              <a:chExt cx="1009909" cy="699911"/>
            </a:xfrm>
          </p:grpSpPr>
          <p:sp>
            <p:nvSpPr>
              <p:cNvPr id="153647" name="Rectangle 425"/>
              <p:cNvSpPr>
                <a:spLocks noChangeArrowheads="1"/>
              </p:cNvSpPr>
              <p:nvPr/>
            </p:nvSpPr>
            <p:spPr bwMode="auto">
              <a:xfrm>
                <a:off x="815716" y="1941689"/>
                <a:ext cx="1009909" cy="699911"/>
              </a:xfrm>
              <a:prstGeom prst="rect">
                <a:avLst/>
              </a:prstGeom>
              <a:noFill/>
              <a:ln w="19050" algn="ctr">
                <a:solidFill>
                  <a:schemeClr val="bg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48" name="Rectangle 426"/>
              <p:cNvSpPr>
                <a:spLocks noChangeArrowheads="1"/>
              </p:cNvSpPr>
              <p:nvPr/>
            </p:nvSpPr>
            <p:spPr bwMode="auto">
              <a:xfrm>
                <a:off x="851253" y="1980494"/>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49" name="Rectangle 427"/>
              <p:cNvSpPr>
                <a:spLocks noChangeArrowheads="1"/>
              </p:cNvSpPr>
              <p:nvPr/>
            </p:nvSpPr>
            <p:spPr bwMode="auto">
              <a:xfrm>
                <a:off x="851253" y="2302049"/>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50" name="Rectangle 428"/>
              <p:cNvSpPr>
                <a:spLocks noChangeArrowheads="1"/>
              </p:cNvSpPr>
              <p:nvPr/>
            </p:nvSpPr>
            <p:spPr bwMode="auto">
              <a:xfrm>
                <a:off x="1168753" y="1980494"/>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51" name="Rectangle 429"/>
              <p:cNvSpPr>
                <a:spLocks noChangeArrowheads="1"/>
              </p:cNvSpPr>
              <p:nvPr/>
            </p:nvSpPr>
            <p:spPr bwMode="auto">
              <a:xfrm>
                <a:off x="1168753" y="2302049"/>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52" name="Rectangle 430"/>
              <p:cNvSpPr>
                <a:spLocks noChangeArrowheads="1"/>
              </p:cNvSpPr>
              <p:nvPr/>
            </p:nvSpPr>
            <p:spPr bwMode="auto">
              <a:xfrm>
                <a:off x="1479903" y="1980494"/>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sp>
            <p:nvSpPr>
              <p:cNvPr id="153653" name="Rectangle 431"/>
              <p:cNvSpPr>
                <a:spLocks noChangeArrowheads="1"/>
              </p:cNvSpPr>
              <p:nvPr/>
            </p:nvSpPr>
            <p:spPr bwMode="auto">
              <a:xfrm>
                <a:off x="1479903" y="2302049"/>
                <a:ext cx="304800" cy="304800"/>
              </a:xfrm>
              <a:prstGeom prst="rect">
                <a:avLst/>
              </a:prstGeom>
              <a:solidFill>
                <a:srgbClr val="1577B3"/>
              </a:solidFill>
              <a:ln w="19050" algn="ctr">
                <a:solidFill>
                  <a:schemeClr val="tx1"/>
                </a:solidFill>
                <a:round/>
                <a:headEnd/>
                <a:tailEnd/>
              </a:ln>
            </p:spPr>
            <p:txBody>
              <a:bodyPr wrap="none" anchor="ctr"/>
              <a:lstStyle/>
              <a:p>
                <a:pPr marL="4763" algn="ctr">
                  <a:buSzPct val="180000"/>
                  <a:tabLst>
                    <a:tab pos="3712374" algn="l"/>
                  </a:tabLst>
                </a:pPr>
                <a:endParaRPr lang="en-US" b="1">
                  <a:solidFill>
                    <a:schemeClr val="bg1"/>
                  </a:solidFill>
                </a:endParaRPr>
              </a:p>
            </p:txBody>
          </p:sp>
        </p:grpSp>
        <p:sp>
          <p:nvSpPr>
            <p:cNvPr id="153607" name="TextBox 424"/>
            <p:cNvSpPr txBox="1">
              <a:spLocks noChangeArrowheads="1"/>
            </p:cNvSpPr>
            <p:nvPr/>
          </p:nvSpPr>
          <p:spPr bwMode="auto">
            <a:xfrm>
              <a:off x="6652053" y="1653015"/>
              <a:ext cx="606168" cy="332428"/>
            </a:xfrm>
            <a:prstGeom prst="rect">
              <a:avLst/>
            </a:prstGeom>
            <a:noFill/>
            <a:ln w="9525">
              <a:noFill/>
              <a:miter lim="800000"/>
              <a:headEnd/>
              <a:tailEnd/>
            </a:ln>
          </p:spPr>
          <p:txBody>
            <a:bodyPr wrap="none">
              <a:spAutoFit/>
            </a:bodyPr>
            <a:lstStyle/>
            <a:p>
              <a:pPr algn="ctr"/>
              <a:r>
                <a:rPr lang="en-US" sz="1560" b="1">
                  <a:solidFill>
                    <a:schemeClr val="bg1"/>
                  </a:solidFill>
                </a:rPr>
                <a:t>CPU</a:t>
              </a:r>
            </a:p>
          </p:txBody>
        </p:sp>
        <p:grpSp>
          <p:nvGrpSpPr>
            <p:cNvPr id="153608" name="Group 1306"/>
            <p:cNvGrpSpPr>
              <a:grpSpLocks/>
            </p:cNvGrpSpPr>
            <p:nvPr/>
          </p:nvGrpSpPr>
          <p:grpSpPr bwMode="auto">
            <a:xfrm rot="-5400000">
              <a:off x="8203549" y="1903705"/>
              <a:ext cx="1004312" cy="1121964"/>
              <a:chOff x="588497" y="1591580"/>
              <a:chExt cx="2208463" cy="2349804"/>
            </a:xfrm>
          </p:grpSpPr>
          <p:pic>
            <p:nvPicPr>
              <p:cNvPr id="153645" name="Picture 627" descr="Thinner_block_chip.png"/>
              <p:cNvPicPr>
                <a:picLocks noChangeAspect="1"/>
              </p:cNvPicPr>
              <p:nvPr/>
            </p:nvPicPr>
            <p:blipFill>
              <a:blip r:embed="rId3" cstate="print"/>
              <a:srcRect/>
              <a:stretch>
                <a:fillRect/>
              </a:stretch>
            </p:blipFill>
            <p:spPr bwMode="auto">
              <a:xfrm>
                <a:off x="588497" y="1591580"/>
                <a:ext cx="2208463" cy="2349804"/>
              </a:xfrm>
              <a:prstGeom prst="rect">
                <a:avLst/>
              </a:prstGeom>
              <a:noFill/>
              <a:ln w="9525">
                <a:noFill/>
                <a:miter lim="800000"/>
                <a:headEnd/>
                <a:tailEnd/>
              </a:ln>
            </p:spPr>
          </p:pic>
          <p:grpSp>
            <p:nvGrpSpPr>
              <p:cNvPr id="93" name="Group 1305"/>
              <p:cNvGrpSpPr/>
              <p:nvPr/>
            </p:nvGrpSpPr>
            <p:grpSpPr>
              <a:xfrm>
                <a:off x="707286" y="1693789"/>
                <a:ext cx="1969371" cy="2134126"/>
                <a:chOff x="707286" y="1693789"/>
                <a:chExt cx="1969371" cy="2134126"/>
              </a:xfrm>
              <a:gradFill>
                <a:gsLst>
                  <a:gs pos="0">
                    <a:srgbClr val="69E515"/>
                  </a:gs>
                  <a:gs pos="68000">
                    <a:srgbClr val="3A761C"/>
                  </a:gs>
                  <a:gs pos="100000">
                    <a:srgbClr val="388A22"/>
                  </a:gs>
                </a:gsLst>
                <a:lin ang="5400000" scaled="1"/>
              </a:gradFill>
            </p:grpSpPr>
            <p:grpSp>
              <p:nvGrpSpPr>
                <p:cNvPr id="94" name="Group 1043"/>
                <p:cNvGrpSpPr/>
                <p:nvPr/>
              </p:nvGrpSpPr>
              <p:grpSpPr>
                <a:xfrm>
                  <a:off x="707286" y="1693789"/>
                  <a:ext cx="939689" cy="103689"/>
                  <a:chOff x="703378" y="1693789"/>
                  <a:chExt cx="939689" cy="103689"/>
                </a:xfrm>
                <a:grpFill/>
              </p:grpSpPr>
              <p:sp>
                <p:nvSpPr>
                  <p:cNvPr id="356" name="Rounded Rectangle 355"/>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57" name="Rounded Rectangle 356"/>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58" name="Rounded Rectangle 357"/>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59" name="Rounded Rectangle 358"/>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60" name="Rounded Rectangle 359"/>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61" name="Rounded Rectangle 360"/>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62" name="Rounded Rectangle 361"/>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63" name="Rounded Rectangle 362"/>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95" name="Group 1044"/>
                <p:cNvGrpSpPr/>
                <p:nvPr/>
              </p:nvGrpSpPr>
              <p:grpSpPr>
                <a:xfrm>
                  <a:off x="707286" y="1838820"/>
                  <a:ext cx="939689" cy="103689"/>
                  <a:chOff x="703378" y="1693789"/>
                  <a:chExt cx="939689" cy="103689"/>
                </a:xfrm>
                <a:grpFill/>
              </p:grpSpPr>
              <p:sp>
                <p:nvSpPr>
                  <p:cNvPr id="348" name="Rounded Rectangle 347"/>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49" name="Rounded Rectangle 348"/>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50" name="Rounded Rectangle 349"/>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51" name="Rounded Rectangle 350"/>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52" name="Rounded Rectangle 351"/>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53" name="Rounded Rectangle 352"/>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54" name="Rounded Rectangle 353"/>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55" name="Rounded Rectangle 354"/>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96" name="Group 1053"/>
                <p:cNvGrpSpPr/>
                <p:nvPr/>
              </p:nvGrpSpPr>
              <p:grpSpPr>
                <a:xfrm>
                  <a:off x="707286" y="1983851"/>
                  <a:ext cx="939689" cy="103689"/>
                  <a:chOff x="703378" y="1693789"/>
                  <a:chExt cx="939689" cy="103689"/>
                </a:xfrm>
                <a:grpFill/>
              </p:grpSpPr>
              <p:sp>
                <p:nvSpPr>
                  <p:cNvPr id="340" name="Rounded Rectangle 339"/>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41" name="Rounded Rectangle 340"/>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42" name="Rounded Rectangle 341"/>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43" name="Rounded Rectangle 342"/>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44" name="Rounded Rectangle 343"/>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45" name="Rounded Rectangle 344"/>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46" name="Rounded Rectangle 345"/>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47" name="Rounded Rectangle 346"/>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97" name="Group 1062"/>
                <p:cNvGrpSpPr/>
                <p:nvPr/>
              </p:nvGrpSpPr>
              <p:grpSpPr>
                <a:xfrm>
                  <a:off x="707286" y="2128882"/>
                  <a:ext cx="939689" cy="103689"/>
                  <a:chOff x="703378" y="1693789"/>
                  <a:chExt cx="939689" cy="103689"/>
                </a:xfrm>
                <a:grpFill/>
              </p:grpSpPr>
              <p:sp>
                <p:nvSpPr>
                  <p:cNvPr id="332" name="Rounded Rectangle 331"/>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33" name="Rounded Rectangle 332"/>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34" name="Rounded Rectangle 333"/>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35" name="Rounded Rectangle 334"/>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36" name="Rounded Rectangle 335"/>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37" name="Rounded Rectangle 336"/>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38" name="Rounded Rectangle 337"/>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39" name="Rounded Rectangle 338"/>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98" name="Group 1071"/>
                <p:cNvGrpSpPr/>
                <p:nvPr/>
              </p:nvGrpSpPr>
              <p:grpSpPr>
                <a:xfrm>
                  <a:off x="707286" y="2273913"/>
                  <a:ext cx="939689" cy="103689"/>
                  <a:chOff x="703378" y="1693789"/>
                  <a:chExt cx="939689" cy="103689"/>
                </a:xfrm>
                <a:grpFill/>
              </p:grpSpPr>
              <p:sp>
                <p:nvSpPr>
                  <p:cNvPr id="324" name="Rounded Rectangle 323"/>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25" name="Rounded Rectangle 324"/>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26" name="Rounded Rectangle 325"/>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27" name="Rounded Rectangle 326"/>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28" name="Rounded Rectangle 327"/>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29" name="Rounded Rectangle 328"/>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30" name="Rounded Rectangle 329"/>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31" name="Rounded Rectangle 330"/>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99" name="Group 1080"/>
                <p:cNvGrpSpPr/>
                <p:nvPr/>
              </p:nvGrpSpPr>
              <p:grpSpPr>
                <a:xfrm>
                  <a:off x="707286" y="2418944"/>
                  <a:ext cx="939689" cy="103689"/>
                  <a:chOff x="703378" y="1693789"/>
                  <a:chExt cx="939689" cy="103689"/>
                </a:xfrm>
                <a:grpFill/>
              </p:grpSpPr>
              <p:sp>
                <p:nvSpPr>
                  <p:cNvPr id="316" name="Rounded Rectangle 315"/>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17" name="Rounded Rectangle 316"/>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18" name="Rounded Rectangle 317"/>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19" name="Rounded Rectangle 318"/>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20" name="Rounded Rectangle 319"/>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21" name="Rounded Rectangle 320"/>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22" name="Rounded Rectangle 321"/>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23" name="Rounded Rectangle 322"/>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0" name="Group 1089"/>
                <p:cNvGrpSpPr/>
                <p:nvPr/>
              </p:nvGrpSpPr>
              <p:grpSpPr>
                <a:xfrm>
                  <a:off x="707286" y="2563975"/>
                  <a:ext cx="939689" cy="103689"/>
                  <a:chOff x="703378" y="1693789"/>
                  <a:chExt cx="939689" cy="103689"/>
                </a:xfrm>
                <a:grpFill/>
              </p:grpSpPr>
              <p:sp>
                <p:nvSpPr>
                  <p:cNvPr id="308" name="Rounded Rectangle 307"/>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09" name="Rounded Rectangle 308"/>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10" name="Rounded Rectangle 309"/>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11" name="Rounded Rectangle 310"/>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12" name="Rounded Rectangle 311"/>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13" name="Rounded Rectangle 312"/>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14" name="Rounded Rectangle 313"/>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15" name="Rounded Rectangle 314"/>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1" name="Group 1098"/>
                <p:cNvGrpSpPr/>
                <p:nvPr/>
              </p:nvGrpSpPr>
              <p:grpSpPr>
                <a:xfrm>
                  <a:off x="707286" y="2709006"/>
                  <a:ext cx="939689" cy="103689"/>
                  <a:chOff x="703378" y="1693789"/>
                  <a:chExt cx="939689" cy="103689"/>
                </a:xfrm>
                <a:grpFill/>
              </p:grpSpPr>
              <p:sp>
                <p:nvSpPr>
                  <p:cNvPr id="300" name="Rounded Rectangle 299"/>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01" name="Rounded Rectangle 300"/>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02" name="Rounded Rectangle 301"/>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03" name="Rounded Rectangle 302"/>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04" name="Rounded Rectangle 303"/>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05" name="Rounded Rectangle 304"/>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06" name="Rounded Rectangle 305"/>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307" name="Rounded Rectangle 306"/>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2" name="Group 1107"/>
                <p:cNvGrpSpPr/>
                <p:nvPr/>
              </p:nvGrpSpPr>
              <p:grpSpPr>
                <a:xfrm>
                  <a:off x="707286" y="2854037"/>
                  <a:ext cx="939689" cy="103689"/>
                  <a:chOff x="703378" y="1693789"/>
                  <a:chExt cx="939689" cy="103689"/>
                </a:xfrm>
                <a:grpFill/>
              </p:grpSpPr>
              <p:sp>
                <p:nvSpPr>
                  <p:cNvPr id="292" name="Rounded Rectangle 291"/>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93" name="Rounded Rectangle 292"/>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94" name="Rounded Rectangle 293"/>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95" name="Rounded Rectangle 294"/>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96" name="Rounded Rectangle 295"/>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97" name="Rounded Rectangle 296"/>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98" name="Rounded Rectangle 297"/>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99" name="Rounded Rectangle 298"/>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3" name="Group 1116"/>
                <p:cNvGrpSpPr/>
                <p:nvPr/>
              </p:nvGrpSpPr>
              <p:grpSpPr>
                <a:xfrm>
                  <a:off x="707286" y="2999068"/>
                  <a:ext cx="939689" cy="103689"/>
                  <a:chOff x="703378" y="1693789"/>
                  <a:chExt cx="939689" cy="103689"/>
                </a:xfrm>
                <a:grpFill/>
              </p:grpSpPr>
              <p:sp>
                <p:nvSpPr>
                  <p:cNvPr id="284" name="Rounded Rectangle 283"/>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85" name="Rounded Rectangle 284"/>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86" name="Rounded Rectangle 285"/>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87" name="Rounded Rectangle 286"/>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88" name="Rounded Rectangle 287"/>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89" name="Rounded Rectangle 288"/>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90" name="Rounded Rectangle 289"/>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91" name="Rounded Rectangle 290"/>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4" name="Group 1125"/>
                <p:cNvGrpSpPr/>
                <p:nvPr/>
              </p:nvGrpSpPr>
              <p:grpSpPr>
                <a:xfrm>
                  <a:off x="707286" y="3144099"/>
                  <a:ext cx="939689" cy="103689"/>
                  <a:chOff x="703378" y="1693789"/>
                  <a:chExt cx="939689" cy="103689"/>
                </a:xfrm>
                <a:grpFill/>
              </p:grpSpPr>
              <p:sp>
                <p:nvSpPr>
                  <p:cNvPr id="276" name="Rounded Rectangle 275"/>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77" name="Rounded Rectangle 276"/>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78" name="Rounded Rectangle 277"/>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79" name="Rounded Rectangle 278"/>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80" name="Rounded Rectangle 279"/>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81" name="Rounded Rectangle 280"/>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82" name="Rounded Rectangle 281"/>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83" name="Rounded Rectangle 282"/>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5" name="Group 1134"/>
                <p:cNvGrpSpPr/>
                <p:nvPr/>
              </p:nvGrpSpPr>
              <p:grpSpPr>
                <a:xfrm>
                  <a:off x="707286" y="3289130"/>
                  <a:ext cx="939689" cy="103689"/>
                  <a:chOff x="703378" y="1693789"/>
                  <a:chExt cx="939689" cy="103689"/>
                </a:xfrm>
                <a:grpFill/>
              </p:grpSpPr>
              <p:sp>
                <p:nvSpPr>
                  <p:cNvPr id="268" name="Rounded Rectangle 267"/>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69" name="Rounded Rectangle 268"/>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70" name="Rounded Rectangle 269"/>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71" name="Rounded Rectangle 270"/>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72" name="Rounded Rectangle 271"/>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73" name="Rounded Rectangle 272"/>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74" name="Rounded Rectangle 273"/>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75" name="Rounded Rectangle 274"/>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6" name="Group 1143"/>
                <p:cNvGrpSpPr/>
                <p:nvPr/>
              </p:nvGrpSpPr>
              <p:grpSpPr>
                <a:xfrm>
                  <a:off x="707286" y="3434161"/>
                  <a:ext cx="939689" cy="103689"/>
                  <a:chOff x="703378" y="1693789"/>
                  <a:chExt cx="939689" cy="103689"/>
                </a:xfrm>
                <a:grpFill/>
              </p:grpSpPr>
              <p:sp>
                <p:nvSpPr>
                  <p:cNvPr id="260" name="Rounded Rectangle 259"/>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61" name="Rounded Rectangle 260"/>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62" name="Rounded Rectangle 261"/>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63" name="Rounded Rectangle 262"/>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64" name="Rounded Rectangle 263"/>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65" name="Rounded Rectangle 264"/>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66" name="Rounded Rectangle 265"/>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67" name="Rounded Rectangle 266"/>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7" name="Group 1152"/>
                <p:cNvGrpSpPr/>
                <p:nvPr/>
              </p:nvGrpSpPr>
              <p:grpSpPr>
                <a:xfrm>
                  <a:off x="707286" y="3579192"/>
                  <a:ext cx="939689" cy="103689"/>
                  <a:chOff x="703378" y="1693789"/>
                  <a:chExt cx="939689" cy="103689"/>
                </a:xfrm>
                <a:grpFill/>
              </p:grpSpPr>
              <p:sp>
                <p:nvSpPr>
                  <p:cNvPr id="252" name="Rounded Rectangle 251"/>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53" name="Rounded Rectangle 252"/>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54" name="Rounded Rectangle 253"/>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55" name="Rounded Rectangle 254"/>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56" name="Rounded Rectangle 255"/>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57" name="Rounded Rectangle 256"/>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58" name="Rounded Rectangle 257"/>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59" name="Rounded Rectangle 258"/>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8" name="Group 1161"/>
                <p:cNvGrpSpPr/>
                <p:nvPr/>
              </p:nvGrpSpPr>
              <p:grpSpPr>
                <a:xfrm>
                  <a:off x="707286" y="3724226"/>
                  <a:ext cx="939689" cy="103689"/>
                  <a:chOff x="703378" y="1693789"/>
                  <a:chExt cx="939689" cy="103689"/>
                </a:xfrm>
                <a:grpFill/>
              </p:grpSpPr>
              <p:sp>
                <p:nvSpPr>
                  <p:cNvPr id="244" name="Rounded Rectangle 243"/>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45" name="Rounded Rectangle 244"/>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46" name="Rounded Rectangle 245"/>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47" name="Rounded Rectangle 246"/>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48" name="Rounded Rectangle 247"/>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49" name="Rounded Rectangle 248"/>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50" name="Rounded Rectangle 249"/>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51" name="Rounded Rectangle 250"/>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09" name="Group 1170"/>
                <p:cNvGrpSpPr/>
                <p:nvPr/>
              </p:nvGrpSpPr>
              <p:grpSpPr>
                <a:xfrm>
                  <a:off x="1736968" y="1693789"/>
                  <a:ext cx="939689" cy="103689"/>
                  <a:chOff x="703378" y="1693789"/>
                  <a:chExt cx="939689" cy="103689"/>
                </a:xfrm>
                <a:grpFill/>
              </p:grpSpPr>
              <p:sp>
                <p:nvSpPr>
                  <p:cNvPr id="236" name="Rounded Rectangle 235"/>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37" name="Rounded Rectangle 236"/>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38" name="Rounded Rectangle 237"/>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39" name="Rounded Rectangle 238"/>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40" name="Rounded Rectangle 239"/>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41" name="Rounded Rectangle 240"/>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42" name="Rounded Rectangle 241"/>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43" name="Rounded Rectangle 242"/>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0" name="Group 1179"/>
                <p:cNvGrpSpPr/>
                <p:nvPr/>
              </p:nvGrpSpPr>
              <p:grpSpPr>
                <a:xfrm>
                  <a:off x="1736968" y="1838820"/>
                  <a:ext cx="939689" cy="103689"/>
                  <a:chOff x="703378" y="1693789"/>
                  <a:chExt cx="939689" cy="103689"/>
                </a:xfrm>
                <a:grpFill/>
              </p:grpSpPr>
              <p:sp>
                <p:nvSpPr>
                  <p:cNvPr id="228" name="Rounded Rectangle 227"/>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29" name="Rounded Rectangle 228"/>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30" name="Rounded Rectangle 229"/>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31" name="Rounded Rectangle 230"/>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32" name="Rounded Rectangle 231"/>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33" name="Rounded Rectangle 232"/>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34" name="Rounded Rectangle 233"/>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35" name="Rounded Rectangle 234"/>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1" name="Group 1188"/>
                <p:cNvGrpSpPr/>
                <p:nvPr/>
              </p:nvGrpSpPr>
              <p:grpSpPr>
                <a:xfrm>
                  <a:off x="1736968" y="1983851"/>
                  <a:ext cx="939689" cy="103689"/>
                  <a:chOff x="703378" y="1693789"/>
                  <a:chExt cx="939689" cy="103689"/>
                </a:xfrm>
                <a:grpFill/>
              </p:grpSpPr>
              <p:sp>
                <p:nvSpPr>
                  <p:cNvPr id="220" name="Rounded Rectangle 219"/>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21" name="Rounded Rectangle 220"/>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22" name="Rounded Rectangle 221"/>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23" name="Rounded Rectangle 222"/>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24" name="Rounded Rectangle 223"/>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25" name="Rounded Rectangle 224"/>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26" name="Rounded Rectangle 225"/>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27" name="Rounded Rectangle 226"/>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2" name="Group 1197"/>
                <p:cNvGrpSpPr/>
                <p:nvPr/>
              </p:nvGrpSpPr>
              <p:grpSpPr>
                <a:xfrm>
                  <a:off x="1736968" y="2128882"/>
                  <a:ext cx="939689" cy="103689"/>
                  <a:chOff x="703378" y="1693789"/>
                  <a:chExt cx="939689" cy="103689"/>
                </a:xfrm>
                <a:grpFill/>
              </p:grpSpPr>
              <p:sp>
                <p:nvSpPr>
                  <p:cNvPr id="212" name="Rounded Rectangle 211"/>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13" name="Rounded Rectangle 212"/>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14" name="Rounded Rectangle 213"/>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15" name="Rounded Rectangle 214"/>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16" name="Rounded Rectangle 215"/>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17" name="Rounded Rectangle 216"/>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18" name="Rounded Rectangle 217"/>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19" name="Rounded Rectangle 218"/>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3" name="Group 1206"/>
                <p:cNvGrpSpPr/>
                <p:nvPr/>
              </p:nvGrpSpPr>
              <p:grpSpPr>
                <a:xfrm>
                  <a:off x="1736968" y="2273913"/>
                  <a:ext cx="939689" cy="103689"/>
                  <a:chOff x="703378" y="1693789"/>
                  <a:chExt cx="939689" cy="103689"/>
                </a:xfrm>
                <a:grpFill/>
              </p:grpSpPr>
              <p:sp>
                <p:nvSpPr>
                  <p:cNvPr id="204" name="Rounded Rectangle 203"/>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05" name="Rounded Rectangle 204"/>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06" name="Rounded Rectangle 205"/>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07" name="Rounded Rectangle 206"/>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08" name="Rounded Rectangle 207"/>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09" name="Rounded Rectangle 208"/>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10" name="Rounded Rectangle 209"/>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11" name="Rounded Rectangle 210"/>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4" name="Group 1215"/>
                <p:cNvGrpSpPr/>
                <p:nvPr/>
              </p:nvGrpSpPr>
              <p:grpSpPr>
                <a:xfrm>
                  <a:off x="1736968" y="2418944"/>
                  <a:ext cx="939689" cy="103689"/>
                  <a:chOff x="703378" y="1693789"/>
                  <a:chExt cx="939689" cy="103689"/>
                </a:xfrm>
                <a:grpFill/>
              </p:grpSpPr>
              <p:sp>
                <p:nvSpPr>
                  <p:cNvPr id="196" name="Rounded Rectangle 195"/>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97" name="Rounded Rectangle 196"/>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98" name="Rounded Rectangle 197"/>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99" name="Rounded Rectangle 198"/>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00" name="Rounded Rectangle 199"/>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01" name="Rounded Rectangle 200"/>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02" name="Rounded Rectangle 201"/>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203" name="Rounded Rectangle 202"/>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5" name="Group 1224"/>
                <p:cNvGrpSpPr/>
                <p:nvPr/>
              </p:nvGrpSpPr>
              <p:grpSpPr>
                <a:xfrm>
                  <a:off x="1736968" y="2563975"/>
                  <a:ext cx="939689" cy="103689"/>
                  <a:chOff x="703378" y="1693789"/>
                  <a:chExt cx="939689" cy="103689"/>
                </a:xfrm>
                <a:grpFill/>
              </p:grpSpPr>
              <p:sp>
                <p:nvSpPr>
                  <p:cNvPr id="188" name="Rounded Rectangle 187"/>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89" name="Rounded Rectangle 188"/>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90" name="Rounded Rectangle 189"/>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91" name="Rounded Rectangle 190"/>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92" name="Rounded Rectangle 191"/>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93" name="Rounded Rectangle 192"/>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94" name="Rounded Rectangle 193"/>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95" name="Rounded Rectangle 194"/>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6" name="Group 1233"/>
                <p:cNvGrpSpPr/>
                <p:nvPr/>
              </p:nvGrpSpPr>
              <p:grpSpPr>
                <a:xfrm>
                  <a:off x="1736968" y="2709006"/>
                  <a:ext cx="939689" cy="103689"/>
                  <a:chOff x="703378" y="1693789"/>
                  <a:chExt cx="939689" cy="103689"/>
                </a:xfrm>
                <a:grpFill/>
              </p:grpSpPr>
              <p:sp>
                <p:nvSpPr>
                  <p:cNvPr id="180" name="Rounded Rectangle 179"/>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81" name="Rounded Rectangle 180"/>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82" name="Rounded Rectangle 181"/>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83" name="Rounded Rectangle 182"/>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84" name="Rounded Rectangle 183"/>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85" name="Rounded Rectangle 184"/>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86" name="Rounded Rectangle 185"/>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87" name="Rounded Rectangle 186"/>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7" name="Group 1242"/>
                <p:cNvGrpSpPr/>
                <p:nvPr/>
              </p:nvGrpSpPr>
              <p:grpSpPr>
                <a:xfrm>
                  <a:off x="1736968" y="2854037"/>
                  <a:ext cx="939689" cy="103689"/>
                  <a:chOff x="703378" y="1693789"/>
                  <a:chExt cx="939689" cy="103689"/>
                </a:xfrm>
                <a:grpFill/>
              </p:grpSpPr>
              <p:sp>
                <p:nvSpPr>
                  <p:cNvPr id="172" name="Rounded Rectangle 171"/>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73" name="Rounded Rectangle 172"/>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74" name="Rounded Rectangle 173"/>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75" name="Rounded Rectangle 174"/>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76" name="Rounded Rectangle 175"/>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77" name="Rounded Rectangle 176"/>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78" name="Rounded Rectangle 177"/>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79" name="Rounded Rectangle 178"/>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8" name="Group 1251"/>
                <p:cNvGrpSpPr/>
                <p:nvPr/>
              </p:nvGrpSpPr>
              <p:grpSpPr>
                <a:xfrm>
                  <a:off x="1736968" y="2999068"/>
                  <a:ext cx="939689" cy="103689"/>
                  <a:chOff x="703378" y="1693789"/>
                  <a:chExt cx="939689" cy="103689"/>
                </a:xfrm>
                <a:grpFill/>
              </p:grpSpPr>
              <p:sp>
                <p:nvSpPr>
                  <p:cNvPr id="164" name="Rounded Rectangle 163"/>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65" name="Rounded Rectangle 164"/>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66" name="Rounded Rectangle 165"/>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67" name="Rounded Rectangle 166"/>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68" name="Rounded Rectangle 167"/>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69" name="Rounded Rectangle 168"/>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70" name="Rounded Rectangle 169"/>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71" name="Rounded Rectangle 170"/>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19" name="Group 1260"/>
                <p:cNvGrpSpPr/>
                <p:nvPr/>
              </p:nvGrpSpPr>
              <p:grpSpPr>
                <a:xfrm>
                  <a:off x="1736968" y="3144099"/>
                  <a:ext cx="939689" cy="103689"/>
                  <a:chOff x="703378" y="1693789"/>
                  <a:chExt cx="939689" cy="103689"/>
                </a:xfrm>
                <a:grpFill/>
              </p:grpSpPr>
              <p:sp>
                <p:nvSpPr>
                  <p:cNvPr id="156" name="Rounded Rectangle 155"/>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57" name="Rounded Rectangle 156"/>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58" name="Rounded Rectangle 157"/>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59" name="Rounded Rectangle 158"/>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60" name="Rounded Rectangle 159"/>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61" name="Rounded Rectangle 160"/>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62" name="Rounded Rectangle 161"/>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63" name="Rounded Rectangle 162"/>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20" name="Group 1269"/>
                <p:cNvGrpSpPr/>
                <p:nvPr/>
              </p:nvGrpSpPr>
              <p:grpSpPr>
                <a:xfrm>
                  <a:off x="1736968" y="3289130"/>
                  <a:ext cx="939689" cy="103689"/>
                  <a:chOff x="703378" y="1693789"/>
                  <a:chExt cx="939689" cy="103689"/>
                </a:xfrm>
                <a:grpFill/>
              </p:grpSpPr>
              <p:sp>
                <p:nvSpPr>
                  <p:cNvPr id="148" name="Rounded Rectangle 147"/>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49" name="Rounded Rectangle 148"/>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50" name="Rounded Rectangle 149"/>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51" name="Rounded Rectangle 150"/>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52" name="Rounded Rectangle 151"/>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53" name="Rounded Rectangle 152"/>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54" name="Rounded Rectangle 153"/>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55" name="Rounded Rectangle 154"/>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21" name="Group 1278"/>
                <p:cNvGrpSpPr/>
                <p:nvPr/>
              </p:nvGrpSpPr>
              <p:grpSpPr>
                <a:xfrm>
                  <a:off x="1736968" y="3434161"/>
                  <a:ext cx="939689" cy="103689"/>
                  <a:chOff x="703378" y="1693789"/>
                  <a:chExt cx="939689" cy="103689"/>
                </a:xfrm>
                <a:grpFill/>
              </p:grpSpPr>
              <p:sp>
                <p:nvSpPr>
                  <p:cNvPr id="140" name="Rounded Rectangle 139"/>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41" name="Rounded Rectangle 140"/>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42" name="Rounded Rectangle 141"/>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43" name="Rounded Rectangle 142"/>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44" name="Rounded Rectangle 143"/>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45" name="Rounded Rectangle 144"/>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46" name="Rounded Rectangle 145"/>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47" name="Rounded Rectangle 146"/>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22" name="Group 1287"/>
                <p:cNvGrpSpPr/>
                <p:nvPr/>
              </p:nvGrpSpPr>
              <p:grpSpPr>
                <a:xfrm>
                  <a:off x="1736968" y="3579192"/>
                  <a:ext cx="939689" cy="103689"/>
                  <a:chOff x="703378" y="1693789"/>
                  <a:chExt cx="939689" cy="103689"/>
                </a:xfrm>
                <a:grpFill/>
              </p:grpSpPr>
              <p:sp>
                <p:nvSpPr>
                  <p:cNvPr id="132" name="Rounded Rectangle 131"/>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33" name="Rounded Rectangle 132"/>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34" name="Rounded Rectangle 133"/>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35" name="Rounded Rectangle 134"/>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36" name="Rounded Rectangle 135"/>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37" name="Rounded Rectangle 136"/>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38" name="Rounded Rectangle 137"/>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39" name="Rounded Rectangle 138"/>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nvGrpSpPr>
                <p:cNvPr id="123" name="Group 1296"/>
                <p:cNvGrpSpPr/>
                <p:nvPr/>
              </p:nvGrpSpPr>
              <p:grpSpPr>
                <a:xfrm>
                  <a:off x="1736968" y="3724226"/>
                  <a:ext cx="939689" cy="103689"/>
                  <a:chOff x="703378" y="1693789"/>
                  <a:chExt cx="939689" cy="103689"/>
                </a:xfrm>
                <a:grpFill/>
              </p:grpSpPr>
              <p:sp>
                <p:nvSpPr>
                  <p:cNvPr id="124" name="Rounded Rectangle 123"/>
                  <p:cNvSpPr/>
                  <p:nvPr/>
                </p:nvSpPr>
                <p:spPr bwMode="auto">
                  <a:xfrm rot="5400000">
                    <a:off x="699788" y="1697379"/>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25" name="Rounded Rectangle 124"/>
                  <p:cNvSpPr/>
                  <p:nvPr/>
                </p:nvSpPr>
                <p:spPr bwMode="auto">
                  <a:xfrm rot="5400000">
                    <a:off x="820243"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26" name="Rounded Rectangle 125"/>
                  <p:cNvSpPr/>
                  <p:nvPr/>
                </p:nvSpPr>
                <p:spPr bwMode="auto">
                  <a:xfrm rot="5400000">
                    <a:off x="940698" y="1697380"/>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27" name="Rounded Rectangle 126"/>
                  <p:cNvSpPr/>
                  <p:nvPr/>
                </p:nvSpPr>
                <p:spPr bwMode="auto">
                  <a:xfrm rot="5400000">
                    <a:off x="118160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28" name="Rounded Rectangle 127"/>
                  <p:cNvSpPr/>
                  <p:nvPr/>
                </p:nvSpPr>
                <p:spPr bwMode="auto">
                  <a:xfrm rot="5400000">
                    <a:off x="1302063"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29" name="Rounded Rectangle 128"/>
                  <p:cNvSpPr/>
                  <p:nvPr/>
                </p:nvSpPr>
                <p:spPr bwMode="auto">
                  <a:xfrm rot="5400000">
                    <a:off x="1422518" y="1697381"/>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30" name="Rounded Rectangle 129"/>
                  <p:cNvSpPr/>
                  <p:nvPr/>
                </p:nvSpPr>
                <p:spPr bwMode="auto">
                  <a:xfrm rot="5400000">
                    <a:off x="1061153"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sp>
                <p:nvSpPr>
                  <p:cNvPr id="131" name="Rounded Rectangle 130"/>
                  <p:cNvSpPr/>
                  <p:nvPr/>
                </p:nvSpPr>
                <p:spPr bwMode="auto">
                  <a:xfrm rot="5400000">
                    <a:off x="1542971" y="1697382"/>
                    <a:ext cx="103686" cy="96506"/>
                  </a:xfrm>
                  <a:prstGeom prst="roundRect">
                    <a:avLst>
                      <a:gd name="adj" fmla="val 5203"/>
                    </a:avLst>
                  </a:prstGeom>
                  <a:grpFill/>
                  <a:ln w="9525" cap="flat" cmpd="sng" algn="ctr">
                    <a:noFill/>
                    <a:prstDash val="solid"/>
                    <a:round/>
                    <a:headEnd type="none" w="med" len="med"/>
                    <a:tailEnd type="none" w="med" len="med"/>
                  </a:ln>
                  <a:effectLst/>
                  <a:scene3d>
                    <a:camera prst="orthographicFront"/>
                    <a:lightRig rig="brightRoom" dir="t"/>
                  </a:scene3d>
                  <a:sp3d extrusionH="76200" prstMaterial="powder">
                    <a:bevelT w="12700" h="635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endParaRPr lang="en-US" baseline="-25000">
                      <a:solidFill>
                        <a:schemeClr val="bg1"/>
                      </a:solidFill>
                      <a:latin typeface="Arial"/>
                    </a:endParaRPr>
                  </a:p>
                </p:txBody>
              </p:sp>
            </p:grpSp>
          </p:grpSp>
        </p:grpSp>
        <p:sp>
          <p:nvSpPr>
            <p:cNvPr id="153609" name="TextBox 451"/>
            <p:cNvSpPr txBox="1">
              <a:spLocks noChangeArrowheads="1"/>
            </p:cNvSpPr>
            <p:nvPr/>
          </p:nvSpPr>
          <p:spPr bwMode="auto">
            <a:xfrm>
              <a:off x="7779208" y="1658658"/>
              <a:ext cx="1862742" cy="332428"/>
            </a:xfrm>
            <a:prstGeom prst="rect">
              <a:avLst/>
            </a:prstGeom>
            <a:noFill/>
            <a:ln w="9525">
              <a:noFill/>
              <a:miter lim="800000"/>
              <a:headEnd/>
              <a:tailEnd/>
            </a:ln>
          </p:spPr>
          <p:txBody>
            <a:bodyPr wrap="none">
              <a:spAutoFit/>
            </a:bodyPr>
            <a:lstStyle/>
            <a:p>
              <a:pPr algn="ctr"/>
              <a:r>
                <a:rPr lang="en-US" sz="1560" b="1" dirty="0">
                  <a:solidFill>
                    <a:schemeClr val="bg1"/>
                  </a:solidFill>
                </a:rPr>
                <a:t>Parallel Hardware</a:t>
              </a:r>
            </a:p>
          </p:txBody>
        </p:sp>
        <p:sp>
          <p:nvSpPr>
            <p:cNvPr id="153610" name="Freeform 452"/>
            <p:cNvSpPr>
              <a:spLocks/>
            </p:cNvSpPr>
            <p:nvPr/>
          </p:nvSpPr>
          <p:spPr bwMode="auto">
            <a:xfrm>
              <a:off x="8099151" y="3249464"/>
              <a:ext cx="441998" cy="531945"/>
            </a:xfrm>
            <a:custGeom>
              <a:avLst/>
              <a:gdLst>
                <a:gd name="T0" fmla="*/ 124178 w 441998"/>
                <a:gd name="T1" fmla="*/ 428978 h 428978"/>
                <a:gd name="T2" fmla="*/ 440267 w 441998"/>
                <a:gd name="T3" fmla="*/ 169334 h 428978"/>
                <a:gd name="T4" fmla="*/ 0 w 441998"/>
                <a:gd name="T5" fmla="*/ 0 h 428978"/>
                <a:gd name="T6" fmla="*/ 0 60000 65536"/>
                <a:gd name="T7" fmla="*/ 0 60000 65536"/>
                <a:gd name="T8" fmla="*/ 0 60000 65536"/>
                <a:gd name="T9" fmla="*/ 0 w 441998"/>
                <a:gd name="T10" fmla="*/ 0 h 428978"/>
                <a:gd name="T11" fmla="*/ 441998 w 441998"/>
                <a:gd name="T12" fmla="*/ 428978 h 428978"/>
              </a:gdLst>
              <a:ahLst/>
              <a:cxnLst>
                <a:cxn ang="T6">
                  <a:pos x="T0" y="T1"/>
                </a:cxn>
                <a:cxn ang="T7">
                  <a:pos x="T2" y="T3"/>
                </a:cxn>
                <a:cxn ang="T8">
                  <a:pos x="T4" y="T5"/>
                </a:cxn>
              </a:cxnLst>
              <a:rect l="T9" t="T10" r="T11" b="T12"/>
              <a:pathLst>
                <a:path w="441998" h="428978">
                  <a:moveTo>
                    <a:pt x="124178" y="428978"/>
                  </a:moveTo>
                  <a:cubicBezTo>
                    <a:pt x="292570" y="334904"/>
                    <a:pt x="460963" y="240830"/>
                    <a:pt x="440267" y="169334"/>
                  </a:cubicBezTo>
                  <a:cubicBezTo>
                    <a:pt x="419571" y="97838"/>
                    <a:pt x="209785" y="48919"/>
                    <a:pt x="0" y="0"/>
                  </a:cubicBezTo>
                </a:path>
              </a:pathLst>
            </a:custGeom>
            <a:noFill/>
            <a:ln w="12700">
              <a:solidFill>
                <a:srgbClr val="92D050"/>
              </a:solidFill>
              <a:round/>
              <a:headEnd/>
              <a:tailEnd/>
            </a:ln>
          </p:spPr>
          <p:txBody>
            <a:bodyPr wrap="none" anchor="ctr"/>
            <a:lstStyle/>
            <a:p>
              <a:endParaRPr lang="en-US">
                <a:solidFill>
                  <a:schemeClr val="bg1"/>
                </a:solidFill>
              </a:endParaRPr>
            </a:p>
          </p:txBody>
        </p:sp>
        <p:grpSp>
          <p:nvGrpSpPr>
            <p:cNvPr id="153611" name="Group 504"/>
            <p:cNvGrpSpPr>
              <a:grpSpLocks/>
            </p:cNvGrpSpPr>
            <p:nvPr/>
          </p:nvGrpSpPr>
          <p:grpSpPr bwMode="auto">
            <a:xfrm>
              <a:off x="8506482" y="3124228"/>
              <a:ext cx="648359" cy="250473"/>
              <a:chOff x="5802489" y="2978150"/>
              <a:chExt cx="648359" cy="250473"/>
            </a:xfrm>
          </p:grpSpPr>
          <p:cxnSp>
            <p:nvCxnSpPr>
              <p:cNvPr id="153635" name="Straight Arrow Connector 505"/>
              <p:cNvCxnSpPr>
                <a:cxnSpLocks noChangeShapeType="1"/>
              </p:cNvCxnSpPr>
              <p:nvPr/>
            </p:nvCxnSpPr>
            <p:spPr bwMode="auto">
              <a:xfrm flipV="1">
                <a:off x="5802489" y="2978150"/>
                <a:ext cx="34043" cy="250472"/>
              </a:xfrm>
              <a:prstGeom prst="straightConnector1">
                <a:avLst/>
              </a:prstGeom>
              <a:noFill/>
              <a:ln w="9525" algn="ctr">
                <a:solidFill>
                  <a:srgbClr val="92D050"/>
                </a:solidFill>
                <a:round/>
                <a:headEnd/>
                <a:tailEnd type="triangle" w="sm" len="med"/>
              </a:ln>
            </p:spPr>
          </p:cxnSp>
          <p:cxnSp>
            <p:nvCxnSpPr>
              <p:cNvPr id="153636" name="Straight Arrow Connector 506"/>
              <p:cNvCxnSpPr>
                <a:cxnSpLocks noChangeShapeType="1"/>
              </p:cNvCxnSpPr>
              <p:nvPr/>
            </p:nvCxnSpPr>
            <p:spPr bwMode="auto">
              <a:xfrm flipV="1">
                <a:off x="5802489" y="2978150"/>
                <a:ext cx="94374" cy="250472"/>
              </a:xfrm>
              <a:prstGeom prst="straightConnector1">
                <a:avLst/>
              </a:prstGeom>
              <a:noFill/>
              <a:ln w="9525" algn="ctr">
                <a:solidFill>
                  <a:srgbClr val="92D050"/>
                </a:solidFill>
                <a:round/>
                <a:headEnd/>
                <a:tailEnd type="triangle" w="sm" len="med"/>
              </a:ln>
            </p:spPr>
          </p:cxnSp>
          <p:cxnSp>
            <p:nvCxnSpPr>
              <p:cNvPr id="153637" name="Straight Arrow Connector 507"/>
              <p:cNvCxnSpPr>
                <a:cxnSpLocks noChangeShapeType="1"/>
              </p:cNvCxnSpPr>
              <p:nvPr/>
            </p:nvCxnSpPr>
            <p:spPr bwMode="auto">
              <a:xfrm flipV="1">
                <a:off x="5802489" y="2978150"/>
                <a:ext cx="163621" cy="250472"/>
              </a:xfrm>
              <a:prstGeom prst="straightConnector1">
                <a:avLst/>
              </a:prstGeom>
              <a:noFill/>
              <a:ln w="9525" algn="ctr">
                <a:solidFill>
                  <a:srgbClr val="92D050"/>
                </a:solidFill>
                <a:round/>
                <a:headEnd/>
                <a:tailEnd type="triangle" w="sm" len="med"/>
              </a:ln>
            </p:spPr>
          </p:cxnSp>
          <p:cxnSp>
            <p:nvCxnSpPr>
              <p:cNvPr id="153638" name="Straight Arrow Connector 508"/>
              <p:cNvCxnSpPr>
                <a:cxnSpLocks noChangeShapeType="1"/>
              </p:cNvCxnSpPr>
              <p:nvPr/>
            </p:nvCxnSpPr>
            <p:spPr bwMode="auto">
              <a:xfrm flipV="1">
                <a:off x="5802489" y="2978150"/>
                <a:ext cx="232870" cy="250472"/>
              </a:xfrm>
              <a:prstGeom prst="straightConnector1">
                <a:avLst/>
              </a:prstGeom>
              <a:noFill/>
              <a:ln w="9525" algn="ctr">
                <a:solidFill>
                  <a:srgbClr val="92D050"/>
                </a:solidFill>
                <a:round/>
                <a:headEnd/>
                <a:tailEnd type="triangle" w="sm" len="med"/>
              </a:ln>
            </p:spPr>
          </p:cxnSp>
          <p:cxnSp>
            <p:nvCxnSpPr>
              <p:cNvPr id="153639" name="Straight Arrow Connector 509"/>
              <p:cNvCxnSpPr>
                <a:cxnSpLocks noChangeShapeType="1"/>
              </p:cNvCxnSpPr>
              <p:nvPr/>
            </p:nvCxnSpPr>
            <p:spPr bwMode="auto">
              <a:xfrm flipV="1">
                <a:off x="5802489" y="2978150"/>
                <a:ext cx="302119" cy="250472"/>
              </a:xfrm>
              <a:prstGeom prst="straightConnector1">
                <a:avLst/>
              </a:prstGeom>
              <a:noFill/>
              <a:ln w="9525" algn="ctr">
                <a:solidFill>
                  <a:srgbClr val="92D050"/>
                </a:solidFill>
                <a:round/>
                <a:headEnd/>
                <a:tailEnd type="triangle" w="sm" len="med"/>
              </a:ln>
            </p:spPr>
          </p:cxnSp>
          <p:cxnSp>
            <p:nvCxnSpPr>
              <p:cNvPr id="153640" name="Straight Arrow Connector 510"/>
              <p:cNvCxnSpPr>
                <a:cxnSpLocks noChangeShapeType="1"/>
              </p:cNvCxnSpPr>
              <p:nvPr/>
            </p:nvCxnSpPr>
            <p:spPr bwMode="auto">
              <a:xfrm flipV="1">
                <a:off x="5802489" y="2978150"/>
                <a:ext cx="371366" cy="250472"/>
              </a:xfrm>
              <a:prstGeom prst="straightConnector1">
                <a:avLst/>
              </a:prstGeom>
              <a:noFill/>
              <a:ln w="9525" algn="ctr">
                <a:solidFill>
                  <a:srgbClr val="92D050"/>
                </a:solidFill>
                <a:round/>
                <a:headEnd/>
                <a:tailEnd type="triangle" w="sm" len="med"/>
              </a:ln>
            </p:spPr>
          </p:cxnSp>
          <p:cxnSp>
            <p:nvCxnSpPr>
              <p:cNvPr id="153641" name="Straight Arrow Connector 511"/>
              <p:cNvCxnSpPr>
                <a:cxnSpLocks noChangeShapeType="1"/>
              </p:cNvCxnSpPr>
              <p:nvPr/>
            </p:nvCxnSpPr>
            <p:spPr bwMode="auto">
              <a:xfrm flipV="1">
                <a:off x="5802489" y="2978150"/>
                <a:ext cx="441998" cy="250473"/>
              </a:xfrm>
              <a:prstGeom prst="straightConnector1">
                <a:avLst/>
              </a:prstGeom>
              <a:noFill/>
              <a:ln w="9525" algn="ctr">
                <a:solidFill>
                  <a:srgbClr val="92D050"/>
                </a:solidFill>
                <a:round/>
                <a:headEnd/>
                <a:tailEnd type="triangle" w="sm" len="med"/>
              </a:ln>
            </p:spPr>
          </p:cxnSp>
          <p:cxnSp>
            <p:nvCxnSpPr>
              <p:cNvPr id="153642" name="Straight Arrow Connector 512"/>
              <p:cNvCxnSpPr>
                <a:cxnSpLocks noChangeShapeType="1"/>
              </p:cNvCxnSpPr>
              <p:nvPr/>
            </p:nvCxnSpPr>
            <p:spPr bwMode="auto">
              <a:xfrm flipV="1">
                <a:off x="5802489" y="2978150"/>
                <a:ext cx="509863" cy="250472"/>
              </a:xfrm>
              <a:prstGeom prst="straightConnector1">
                <a:avLst/>
              </a:prstGeom>
              <a:noFill/>
              <a:ln w="9525" algn="ctr">
                <a:solidFill>
                  <a:srgbClr val="92D050"/>
                </a:solidFill>
                <a:round/>
                <a:headEnd/>
                <a:tailEnd type="triangle" w="sm" len="med"/>
              </a:ln>
            </p:spPr>
          </p:cxnSp>
          <p:cxnSp>
            <p:nvCxnSpPr>
              <p:cNvPr id="153643" name="Straight Arrow Connector 513"/>
              <p:cNvCxnSpPr>
                <a:cxnSpLocks noChangeShapeType="1"/>
              </p:cNvCxnSpPr>
              <p:nvPr/>
            </p:nvCxnSpPr>
            <p:spPr bwMode="auto">
              <a:xfrm flipV="1">
                <a:off x="5802489" y="2978150"/>
                <a:ext cx="579111" cy="250472"/>
              </a:xfrm>
              <a:prstGeom prst="straightConnector1">
                <a:avLst/>
              </a:prstGeom>
              <a:noFill/>
              <a:ln w="9525" algn="ctr">
                <a:solidFill>
                  <a:srgbClr val="92D050"/>
                </a:solidFill>
                <a:round/>
                <a:headEnd/>
                <a:tailEnd type="triangle" w="sm" len="med"/>
              </a:ln>
            </p:spPr>
          </p:cxnSp>
          <p:cxnSp>
            <p:nvCxnSpPr>
              <p:cNvPr id="153644" name="Straight Arrow Connector 514"/>
              <p:cNvCxnSpPr>
                <a:cxnSpLocks noChangeShapeType="1"/>
              </p:cNvCxnSpPr>
              <p:nvPr/>
            </p:nvCxnSpPr>
            <p:spPr bwMode="auto">
              <a:xfrm flipV="1">
                <a:off x="5802489" y="2978150"/>
                <a:ext cx="648359" cy="250472"/>
              </a:xfrm>
              <a:prstGeom prst="straightConnector1">
                <a:avLst/>
              </a:prstGeom>
              <a:noFill/>
              <a:ln w="9525" algn="ctr">
                <a:solidFill>
                  <a:srgbClr val="92D050"/>
                </a:solidFill>
                <a:round/>
                <a:headEnd/>
                <a:tailEnd type="triangle" w="sm" len="med"/>
              </a:ln>
            </p:spPr>
          </p:cxnSp>
        </p:grpSp>
        <p:grpSp>
          <p:nvGrpSpPr>
            <p:cNvPr id="153612" name="Group 493"/>
            <p:cNvGrpSpPr>
              <a:grpSpLocks/>
            </p:cNvGrpSpPr>
            <p:nvPr/>
          </p:nvGrpSpPr>
          <p:grpSpPr bwMode="auto">
            <a:xfrm>
              <a:off x="8326877" y="3056143"/>
              <a:ext cx="648359" cy="250473"/>
              <a:chOff x="5802489" y="2978150"/>
              <a:chExt cx="648359" cy="250473"/>
            </a:xfrm>
          </p:grpSpPr>
          <p:cxnSp>
            <p:nvCxnSpPr>
              <p:cNvPr id="153625" name="Straight Arrow Connector 494"/>
              <p:cNvCxnSpPr>
                <a:cxnSpLocks noChangeShapeType="1"/>
              </p:cNvCxnSpPr>
              <p:nvPr/>
            </p:nvCxnSpPr>
            <p:spPr bwMode="auto">
              <a:xfrm flipV="1">
                <a:off x="5802489" y="2978150"/>
                <a:ext cx="34043" cy="250472"/>
              </a:xfrm>
              <a:prstGeom prst="straightConnector1">
                <a:avLst/>
              </a:prstGeom>
              <a:noFill/>
              <a:ln w="9525" algn="ctr">
                <a:solidFill>
                  <a:srgbClr val="92D050"/>
                </a:solidFill>
                <a:round/>
                <a:headEnd/>
                <a:tailEnd type="triangle" w="sm" len="med"/>
              </a:ln>
            </p:spPr>
          </p:cxnSp>
          <p:cxnSp>
            <p:nvCxnSpPr>
              <p:cNvPr id="153626" name="Straight Arrow Connector 495"/>
              <p:cNvCxnSpPr>
                <a:cxnSpLocks noChangeShapeType="1"/>
              </p:cNvCxnSpPr>
              <p:nvPr/>
            </p:nvCxnSpPr>
            <p:spPr bwMode="auto">
              <a:xfrm flipV="1">
                <a:off x="5802489" y="2978150"/>
                <a:ext cx="94374" cy="250472"/>
              </a:xfrm>
              <a:prstGeom prst="straightConnector1">
                <a:avLst/>
              </a:prstGeom>
              <a:noFill/>
              <a:ln w="9525" algn="ctr">
                <a:solidFill>
                  <a:srgbClr val="92D050"/>
                </a:solidFill>
                <a:round/>
                <a:headEnd/>
                <a:tailEnd type="triangle" w="sm" len="med"/>
              </a:ln>
            </p:spPr>
          </p:cxnSp>
          <p:cxnSp>
            <p:nvCxnSpPr>
              <p:cNvPr id="153627" name="Straight Arrow Connector 496"/>
              <p:cNvCxnSpPr>
                <a:cxnSpLocks noChangeShapeType="1"/>
              </p:cNvCxnSpPr>
              <p:nvPr/>
            </p:nvCxnSpPr>
            <p:spPr bwMode="auto">
              <a:xfrm flipV="1">
                <a:off x="5802489" y="2978150"/>
                <a:ext cx="163621" cy="250472"/>
              </a:xfrm>
              <a:prstGeom prst="straightConnector1">
                <a:avLst/>
              </a:prstGeom>
              <a:noFill/>
              <a:ln w="9525" algn="ctr">
                <a:solidFill>
                  <a:srgbClr val="92D050"/>
                </a:solidFill>
                <a:round/>
                <a:headEnd/>
                <a:tailEnd type="triangle" w="sm" len="med"/>
              </a:ln>
            </p:spPr>
          </p:cxnSp>
          <p:cxnSp>
            <p:nvCxnSpPr>
              <p:cNvPr id="153628" name="Straight Arrow Connector 497"/>
              <p:cNvCxnSpPr>
                <a:cxnSpLocks noChangeShapeType="1"/>
              </p:cNvCxnSpPr>
              <p:nvPr/>
            </p:nvCxnSpPr>
            <p:spPr bwMode="auto">
              <a:xfrm flipV="1">
                <a:off x="5802489" y="2978150"/>
                <a:ext cx="232870" cy="250472"/>
              </a:xfrm>
              <a:prstGeom prst="straightConnector1">
                <a:avLst/>
              </a:prstGeom>
              <a:noFill/>
              <a:ln w="9525" algn="ctr">
                <a:solidFill>
                  <a:srgbClr val="92D050"/>
                </a:solidFill>
                <a:round/>
                <a:headEnd/>
                <a:tailEnd type="triangle" w="sm" len="med"/>
              </a:ln>
            </p:spPr>
          </p:cxnSp>
          <p:cxnSp>
            <p:nvCxnSpPr>
              <p:cNvPr id="153629" name="Straight Arrow Connector 498"/>
              <p:cNvCxnSpPr>
                <a:cxnSpLocks noChangeShapeType="1"/>
              </p:cNvCxnSpPr>
              <p:nvPr/>
            </p:nvCxnSpPr>
            <p:spPr bwMode="auto">
              <a:xfrm flipV="1">
                <a:off x="5802489" y="2978150"/>
                <a:ext cx="302119" cy="250472"/>
              </a:xfrm>
              <a:prstGeom prst="straightConnector1">
                <a:avLst/>
              </a:prstGeom>
              <a:noFill/>
              <a:ln w="9525" algn="ctr">
                <a:solidFill>
                  <a:srgbClr val="92D050"/>
                </a:solidFill>
                <a:round/>
                <a:headEnd/>
                <a:tailEnd type="triangle" w="sm" len="med"/>
              </a:ln>
            </p:spPr>
          </p:cxnSp>
          <p:cxnSp>
            <p:nvCxnSpPr>
              <p:cNvPr id="153630" name="Straight Arrow Connector 499"/>
              <p:cNvCxnSpPr>
                <a:cxnSpLocks noChangeShapeType="1"/>
              </p:cNvCxnSpPr>
              <p:nvPr/>
            </p:nvCxnSpPr>
            <p:spPr bwMode="auto">
              <a:xfrm flipV="1">
                <a:off x="5802489" y="2978150"/>
                <a:ext cx="371366" cy="250472"/>
              </a:xfrm>
              <a:prstGeom prst="straightConnector1">
                <a:avLst/>
              </a:prstGeom>
              <a:noFill/>
              <a:ln w="9525" algn="ctr">
                <a:solidFill>
                  <a:srgbClr val="92D050"/>
                </a:solidFill>
                <a:round/>
                <a:headEnd/>
                <a:tailEnd type="triangle" w="sm" len="med"/>
              </a:ln>
            </p:spPr>
          </p:cxnSp>
          <p:cxnSp>
            <p:nvCxnSpPr>
              <p:cNvPr id="153631" name="Straight Arrow Connector 500"/>
              <p:cNvCxnSpPr>
                <a:cxnSpLocks noChangeShapeType="1"/>
              </p:cNvCxnSpPr>
              <p:nvPr/>
            </p:nvCxnSpPr>
            <p:spPr bwMode="auto">
              <a:xfrm flipV="1">
                <a:off x="5802489" y="2978150"/>
                <a:ext cx="441998" cy="250473"/>
              </a:xfrm>
              <a:prstGeom prst="straightConnector1">
                <a:avLst/>
              </a:prstGeom>
              <a:noFill/>
              <a:ln w="9525" algn="ctr">
                <a:solidFill>
                  <a:srgbClr val="92D050"/>
                </a:solidFill>
                <a:round/>
                <a:headEnd/>
                <a:tailEnd type="triangle" w="sm" len="med"/>
              </a:ln>
            </p:spPr>
          </p:cxnSp>
          <p:cxnSp>
            <p:nvCxnSpPr>
              <p:cNvPr id="153632" name="Straight Arrow Connector 501"/>
              <p:cNvCxnSpPr>
                <a:cxnSpLocks noChangeShapeType="1"/>
              </p:cNvCxnSpPr>
              <p:nvPr/>
            </p:nvCxnSpPr>
            <p:spPr bwMode="auto">
              <a:xfrm flipV="1">
                <a:off x="5802489" y="2978150"/>
                <a:ext cx="509863" cy="250472"/>
              </a:xfrm>
              <a:prstGeom prst="straightConnector1">
                <a:avLst/>
              </a:prstGeom>
              <a:noFill/>
              <a:ln w="9525" algn="ctr">
                <a:solidFill>
                  <a:srgbClr val="92D050"/>
                </a:solidFill>
                <a:round/>
                <a:headEnd/>
                <a:tailEnd type="triangle" w="sm" len="med"/>
              </a:ln>
            </p:spPr>
          </p:cxnSp>
          <p:cxnSp>
            <p:nvCxnSpPr>
              <p:cNvPr id="153633" name="Straight Arrow Connector 502"/>
              <p:cNvCxnSpPr>
                <a:cxnSpLocks noChangeShapeType="1"/>
              </p:cNvCxnSpPr>
              <p:nvPr/>
            </p:nvCxnSpPr>
            <p:spPr bwMode="auto">
              <a:xfrm flipV="1">
                <a:off x="5802489" y="2978150"/>
                <a:ext cx="579111" cy="250472"/>
              </a:xfrm>
              <a:prstGeom prst="straightConnector1">
                <a:avLst/>
              </a:prstGeom>
              <a:noFill/>
              <a:ln w="9525" algn="ctr">
                <a:solidFill>
                  <a:srgbClr val="92D050"/>
                </a:solidFill>
                <a:round/>
                <a:headEnd/>
                <a:tailEnd type="triangle" w="sm" len="med"/>
              </a:ln>
            </p:spPr>
          </p:cxnSp>
          <p:cxnSp>
            <p:nvCxnSpPr>
              <p:cNvPr id="153634" name="Straight Arrow Connector 503"/>
              <p:cNvCxnSpPr>
                <a:cxnSpLocks noChangeShapeType="1"/>
              </p:cNvCxnSpPr>
              <p:nvPr/>
            </p:nvCxnSpPr>
            <p:spPr bwMode="auto">
              <a:xfrm flipV="1">
                <a:off x="5802489" y="2978150"/>
                <a:ext cx="648359" cy="250472"/>
              </a:xfrm>
              <a:prstGeom prst="straightConnector1">
                <a:avLst/>
              </a:prstGeom>
              <a:noFill/>
              <a:ln w="9525" algn="ctr">
                <a:solidFill>
                  <a:srgbClr val="92D050"/>
                </a:solidFill>
                <a:round/>
                <a:headEnd/>
                <a:tailEnd type="triangle" w="sm" len="med"/>
              </a:ln>
            </p:spPr>
          </p:cxnSp>
        </p:grpSp>
        <p:grpSp>
          <p:nvGrpSpPr>
            <p:cNvPr id="153613" name="Group 492"/>
            <p:cNvGrpSpPr>
              <a:grpSpLocks/>
            </p:cNvGrpSpPr>
            <p:nvPr/>
          </p:nvGrpSpPr>
          <p:grpSpPr bwMode="auto">
            <a:xfrm>
              <a:off x="8099151" y="2998992"/>
              <a:ext cx="648359" cy="250473"/>
              <a:chOff x="5802489" y="2978150"/>
              <a:chExt cx="648359" cy="250473"/>
            </a:xfrm>
          </p:grpSpPr>
          <p:cxnSp>
            <p:nvCxnSpPr>
              <p:cNvPr id="153615" name="Straight Arrow Connector 454"/>
              <p:cNvCxnSpPr>
                <a:cxnSpLocks noChangeShapeType="1"/>
                <a:stCxn id="153610" idx="2"/>
              </p:cNvCxnSpPr>
              <p:nvPr/>
            </p:nvCxnSpPr>
            <p:spPr bwMode="auto">
              <a:xfrm flipV="1">
                <a:off x="5802489" y="2978150"/>
                <a:ext cx="34043" cy="250472"/>
              </a:xfrm>
              <a:prstGeom prst="straightConnector1">
                <a:avLst/>
              </a:prstGeom>
              <a:noFill/>
              <a:ln w="9525" algn="ctr">
                <a:solidFill>
                  <a:srgbClr val="92D050"/>
                </a:solidFill>
                <a:round/>
                <a:headEnd/>
                <a:tailEnd type="triangle" w="sm" len="med"/>
              </a:ln>
            </p:spPr>
          </p:cxnSp>
          <p:cxnSp>
            <p:nvCxnSpPr>
              <p:cNvPr id="153616" name="Straight Arrow Connector 458"/>
              <p:cNvCxnSpPr>
                <a:cxnSpLocks noChangeShapeType="1"/>
                <a:stCxn id="153610" idx="2"/>
              </p:cNvCxnSpPr>
              <p:nvPr/>
            </p:nvCxnSpPr>
            <p:spPr bwMode="auto">
              <a:xfrm flipV="1">
                <a:off x="5802489" y="2978150"/>
                <a:ext cx="94374" cy="250472"/>
              </a:xfrm>
              <a:prstGeom prst="straightConnector1">
                <a:avLst/>
              </a:prstGeom>
              <a:noFill/>
              <a:ln w="9525" algn="ctr">
                <a:solidFill>
                  <a:srgbClr val="92D050"/>
                </a:solidFill>
                <a:round/>
                <a:headEnd/>
                <a:tailEnd type="triangle" w="sm" len="med"/>
              </a:ln>
            </p:spPr>
          </p:cxnSp>
          <p:cxnSp>
            <p:nvCxnSpPr>
              <p:cNvPr id="153617" name="Straight Arrow Connector 462"/>
              <p:cNvCxnSpPr>
                <a:cxnSpLocks noChangeShapeType="1"/>
                <a:stCxn id="153610" idx="2"/>
              </p:cNvCxnSpPr>
              <p:nvPr/>
            </p:nvCxnSpPr>
            <p:spPr bwMode="auto">
              <a:xfrm flipV="1">
                <a:off x="5802489" y="2978150"/>
                <a:ext cx="163621" cy="250472"/>
              </a:xfrm>
              <a:prstGeom prst="straightConnector1">
                <a:avLst/>
              </a:prstGeom>
              <a:noFill/>
              <a:ln w="9525" algn="ctr">
                <a:solidFill>
                  <a:srgbClr val="92D050"/>
                </a:solidFill>
                <a:round/>
                <a:headEnd/>
                <a:tailEnd type="triangle" w="sm" len="med"/>
              </a:ln>
            </p:spPr>
          </p:cxnSp>
          <p:cxnSp>
            <p:nvCxnSpPr>
              <p:cNvPr id="153618" name="Straight Arrow Connector 465"/>
              <p:cNvCxnSpPr>
                <a:cxnSpLocks noChangeShapeType="1"/>
                <a:stCxn id="153610" idx="2"/>
              </p:cNvCxnSpPr>
              <p:nvPr/>
            </p:nvCxnSpPr>
            <p:spPr bwMode="auto">
              <a:xfrm flipV="1">
                <a:off x="5802489" y="2978150"/>
                <a:ext cx="232870" cy="250472"/>
              </a:xfrm>
              <a:prstGeom prst="straightConnector1">
                <a:avLst/>
              </a:prstGeom>
              <a:noFill/>
              <a:ln w="9525" algn="ctr">
                <a:solidFill>
                  <a:srgbClr val="92D050"/>
                </a:solidFill>
                <a:round/>
                <a:headEnd/>
                <a:tailEnd type="triangle" w="sm" len="med"/>
              </a:ln>
            </p:spPr>
          </p:cxnSp>
          <p:cxnSp>
            <p:nvCxnSpPr>
              <p:cNvPr id="153619" name="Straight Arrow Connector 472"/>
              <p:cNvCxnSpPr>
                <a:cxnSpLocks noChangeShapeType="1"/>
                <a:stCxn id="153610" idx="2"/>
              </p:cNvCxnSpPr>
              <p:nvPr/>
            </p:nvCxnSpPr>
            <p:spPr bwMode="auto">
              <a:xfrm flipV="1">
                <a:off x="5802489" y="2978150"/>
                <a:ext cx="302119" cy="250472"/>
              </a:xfrm>
              <a:prstGeom prst="straightConnector1">
                <a:avLst/>
              </a:prstGeom>
              <a:noFill/>
              <a:ln w="9525" algn="ctr">
                <a:solidFill>
                  <a:srgbClr val="92D050"/>
                </a:solidFill>
                <a:round/>
                <a:headEnd/>
                <a:tailEnd type="triangle" w="sm" len="med"/>
              </a:ln>
            </p:spPr>
          </p:cxnSp>
          <p:cxnSp>
            <p:nvCxnSpPr>
              <p:cNvPr id="153620" name="Straight Arrow Connector 475"/>
              <p:cNvCxnSpPr>
                <a:cxnSpLocks noChangeShapeType="1"/>
                <a:stCxn id="153610" idx="2"/>
              </p:cNvCxnSpPr>
              <p:nvPr/>
            </p:nvCxnSpPr>
            <p:spPr bwMode="auto">
              <a:xfrm flipV="1">
                <a:off x="5802489" y="2978150"/>
                <a:ext cx="371366" cy="250472"/>
              </a:xfrm>
              <a:prstGeom prst="straightConnector1">
                <a:avLst/>
              </a:prstGeom>
              <a:noFill/>
              <a:ln w="9525" algn="ctr">
                <a:solidFill>
                  <a:srgbClr val="92D050"/>
                </a:solidFill>
                <a:round/>
                <a:headEnd/>
                <a:tailEnd type="triangle" w="sm" len="med"/>
              </a:ln>
            </p:spPr>
          </p:cxnSp>
          <p:cxnSp>
            <p:nvCxnSpPr>
              <p:cNvPr id="153621" name="Straight Arrow Connector 478"/>
              <p:cNvCxnSpPr>
                <a:cxnSpLocks noChangeShapeType="1"/>
              </p:cNvCxnSpPr>
              <p:nvPr/>
            </p:nvCxnSpPr>
            <p:spPr bwMode="auto">
              <a:xfrm flipV="1">
                <a:off x="5802489" y="2978150"/>
                <a:ext cx="441998" cy="250473"/>
              </a:xfrm>
              <a:prstGeom prst="straightConnector1">
                <a:avLst/>
              </a:prstGeom>
              <a:noFill/>
              <a:ln w="9525" algn="ctr">
                <a:solidFill>
                  <a:srgbClr val="92D050"/>
                </a:solidFill>
                <a:round/>
                <a:headEnd/>
                <a:tailEnd type="triangle" w="sm" len="med"/>
              </a:ln>
            </p:spPr>
          </p:cxnSp>
          <p:cxnSp>
            <p:nvCxnSpPr>
              <p:cNvPr id="153622" name="Straight Arrow Connector 483"/>
              <p:cNvCxnSpPr>
                <a:cxnSpLocks noChangeShapeType="1"/>
                <a:stCxn id="153610" idx="2"/>
              </p:cNvCxnSpPr>
              <p:nvPr/>
            </p:nvCxnSpPr>
            <p:spPr bwMode="auto">
              <a:xfrm flipV="1">
                <a:off x="5802489" y="2978150"/>
                <a:ext cx="509863" cy="250472"/>
              </a:xfrm>
              <a:prstGeom prst="straightConnector1">
                <a:avLst/>
              </a:prstGeom>
              <a:noFill/>
              <a:ln w="9525" algn="ctr">
                <a:solidFill>
                  <a:srgbClr val="92D050"/>
                </a:solidFill>
                <a:round/>
                <a:headEnd/>
                <a:tailEnd type="triangle" w="sm" len="med"/>
              </a:ln>
            </p:spPr>
          </p:cxnSp>
          <p:cxnSp>
            <p:nvCxnSpPr>
              <p:cNvPr id="153623" name="Straight Arrow Connector 486"/>
              <p:cNvCxnSpPr>
                <a:cxnSpLocks noChangeShapeType="1"/>
                <a:stCxn id="153610" idx="2"/>
              </p:cNvCxnSpPr>
              <p:nvPr/>
            </p:nvCxnSpPr>
            <p:spPr bwMode="auto">
              <a:xfrm flipV="1">
                <a:off x="5802489" y="2978150"/>
                <a:ext cx="579111" cy="250472"/>
              </a:xfrm>
              <a:prstGeom prst="straightConnector1">
                <a:avLst/>
              </a:prstGeom>
              <a:noFill/>
              <a:ln w="9525" algn="ctr">
                <a:solidFill>
                  <a:srgbClr val="92D050"/>
                </a:solidFill>
                <a:round/>
                <a:headEnd/>
                <a:tailEnd type="triangle" w="sm" len="med"/>
              </a:ln>
            </p:spPr>
          </p:cxnSp>
          <p:cxnSp>
            <p:nvCxnSpPr>
              <p:cNvPr id="153624" name="Straight Arrow Connector 489"/>
              <p:cNvCxnSpPr>
                <a:cxnSpLocks noChangeShapeType="1"/>
              </p:cNvCxnSpPr>
              <p:nvPr/>
            </p:nvCxnSpPr>
            <p:spPr bwMode="auto">
              <a:xfrm flipV="1">
                <a:off x="5802489" y="2978150"/>
                <a:ext cx="648359" cy="250472"/>
              </a:xfrm>
              <a:prstGeom prst="straightConnector1">
                <a:avLst/>
              </a:prstGeom>
              <a:noFill/>
              <a:ln w="9525" algn="ctr">
                <a:solidFill>
                  <a:srgbClr val="92D050"/>
                </a:solidFill>
                <a:round/>
                <a:headEnd/>
                <a:tailEnd type="triangle" w="sm" len="med"/>
              </a:ln>
            </p:spPr>
          </p:cxnSp>
        </p:grpSp>
      </p:grpSp>
      <p:sp>
        <p:nvSpPr>
          <p:cNvPr id="2" name="TextBox 1"/>
          <p:cNvSpPr txBox="1"/>
          <p:nvPr/>
        </p:nvSpPr>
        <p:spPr>
          <a:xfrm>
            <a:off x="4138830" y="5697835"/>
            <a:ext cx="2749463" cy="461661"/>
          </a:xfrm>
          <a:prstGeom prst="rect">
            <a:avLst/>
          </a:prstGeom>
          <a:noFill/>
        </p:spPr>
        <p:txBody>
          <a:bodyPr wrap="none" lIns="91436" tIns="45718" rIns="91436" bIns="45718" rtlCol="0">
            <a:spAutoFit/>
          </a:bodyPr>
          <a:lstStyle/>
          <a:p>
            <a:r>
              <a:rPr lang="en-US" sz="2400" dirty="0">
                <a:solidFill>
                  <a:schemeClr val="bg1"/>
                </a:solidFill>
                <a:latin typeface="Trebuchet MS" pitchFamily="34" charset="0"/>
              </a:rPr>
              <a:t>More on this later!</a:t>
            </a:r>
          </a:p>
        </p:txBody>
      </p:sp>
      <p:grpSp>
        <p:nvGrpSpPr>
          <p:cNvPr id="364" name="Group 16">
            <a:extLst>
              <a:ext uri="{FF2B5EF4-FFF2-40B4-BE49-F238E27FC236}">
                <a16:creationId xmlns:a16="http://schemas.microsoft.com/office/drawing/2014/main" id="{4EF2A821-4C02-4AAB-9789-1338287BF163}"/>
              </a:ext>
            </a:extLst>
          </p:cNvPr>
          <p:cNvGrpSpPr>
            <a:grpSpLocks/>
          </p:cNvGrpSpPr>
          <p:nvPr/>
        </p:nvGrpSpPr>
        <p:grpSpPr bwMode="auto">
          <a:xfrm>
            <a:off x="1129380" y="1997873"/>
            <a:ext cx="1052152" cy="1742851"/>
            <a:chOff x="1266697" y="2092578"/>
            <a:chExt cx="1118857" cy="1843084"/>
          </a:xfrm>
        </p:grpSpPr>
        <p:cxnSp>
          <p:nvCxnSpPr>
            <p:cNvPr id="367" name="Straight Arrow Connector 37">
              <a:extLst>
                <a:ext uri="{FF2B5EF4-FFF2-40B4-BE49-F238E27FC236}">
                  <a16:creationId xmlns:a16="http://schemas.microsoft.com/office/drawing/2014/main" id="{CFDA6970-EDDB-4BC7-9FD4-9EDC013734EC}"/>
                </a:ext>
              </a:extLst>
            </p:cNvPr>
            <p:cNvCxnSpPr>
              <a:cxnSpLocks noChangeShapeType="1"/>
            </p:cNvCxnSpPr>
            <p:nvPr/>
          </p:nvCxnSpPr>
          <p:spPr bwMode="auto">
            <a:xfrm flipV="1">
              <a:off x="1370002" y="2490243"/>
              <a:ext cx="731044" cy="269082"/>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368" name="Straight Arrow Connector 38">
              <a:extLst>
                <a:ext uri="{FF2B5EF4-FFF2-40B4-BE49-F238E27FC236}">
                  <a16:creationId xmlns:a16="http://schemas.microsoft.com/office/drawing/2014/main" id="{16D7B037-D886-448F-84FD-12A8F775BA7F}"/>
                </a:ext>
              </a:extLst>
            </p:cNvPr>
            <p:cNvCxnSpPr>
              <a:cxnSpLocks noChangeShapeType="1"/>
            </p:cNvCxnSpPr>
            <p:nvPr/>
          </p:nvCxnSpPr>
          <p:spPr bwMode="auto">
            <a:xfrm flipV="1">
              <a:off x="1367621" y="2149018"/>
              <a:ext cx="335756" cy="610306"/>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369" name="Straight Arrow Connector 41">
              <a:extLst>
                <a:ext uri="{FF2B5EF4-FFF2-40B4-BE49-F238E27FC236}">
                  <a16:creationId xmlns:a16="http://schemas.microsoft.com/office/drawing/2014/main" id="{19183ADB-8888-4C49-959B-1B97F35B1714}"/>
                </a:ext>
              </a:extLst>
            </p:cNvPr>
            <p:cNvCxnSpPr>
              <a:cxnSpLocks noChangeShapeType="1"/>
            </p:cNvCxnSpPr>
            <p:nvPr/>
          </p:nvCxnSpPr>
          <p:spPr bwMode="auto">
            <a:xfrm flipV="1">
              <a:off x="1367621" y="2146550"/>
              <a:ext cx="678656" cy="612774"/>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370" name="Straight Arrow Connector 43">
              <a:extLst>
                <a:ext uri="{FF2B5EF4-FFF2-40B4-BE49-F238E27FC236}">
                  <a16:creationId xmlns:a16="http://schemas.microsoft.com/office/drawing/2014/main" id="{3BFD553D-26A8-4C29-A500-3D1B465F5626}"/>
                </a:ext>
              </a:extLst>
            </p:cNvPr>
            <p:cNvCxnSpPr>
              <a:cxnSpLocks noChangeShapeType="1"/>
            </p:cNvCxnSpPr>
            <p:nvPr/>
          </p:nvCxnSpPr>
          <p:spPr bwMode="auto">
            <a:xfrm flipV="1">
              <a:off x="1370002" y="2514056"/>
              <a:ext cx="452434" cy="245268"/>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371" name="Straight Arrow Connector 46">
              <a:extLst>
                <a:ext uri="{FF2B5EF4-FFF2-40B4-BE49-F238E27FC236}">
                  <a16:creationId xmlns:a16="http://schemas.microsoft.com/office/drawing/2014/main" id="{2A18DF48-532F-4BC0-89C2-AE14A0F29BBF}"/>
                </a:ext>
              </a:extLst>
            </p:cNvPr>
            <p:cNvCxnSpPr>
              <a:cxnSpLocks noChangeShapeType="1"/>
            </p:cNvCxnSpPr>
            <p:nvPr/>
          </p:nvCxnSpPr>
          <p:spPr bwMode="auto">
            <a:xfrm flipV="1">
              <a:off x="1370002" y="2092578"/>
              <a:ext cx="976313" cy="666746"/>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372" name="Straight Arrow Connector 67">
              <a:extLst>
                <a:ext uri="{FF2B5EF4-FFF2-40B4-BE49-F238E27FC236}">
                  <a16:creationId xmlns:a16="http://schemas.microsoft.com/office/drawing/2014/main" id="{4D76BD98-F845-4EE7-B0F3-D2F2853777A5}"/>
                </a:ext>
              </a:extLst>
            </p:cNvPr>
            <p:cNvCxnSpPr>
              <a:cxnSpLocks noChangeShapeType="1"/>
            </p:cNvCxnSpPr>
            <p:nvPr/>
          </p:nvCxnSpPr>
          <p:spPr bwMode="auto">
            <a:xfrm flipV="1">
              <a:off x="1370002" y="2490243"/>
              <a:ext cx="1015552" cy="269082"/>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sp>
          <p:nvSpPr>
            <p:cNvPr id="373" name="Freeform 89">
              <a:extLst>
                <a:ext uri="{FF2B5EF4-FFF2-40B4-BE49-F238E27FC236}">
                  <a16:creationId xmlns:a16="http://schemas.microsoft.com/office/drawing/2014/main" id="{245E7A23-625F-4B43-9042-6F8F3DC6BAAC}"/>
                </a:ext>
              </a:extLst>
            </p:cNvPr>
            <p:cNvSpPr>
              <a:spLocks/>
            </p:cNvSpPr>
            <p:nvPr/>
          </p:nvSpPr>
          <p:spPr bwMode="auto">
            <a:xfrm>
              <a:off x="1266697" y="2745037"/>
              <a:ext cx="448587" cy="1190625"/>
            </a:xfrm>
            <a:custGeom>
              <a:avLst/>
              <a:gdLst>
                <a:gd name="T0" fmla="*/ 110449 w 448587"/>
                <a:gd name="T1" fmla="*/ 0 h 1190625"/>
                <a:gd name="T2" fmla="*/ 19962 w 448587"/>
                <a:gd name="T3" fmla="*/ 385762 h 1190625"/>
                <a:gd name="T4" fmla="*/ 448587 w 448587"/>
                <a:gd name="T5" fmla="*/ 1190625 h 1190625"/>
                <a:gd name="T6" fmla="*/ 0 60000 65536"/>
                <a:gd name="T7" fmla="*/ 0 60000 65536"/>
                <a:gd name="T8" fmla="*/ 0 60000 65536"/>
                <a:gd name="T9" fmla="*/ 0 w 448587"/>
                <a:gd name="T10" fmla="*/ 0 h 1190625"/>
                <a:gd name="T11" fmla="*/ 448587 w 448587"/>
                <a:gd name="T12" fmla="*/ 1190625 h 1190625"/>
              </a:gdLst>
              <a:ahLst/>
              <a:cxnLst>
                <a:cxn ang="T6">
                  <a:pos x="T0" y="T1"/>
                </a:cxn>
                <a:cxn ang="T7">
                  <a:pos x="T2" y="T3"/>
                </a:cxn>
                <a:cxn ang="T8">
                  <a:pos x="T4" y="T5"/>
                </a:cxn>
              </a:cxnLst>
              <a:rect l="T9" t="T10" r="T11" b="T12"/>
              <a:pathLst>
                <a:path w="448587" h="1190625">
                  <a:moveTo>
                    <a:pt x="110449" y="0"/>
                  </a:moveTo>
                  <a:cubicBezTo>
                    <a:pt x="37027" y="93662"/>
                    <a:pt x="-36394" y="187325"/>
                    <a:pt x="19962" y="385762"/>
                  </a:cubicBezTo>
                  <a:cubicBezTo>
                    <a:pt x="76318" y="584199"/>
                    <a:pt x="262452" y="887412"/>
                    <a:pt x="448587" y="1190625"/>
                  </a:cubicBezTo>
                </a:path>
              </a:pathLst>
            </a:cu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en-US"/>
            </a:p>
          </p:txBody>
        </p:sp>
      </p:grpSp>
      <p:pic>
        <p:nvPicPr>
          <p:cNvPr id="1026" name="Picture 2" descr="Image result for openmp logo">
            <a:extLst>
              <a:ext uri="{FF2B5EF4-FFF2-40B4-BE49-F238E27FC236}">
                <a16:creationId xmlns:a16="http://schemas.microsoft.com/office/drawing/2014/main" id="{6C21D7A0-B3A8-470E-9ACC-1D80C2678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051" y="4956108"/>
            <a:ext cx="1279046" cy="45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penacc logo">
            <a:extLst>
              <a:ext uri="{FF2B5EF4-FFF2-40B4-BE49-F238E27FC236}">
                <a16:creationId xmlns:a16="http://schemas.microsoft.com/office/drawing/2014/main" id="{73C9C554-70EB-448C-B98C-A3B996524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960" b="20806"/>
          <a:stretch/>
        </p:blipFill>
        <p:spPr bwMode="auto">
          <a:xfrm>
            <a:off x="7135611" y="4991858"/>
            <a:ext cx="1363548" cy="397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9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7673D011-7837-4DE0-88C7-19D2E4B20437}_9.png&quot;/&gt;&lt;left val=&quot;567&quot;/&gt;&lt;top val=&quot;168&quot;/&gt;&lt;width val=&quot;279&quot;/&gt;&lt;height val=&quot;51&quot;/&gt;&lt;hasText val=&quot;1&quot;/&gt;&lt;/Image&gt;&lt;/ThreeDShapeInfo&gt;"/>
  <p:tag name="PRESENTER_SHAPETEXTINFO" val="&lt;ShapeTextInfo&gt;&lt;TableIndex row=&quot;-1&quot; col=&quot;-1&quot;&gt;&lt;linesCount val=&quot;1&quot;/&gt;&lt;lineCharCount val=&quot;13&quot;/&gt;&lt;/TableIndex&gt;&lt;/ShapeTextInfo&gt;"/>
</p:tagLst>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0C4E9B"/>
      </a:lt2>
      <a:accent1>
        <a:srgbClr val="042251"/>
      </a:accent1>
      <a:accent2>
        <a:srgbClr val="0C4E9B"/>
      </a:accent2>
      <a:accent3>
        <a:srgbClr val="0080A7"/>
      </a:accent3>
      <a:accent4>
        <a:srgbClr val="FF5400"/>
      </a:accent4>
      <a:accent5>
        <a:srgbClr val="C2000B"/>
      </a:accent5>
      <a:accent6>
        <a:srgbClr val="F0047F"/>
      </a:accent6>
      <a:hlink>
        <a:srgbClr val="0C4E9B"/>
      </a:hlink>
      <a:folHlink>
        <a:srgbClr val="868686"/>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F88E22E-2A4B-4FB1-9848-BF16E7DBE74B}">
  <ds:schemaRefs>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86829</TotalTime>
  <Words>5949</Words>
  <Application>Microsoft Office PowerPoint</Application>
  <PresentationFormat>Custom</PresentationFormat>
  <Paragraphs>952</Paragraphs>
  <Slides>47</Slides>
  <Notes>18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47</vt:i4>
      </vt:variant>
    </vt:vector>
  </HeadingPairs>
  <TitlesOfParts>
    <vt:vector size="63" baseType="lpstr">
      <vt:lpstr>MS PGothic</vt:lpstr>
      <vt:lpstr>MS PGothic</vt:lpstr>
      <vt:lpstr>Apple Chancery</vt:lpstr>
      <vt:lpstr>Arial</vt:lpstr>
      <vt:lpstr>Calibri</vt:lpstr>
      <vt:lpstr>Cambria Math</vt:lpstr>
      <vt:lpstr>Consolas</vt:lpstr>
      <vt:lpstr>Courier New</vt:lpstr>
      <vt:lpstr>DilleniaUPC</vt:lpstr>
      <vt:lpstr>Lucida Console</vt:lpstr>
      <vt:lpstr>Myriad Pro Condensed</vt:lpstr>
      <vt:lpstr>Myriad Pro Light</vt:lpstr>
      <vt:lpstr>Trebuchet MS</vt:lpstr>
      <vt:lpstr>Univers 45 Light</vt:lpstr>
      <vt:lpstr>Wingdings</vt:lpstr>
      <vt:lpstr>Title &amp; Bullet</vt:lpstr>
      <vt:lpstr>OPENACC ONLINE COURSE</vt:lpstr>
      <vt:lpstr>Course Objective:  Enable you to start accelerating your applications with OpenACC. </vt:lpstr>
      <vt:lpstr>Course Syllabus:</vt:lpstr>
      <vt:lpstr>What is OpenACC</vt:lpstr>
      <vt:lpstr>PowerPoint Presentation</vt:lpstr>
      <vt:lpstr>Openacc Directives</vt:lpstr>
      <vt:lpstr>Single code for multiple platforms</vt:lpstr>
      <vt:lpstr> top HPC apps adopting OpenACC</vt:lpstr>
      <vt:lpstr>Familiar to OpenMP Programmers</vt:lpstr>
      <vt:lpstr>3 Ways to Accelerate Applications</vt:lpstr>
      <vt:lpstr>OPENACC: Key Advantages</vt:lpstr>
      <vt:lpstr>True Open Standard</vt:lpstr>
      <vt:lpstr>PowerPoint Presentation</vt:lpstr>
      <vt:lpstr>OpenACC Directives</vt:lpstr>
      <vt:lpstr>A Simple Example: SAXPY</vt:lpstr>
      <vt:lpstr>kernels: Our first OpenACC Directive</vt:lpstr>
      <vt:lpstr>General Directive Syntax and Scope</vt:lpstr>
      <vt:lpstr>Complete SAXPY Example Code</vt:lpstr>
      <vt:lpstr>C Detail: the “restrict” keyword</vt:lpstr>
      <vt:lpstr>Compile and Run</vt:lpstr>
      <vt:lpstr>Compare:  OpenACC and CUDA Implementations</vt:lpstr>
      <vt:lpstr>Big Difference!</vt:lpstr>
      <vt:lpstr>This looks easy!  Too easy…</vt:lpstr>
      <vt:lpstr>DATA Dependencies</vt:lpstr>
      <vt:lpstr>Data Dependencies</vt:lpstr>
      <vt:lpstr>No Data Dependencies</vt:lpstr>
      <vt:lpstr>With Data Dependencies</vt:lpstr>
      <vt:lpstr>WITH Data Dependencies</vt:lpstr>
      <vt:lpstr>Data Dependencies</vt:lpstr>
      <vt:lpstr>How To Manage Data Dependencies</vt:lpstr>
      <vt:lpstr>Exercises</vt:lpstr>
      <vt:lpstr>Foundation Exercise: Laplace Solver</vt:lpstr>
      <vt:lpstr>Exercise Foundation: Jacobi Iteration</vt:lpstr>
      <vt:lpstr>Serial Code Implementation</vt:lpstr>
      <vt:lpstr>Serial C Code (kernel)</vt:lpstr>
      <vt:lpstr>Serial C Code Subroutines</vt:lpstr>
      <vt:lpstr>Whole C Code</vt:lpstr>
      <vt:lpstr>Serial Fortran Code (kernel)</vt:lpstr>
      <vt:lpstr>Serial Fortran Code Subroutines</vt:lpstr>
      <vt:lpstr>Whole Fortran Code</vt:lpstr>
      <vt:lpstr>Exercises: General Instructions</vt:lpstr>
      <vt:lpstr>PowerPoint Presentation</vt:lpstr>
      <vt:lpstr>New BOOK: OpenACC for Programmers</vt:lpstr>
      <vt:lpstr>OPENACC for Everyone</vt:lpstr>
      <vt:lpstr>OPENACC Resources</vt:lpstr>
      <vt:lpstr>XSEDE Monthly Workshop Series</vt:lpstr>
      <vt:lpstr>Course Syllabus: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Julia Levites</cp:lastModifiedBy>
  <cp:revision>3810</cp:revision>
  <dcterms:created xsi:type="dcterms:W3CDTF">2008-01-24T03:11:41Z</dcterms:created>
  <dcterms:modified xsi:type="dcterms:W3CDTF">2017-10-18T23:28:55Z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ies>
</file>