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39"/>
  </p:notesMasterIdLst>
  <p:handoutMasterIdLst>
    <p:handoutMasterId r:id="rId40"/>
  </p:handoutMasterIdLst>
  <p:sldIdLst>
    <p:sldId id="777" r:id="rId5"/>
    <p:sldId id="791" r:id="rId6"/>
    <p:sldId id="876" r:id="rId7"/>
    <p:sldId id="857" r:id="rId8"/>
    <p:sldId id="858" r:id="rId9"/>
    <p:sldId id="881" r:id="rId10"/>
    <p:sldId id="934" r:id="rId11"/>
    <p:sldId id="935" r:id="rId12"/>
    <p:sldId id="863" r:id="rId13"/>
    <p:sldId id="891" r:id="rId14"/>
    <p:sldId id="865" r:id="rId15"/>
    <p:sldId id="932" r:id="rId16"/>
    <p:sldId id="924" r:id="rId17"/>
    <p:sldId id="925" r:id="rId18"/>
    <p:sldId id="926" r:id="rId19"/>
    <p:sldId id="927" r:id="rId20"/>
    <p:sldId id="928" r:id="rId21"/>
    <p:sldId id="929" r:id="rId22"/>
    <p:sldId id="930" r:id="rId23"/>
    <p:sldId id="931" r:id="rId24"/>
    <p:sldId id="917" r:id="rId25"/>
    <p:sldId id="918" r:id="rId26"/>
    <p:sldId id="909" r:id="rId27"/>
    <p:sldId id="910" r:id="rId28"/>
    <p:sldId id="912" r:id="rId29"/>
    <p:sldId id="936" r:id="rId30"/>
    <p:sldId id="875" r:id="rId31"/>
    <p:sldId id="933" r:id="rId32"/>
    <p:sldId id="849" r:id="rId33"/>
    <p:sldId id="899" r:id="rId34"/>
    <p:sldId id="796" r:id="rId35"/>
    <p:sldId id="856" r:id="rId36"/>
    <p:sldId id="893" r:id="rId37"/>
    <p:sldId id="843" r:id="rId38"/>
  </p:sldIdLst>
  <p:sldSz cx="10972800" cy="61722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16">
          <p15:clr>
            <a:srgbClr val="A4A3A4"/>
          </p15:clr>
        </p15:guide>
        <p15:guide id="2" orient="horz" pos="3050">
          <p15:clr>
            <a:srgbClr val="A4A3A4"/>
          </p15:clr>
        </p15:guide>
        <p15:guide id="3" orient="horz" pos="3189">
          <p15:clr>
            <a:srgbClr val="A4A3A4"/>
          </p15:clr>
        </p15:guide>
        <p15:guide id="4" pos="5455">
          <p15:clr>
            <a:srgbClr val="A4A3A4"/>
          </p15:clr>
        </p15:guide>
        <p15:guide id="5" orient="horz" pos="975">
          <p15:clr>
            <a:srgbClr val="A4A3A4"/>
          </p15:clr>
        </p15:guide>
        <p15:guide id="6" pos="34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62D"/>
    <a:srgbClr val="FF5400"/>
    <a:srgbClr val="43A91F"/>
    <a:srgbClr val="0080A7"/>
    <a:srgbClr val="0C4E9B"/>
    <a:srgbClr val="F0047F"/>
    <a:srgbClr val="C2000B"/>
    <a:srgbClr val="042251"/>
    <a:srgbClr val="868686"/>
    <a:srgbClr val="4E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8290" autoAdjust="0"/>
  </p:normalViewPr>
  <p:slideViewPr>
    <p:cSldViewPr snapToGrid="0">
      <p:cViewPr varScale="1">
        <p:scale>
          <a:sx n="90" d="100"/>
          <a:sy n="90" d="100"/>
        </p:scale>
        <p:origin x="84" y="198"/>
      </p:cViewPr>
      <p:guideLst>
        <p:guide orient="horz" pos="1316"/>
        <p:guide orient="horz" pos="3050"/>
        <p:guide orient="horz" pos="3189"/>
        <p:guide pos="5455"/>
        <p:guide orient="horz" pos="975"/>
        <p:guide pos="345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6" d="100"/>
          <a:sy n="76" d="100"/>
        </p:scale>
        <p:origin x="26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26791" y="8610575"/>
            <a:ext cx="1209933" cy="328091"/>
          </a:xfrm>
          <a:prstGeom prst="rect">
            <a:avLst/>
          </a:prstGeom>
        </p:spPr>
      </p:pic>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Trebuchet MS" pitchFamily="34" charset="0"/>
                <a:ea typeface="ＭＳ Ｐゴシック" pitchFamily="-16" charset="-128"/>
                <a:cs typeface="+mn-cs"/>
              </a:defRPr>
            </a:lvl1pPr>
          </a:lstStyle>
          <a:p>
            <a:pPr>
              <a:defRPr/>
            </a:pPr>
            <a:fld id="{0EFD2D7F-A763-4126-9B71-A7F863137437}" type="datetimeFigureOut">
              <a:rPr lang="en-US" smtClean="0"/>
              <a:pPr>
                <a:defRPr/>
              </a:pPr>
              <a:t>10/25/2017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Trebuchet MS" pitchFamily="34" charset="0"/>
                <a:ea typeface="ＭＳ Ｐゴシック" pitchFamily="-16" charset="-128"/>
                <a:cs typeface="+mn-cs"/>
              </a:defRPr>
            </a:lvl1pPr>
          </a:lstStyle>
          <a:p>
            <a:pPr>
              <a:defRPr/>
            </a:pPr>
            <a:fld id="{E02D639A-AF38-4D9A-897E-57859A70BDEB}" type="slidenum">
              <a:rPr lang="en-US" smtClean="0"/>
              <a:pPr>
                <a:defRPr/>
              </a:pPr>
              <a:t>‹#›</a:t>
            </a:fld>
            <a:endParaRPr lang="en-US" dirty="0"/>
          </a:p>
        </p:txBody>
      </p:sp>
      <p:pic>
        <p:nvPicPr>
          <p:cNvPr id="10" name="Picture 9"/>
          <p:cNvPicPr>
            <a:picLocks noChangeAspect="1"/>
          </p:cNvPicPr>
          <p:nvPr/>
        </p:nvPicPr>
        <p:blipFill>
          <a:blip r:embed="rId2"/>
          <a:stretch>
            <a:fillRect/>
          </a:stretch>
        </p:blipFill>
        <p:spPr>
          <a:xfrm>
            <a:off x="5400933" y="240101"/>
            <a:ext cx="1209933" cy="328091"/>
          </a:xfrm>
          <a:prstGeom prst="rect">
            <a:avLst/>
          </a:prstGeom>
        </p:spPr>
      </p:pic>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a:t>
            </a:fld>
            <a:endParaRPr lang="en-US" dirty="0"/>
          </a:p>
        </p:txBody>
      </p:sp>
    </p:spTree>
    <p:extLst>
      <p:ext uri="{BB962C8B-B14F-4D97-AF65-F5344CB8AC3E}">
        <p14:creationId xmlns:p14="http://schemas.microsoft.com/office/powerpoint/2010/main" val="398497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OpenACC development cycle. Analyze -&gt; Parallelize -&gt; Optimize. Rinse and repeat. It is slightly over-simplified, however. It is very important to profile you code before beginning, however, it is equally important to continue profiling your code as you make changes. It is important to verify that changes you are making are impacting the code in a way that you expected.</a:t>
            </a:r>
          </a:p>
          <a:p>
            <a:endParaRPr lang="en-US" dirty="0"/>
          </a:p>
          <a:p>
            <a:r>
              <a:rPr lang="en-US" dirty="0"/>
              <a:t>The Modules are designed to follow this format. This Module will include the Analyze portion. We are expecting students to profile for every module, however.</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22</a:t>
            </a:fld>
            <a:endParaRPr lang="en-US" dirty="0"/>
          </a:p>
        </p:txBody>
      </p:sp>
    </p:spTree>
    <p:extLst>
      <p:ext uri="{BB962C8B-B14F-4D97-AF65-F5344CB8AC3E}">
        <p14:creationId xmlns:p14="http://schemas.microsoft.com/office/powerpoint/2010/main" val="370691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25</a:t>
            </a:fld>
            <a:endParaRPr lang="en-US" dirty="0"/>
          </a:p>
        </p:txBody>
      </p:sp>
    </p:spTree>
    <p:extLst>
      <p:ext uri="{BB962C8B-B14F-4D97-AF65-F5344CB8AC3E}">
        <p14:creationId xmlns:p14="http://schemas.microsoft.com/office/powerpoint/2010/main" val="411979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30</a:t>
            </a:fld>
            <a:endParaRPr lang="en-US" dirty="0"/>
          </a:p>
        </p:txBody>
      </p:sp>
    </p:spTree>
    <p:extLst>
      <p:ext uri="{BB962C8B-B14F-4D97-AF65-F5344CB8AC3E}">
        <p14:creationId xmlns:p14="http://schemas.microsoft.com/office/powerpoint/2010/main" val="67087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31</a:t>
            </a:fld>
            <a:endParaRPr lang="en-US" dirty="0"/>
          </a:p>
        </p:txBody>
      </p:sp>
    </p:spTree>
    <p:extLst>
      <p:ext uri="{BB962C8B-B14F-4D97-AF65-F5344CB8AC3E}">
        <p14:creationId xmlns:p14="http://schemas.microsoft.com/office/powerpoint/2010/main" val="73287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32</a:t>
            </a:fld>
            <a:endParaRPr lang="en-US" dirty="0"/>
          </a:p>
        </p:txBody>
      </p:sp>
    </p:spTree>
    <p:extLst>
      <p:ext uri="{BB962C8B-B14F-4D97-AF65-F5344CB8AC3E}">
        <p14:creationId xmlns:p14="http://schemas.microsoft.com/office/powerpoint/2010/main" val="382432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34</a:t>
            </a:fld>
            <a:endParaRPr lang="en-US" dirty="0"/>
          </a:p>
        </p:txBody>
      </p:sp>
    </p:spTree>
    <p:extLst>
      <p:ext uri="{BB962C8B-B14F-4D97-AF65-F5344CB8AC3E}">
        <p14:creationId xmlns:p14="http://schemas.microsoft.com/office/powerpoint/2010/main" val="105312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4</a:t>
            </a:fld>
            <a:endParaRPr lang="en-US" dirty="0"/>
          </a:p>
        </p:txBody>
      </p:sp>
    </p:spTree>
    <p:extLst>
      <p:ext uri="{BB962C8B-B14F-4D97-AF65-F5344CB8AC3E}">
        <p14:creationId xmlns:p14="http://schemas.microsoft.com/office/powerpoint/2010/main" val="181049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5</a:t>
            </a:fld>
            <a:endParaRPr lang="en-US" dirty="0"/>
          </a:p>
        </p:txBody>
      </p:sp>
    </p:spTree>
    <p:extLst>
      <p:ext uri="{BB962C8B-B14F-4D97-AF65-F5344CB8AC3E}">
        <p14:creationId xmlns:p14="http://schemas.microsoft.com/office/powerpoint/2010/main" val="301649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6</a:t>
            </a:fld>
            <a:endParaRPr lang="en-US" dirty="0"/>
          </a:p>
        </p:txBody>
      </p:sp>
    </p:spTree>
    <p:extLst>
      <p:ext uri="{BB962C8B-B14F-4D97-AF65-F5344CB8AC3E}">
        <p14:creationId xmlns:p14="http://schemas.microsoft.com/office/powerpoint/2010/main" val="56798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11</a:t>
            </a:fld>
            <a:endParaRPr lang="en-US" dirty="0"/>
          </a:p>
        </p:txBody>
      </p:sp>
    </p:spTree>
    <p:extLst>
      <p:ext uri="{BB962C8B-B14F-4D97-AF65-F5344CB8AC3E}">
        <p14:creationId xmlns:p14="http://schemas.microsoft.com/office/powerpoint/2010/main" val="96938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16</a:t>
            </a:fld>
            <a:endParaRPr lang="en-US" dirty="0"/>
          </a:p>
        </p:txBody>
      </p:sp>
    </p:spTree>
    <p:extLst>
      <p:ext uri="{BB962C8B-B14F-4D97-AF65-F5344CB8AC3E}">
        <p14:creationId xmlns:p14="http://schemas.microsoft.com/office/powerpoint/2010/main" val="167293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a:noFill/>
          <a:ln/>
        </p:spPr>
        <p:txBody>
          <a:bodyPr lIns="93160" tIns="46581" rIns="93160" bIns="46581"/>
          <a:lstStyle/>
          <a:p>
            <a:pPr eaLnBrk="1" hangingPunct="1"/>
            <a:endParaRPr lang="en-US" dirty="0"/>
          </a:p>
        </p:txBody>
      </p:sp>
    </p:spTree>
    <p:extLst>
      <p:ext uri="{BB962C8B-B14F-4D97-AF65-F5344CB8AC3E}">
        <p14:creationId xmlns:p14="http://schemas.microsoft.com/office/powerpoint/2010/main" val="283672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a:noFill/>
          <a:ln/>
        </p:spPr>
        <p:txBody>
          <a:bodyPr lIns="93160" tIns="46581" rIns="93160" bIns="46581"/>
          <a:lstStyle/>
          <a:p>
            <a:pPr eaLnBrk="1" hangingPunct="1"/>
            <a:endParaRPr lang="en-US" dirty="0"/>
          </a:p>
        </p:txBody>
      </p:sp>
    </p:spTree>
    <p:extLst>
      <p:ext uri="{BB962C8B-B14F-4D97-AF65-F5344CB8AC3E}">
        <p14:creationId xmlns:p14="http://schemas.microsoft.com/office/powerpoint/2010/main" val="183278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20</a:t>
            </a:fld>
            <a:endParaRPr lang="en-US" dirty="0"/>
          </a:p>
        </p:txBody>
      </p:sp>
    </p:spTree>
    <p:extLst>
      <p:ext uri="{BB962C8B-B14F-4D97-AF65-F5344CB8AC3E}">
        <p14:creationId xmlns:p14="http://schemas.microsoft.com/office/powerpoint/2010/main" val="3659806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972800" cy="6172200"/>
          </a:xfrm>
          <a:prstGeom prst="rect">
            <a:avLst/>
          </a:prstGeom>
        </p:spPr>
      </p:pic>
      <p:sp>
        <p:nvSpPr>
          <p:cNvPr id="11" name="Rectangle 4"/>
          <p:cNvSpPr>
            <a:spLocks noGrp="1" noChangeArrowheads="1"/>
          </p:cNvSpPr>
          <p:nvPr userDrawn="1">
            <p:ph type="subTitle" idx="1"/>
          </p:nvPr>
        </p:nvSpPr>
        <p:spPr>
          <a:xfrm>
            <a:off x="433639" y="2349988"/>
            <a:ext cx="8972550" cy="369332"/>
          </a:xfrm>
        </p:spPr>
        <p:txBody>
          <a:bodyPr wrap="square" anchor="t">
            <a:spAutoFit/>
          </a:bodyPr>
          <a:lstStyle>
            <a:lvl1pPr marL="0" indent="0" algn="l">
              <a:lnSpc>
                <a:spcPct val="90000"/>
              </a:lnSpc>
              <a:spcBef>
                <a:spcPts val="600"/>
              </a:spcBef>
              <a:spcAft>
                <a:spcPts val="300"/>
              </a:spcAft>
              <a:buFontTx/>
              <a:buNone/>
              <a:defRPr sz="2000" b="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33639" y="917182"/>
            <a:ext cx="8972550" cy="1419681"/>
          </a:xfrm>
        </p:spPr>
        <p:txBody>
          <a:bodyPr anchor="b">
            <a:noAutofit/>
          </a:bodyPr>
          <a:lstStyle>
            <a:lvl1pPr algn="l">
              <a:lnSpc>
                <a:spcPct val="90000"/>
              </a:lnSpc>
              <a:spcBef>
                <a:spcPts val="0"/>
              </a:spcBef>
              <a:defRPr sz="5200" b="0" cap="all"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8" name="Group 7"/>
          <p:cNvGrpSpPr/>
          <p:nvPr userDrawn="1"/>
        </p:nvGrpSpPr>
        <p:grpSpPr>
          <a:xfrm>
            <a:off x="-28075" y="0"/>
            <a:ext cx="187005" cy="6172200"/>
            <a:chOff x="311342" y="0"/>
            <a:chExt cx="401443" cy="6172200"/>
          </a:xfrm>
        </p:grpSpPr>
        <p:sp>
          <p:nvSpPr>
            <p:cNvPr id="10" name="Rectangle 9"/>
            <p:cNvSpPr/>
            <p:nvPr/>
          </p:nvSpPr>
          <p:spPr>
            <a:xfrm>
              <a:off x="311342" y="4638907"/>
              <a:ext cx="401443" cy="1533293"/>
            </a:xfrm>
            <a:prstGeom prst="rect">
              <a:avLst/>
            </a:prstGeom>
            <a:solidFill>
              <a:srgbClr val="F15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1342" y="0"/>
              <a:ext cx="401443" cy="5346409"/>
            </a:xfrm>
            <a:prstGeom prst="rect">
              <a:avLst/>
            </a:prstGeom>
            <a:solidFill>
              <a:srgbClr val="298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2841" y="5296846"/>
            <a:ext cx="1733433" cy="642780"/>
          </a:xfrm>
          <a:prstGeom prst="rect">
            <a:avLst/>
          </a:prstGeom>
        </p:spPr>
      </p:pic>
    </p:spTree>
    <p:extLst>
      <p:ext uri="{BB962C8B-B14F-4D97-AF65-F5344CB8AC3E}">
        <p14:creationId xmlns:p14="http://schemas.microsoft.com/office/powerpoint/2010/main" val="1711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549276" y="1439867"/>
            <a:ext cx="4945063" cy="4252912"/>
          </a:xfrm>
        </p:spPr>
        <p:txBody>
          <a:bodyPr/>
          <a:lstStyle>
            <a:lvl1pPr>
              <a:buSzPct val="100000"/>
              <a:buFontTx/>
              <a:buBlip>
                <a:blip r:embed="rId2"/>
              </a:buBlip>
              <a:defRPr sz="2400"/>
            </a:lvl1pPr>
            <a:lvl2pPr>
              <a:buSzPct val="100000"/>
              <a:buFontTx/>
              <a:buBlip>
                <a:blip r:embed="rId2"/>
              </a:buBlip>
              <a:defRPr sz="2040"/>
            </a:lvl2pPr>
            <a:lvl3pPr>
              <a:buSzPct val="100000"/>
              <a:buFontTx/>
              <a:buBlip>
                <a:blip r:embed="rId2"/>
              </a:buBlip>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46742" y="1439867"/>
            <a:ext cx="4945062" cy="4252912"/>
          </a:xfrm>
        </p:spPr>
        <p:txBody>
          <a:bodyPr/>
          <a:lstStyle>
            <a:lvl1pPr>
              <a:buSzPct val="100000"/>
              <a:buFontTx/>
              <a:buBlip>
                <a:blip r:embed="rId2"/>
              </a:buBlip>
              <a:defRPr sz="2400"/>
            </a:lvl1pPr>
            <a:lvl2pPr>
              <a:buSzPct val="100000"/>
              <a:buFontTx/>
              <a:buBlip>
                <a:blip r:embed="rId2"/>
              </a:buBlip>
              <a:defRPr sz="2040" b="1"/>
            </a:lvl2pPr>
            <a:lvl3pPr>
              <a:buSzPct val="100000"/>
              <a:buFontTx/>
              <a:buBlip>
                <a:blip r:embed="rId2"/>
              </a:buBlip>
              <a:defRPr sz="1800" b="1"/>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0767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641" y="649796"/>
            <a:ext cx="9976104" cy="590931"/>
          </a:xfrm>
        </p:spPr>
        <p:txBody>
          <a:bodyPr/>
          <a:lstStyle>
            <a:lvl1pPr algn="l">
              <a:defRPr b="0"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36740" y="2103035"/>
            <a:ext cx="9948672" cy="3718925"/>
          </a:xfrm>
        </p:spPr>
        <p:txBody>
          <a:bodyPr/>
          <a:lstStyle>
            <a:lvl1pPr marL="228600" indent="-228600">
              <a:buClr>
                <a:srgbClr val="868686"/>
              </a:buClr>
              <a:buSzPct val="100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1pPr>
            <a:lvl2pPr marL="228600" indent="-228600">
              <a:buClr>
                <a:srgbClr val="868686"/>
              </a:buClr>
              <a:buSzPct val="100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228600" indent="-228600">
              <a:buClr>
                <a:srgbClr val="868686"/>
              </a:buClr>
              <a:buSzPct val="100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9641" y="1188030"/>
            <a:ext cx="9976104" cy="525463"/>
          </a:xfrm>
        </p:spPr>
        <p:txBody>
          <a:bodyPr/>
          <a:lstStyle>
            <a:lvl1pPr marL="0" indent="0" algn="l">
              <a:buFontTx/>
              <a:buNone/>
              <a:defRPr sz="2400" b="0">
                <a:solidFill>
                  <a:schemeClr val="tx2"/>
                </a:solidFill>
                <a:latin typeface="Arial" panose="020B0604020202020204" pitchFamily="34" charset="0"/>
                <a:cs typeface="Arial" panose="020B0604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grpSp>
        <p:nvGrpSpPr>
          <p:cNvPr id="15" name="Group 14"/>
          <p:cNvGrpSpPr/>
          <p:nvPr userDrawn="1"/>
        </p:nvGrpSpPr>
        <p:grpSpPr>
          <a:xfrm>
            <a:off x="-28075" y="0"/>
            <a:ext cx="187005" cy="6172200"/>
            <a:chOff x="311342" y="0"/>
            <a:chExt cx="401443" cy="6172200"/>
          </a:xfrm>
        </p:grpSpPr>
        <p:sp>
          <p:nvSpPr>
            <p:cNvPr id="16" name="Rectangle 15"/>
            <p:cNvSpPr/>
            <p:nvPr/>
          </p:nvSpPr>
          <p:spPr>
            <a:xfrm>
              <a:off x="311342" y="4638907"/>
              <a:ext cx="401443" cy="1533293"/>
            </a:xfrm>
            <a:prstGeom prst="rect">
              <a:avLst/>
            </a:prstGeom>
            <a:solidFill>
              <a:srgbClr val="F15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1342" y="0"/>
              <a:ext cx="401443" cy="5346409"/>
            </a:xfrm>
            <a:prstGeom prst="rect">
              <a:avLst/>
            </a:prstGeom>
            <a:solidFill>
              <a:srgbClr val="298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 Blue">
    <p:spTree>
      <p:nvGrpSpPr>
        <p:cNvPr id="1" name=""/>
        <p:cNvGrpSpPr/>
        <p:nvPr/>
      </p:nvGrpSpPr>
      <p:grpSpPr>
        <a:xfrm>
          <a:off x="0" y="0"/>
          <a:ext cx="0" cy="0"/>
          <a:chOff x="0" y="0"/>
          <a:chExt cx="0" cy="0"/>
        </a:xfrm>
      </p:grpSpPr>
      <p:sp>
        <p:nvSpPr>
          <p:cNvPr id="3" name="Rectangle 2"/>
          <p:cNvSpPr/>
          <p:nvPr userDrawn="1"/>
        </p:nvSpPr>
        <p:spPr>
          <a:xfrm>
            <a:off x="0" y="0"/>
            <a:ext cx="10972800" cy="5346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2377739"/>
            <a:ext cx="9976104" cy="590931"/>
          </a:xfrm>
        </p:spPr>
        <p:txBody>
          <a:bodyPr anchor="ctr"/>
          <a:lstStyle>
            <a:lvl1pPr algn="ctr">
              <a:defRPr cap="all" baseline="0">
                <a:solidFill>
                  <a:schemeClr val="tx1"/>
                </a:solidFill>
              </a:defRPr>
            </a:lvl1pPr>
          </a:lstStyle>
          <a:p>
            <a:r>
              <a:rPr lang="en-US" dirty="0"/>
              <a:t>Click to edit Master title style</a:t>
            </a:r>
          </a:p>
        </p:txBody>
      </p:sp>
      <p:grpSp>
        <p:nvGrpSpPr>
          <p:cNvPr id="4" name="Group 3"/>
          <p:cNvGrpSpPr/>
          <p:nvPr userDrawn="1"/>
        </p:nvGrpSpPr>
        <p:grpSpPr>
          <a:xfrm>
            <a:off x="-28075" y="0"/>
            <a:ext cx="187005" cy="6172200"/>
            <a:chOff x="311342" y="0"/>
            <a:chExt cx="401443" cy="6172200"/>
          </a:xfrm>
        </p:grpSpPr>
        <p:sp>
          <p:nvSpPr>
            <p:cNvPr id="5" name="Rectangle 4"/>
            <p:cNvSpPr/>
            <p:nvPr/>
          </p:nvSpPr>
          <p:spPr>
            <a:xfrm>
              <a:off x="311342" y="4638907"/>
              <a:ext cx="401443" cy="1533293"/>
            </a:xfrm>
            <a:prstGeom prst="rect">
              <a:avLst/>
            </a:prstGeom>
            <a:solidFill>
              <a:srgbClr val="F15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1342" y="0"/>
              <a:ext cx="401443" cy="5346409"/>
            </a:xfrm>
            <a:prstGeom prst="rect">
              <a:avLst/>
            </a:prstGeom>
            <a:solidFill>
              <a:srgbClr val="298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p:cNvSpPr/>
          <p:nvPr userDrawn="1"/>
        </p:nvSpPr>
        <p:spPr>
          <a:xfrm>
            <a:off x="160020" y="2165063"/>
            <a:ext cx="10812780" cy="31813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85408" y="3026024"/>
            <a:ext cx="8805227" cy="624769"/>
          </a:xfrm>
        </p:spPr>
        <p:txBody>
          <a:bodyPr/>
          <a:lstStyle>
            <a:lvl1pPr marL="0" indent="0">
              <a:buClr>
                <a:schemeClr val="bg2"/>
              </a:buClr>
              <a:buSzPct val="100000"/>
              <a:buFontTx/>
              <a:buNone/>
              <a:defRPr sz="2800">
                <a:solidFill>
                  <a:schemeClr val="tx1"/>
                </a:solidFill>
              </a:defRPr>
            </a:lvl1pPr>
            <a:lvl2pPr marL="571500" indent="0">
              <a:buClr>
                <a:schemeClr val="bg2"/>
              </a:buClr>
              <a:buSzPct val="100000"/>
              <a:buFontTx/>
              <a:buNone/>
              <a:defRPr sz="2400">
                <a:solidFill>
                  <a:schemeClr val="tx1"/>
                </a:solidFill>
              </a:defRPr>
            </a:lvl2pPr>
            <a:lvl3pPr marL="1089025" indent="0">
              <a:buClr>
                <a:schemeClr val="bg2"/>
              </a:buClr>
              <a:buSzPct val="100000"/>
              <a:buFontTx/>
              <a:buNone/>
              <a:defRPr sz="2400">
                <a:solidFill>
                  <a:schemeClr val="tx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p:txBody>
      </p:sp>
      <p:sp>
        <p:nvSpPr>
          <p:cNvPr id="5" name="Text Placeholder 4"/>
          <p:cNvSpPr>
            <a:spLocks noGrp="1"/>
          </p:cNvSpPr>
          <p:nvPr>
            <p:ph type="body" sz="quarter" idx="10"/>
          </p:nvPr>
        </p:nvSpPr>
        <p:spPr>
          <a:xfrm>
            <a:off x="1685408" y="4039406"/>
            <a:ext cx="8805227" cy="525463"/>
          </a:xfrm>
        </p:spPr>
        <p:txBody>
          <a:bodyPr/>
          <a:lstStyle>
            <a:lvl1pPr marL="0" indent="0" algn="l">
              <a:buFontTx/>
              <a:buNone/>
              <a:defRPr sz="1800" b="0">
                <a:solidFill>
                  <a:schemeClr val="tx1"/>
                </a:solidFill>
                <a:latin typeface="Arial" panose="020B0604020202020204" pitchFamily="34" charset="0"/>
                <a:cs typeface="Arial" panose="020B0604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
        <p:nvSpPr>
          <p:cNvPr id="16" name="Rectangle 15"/>
          <p:cNvSpPr/>
          <p:nvPr userDrawn="1"/>
        </p:nvSpPr>
        <p:spPr>
          <a:xfrm>
            <a:off x="39303" y="1274332"/>
            <a:ext cx="1603324" cy="1475018"/>
          </a:xfrm>
          <a:prstGeom prst="rect">
            <a:avLst/>
          </a:prstGeom>
          <a:noFill/>
        </p:spPr>
        <p:txBody>
          <a:bodyPr wrap="none" lIns="91440" tIns="45720" rIns="91440" bIns="45720">
            <a:noAutofit/>
          </a:bodyPr>
          <a:lstStyle/>
          <a:p>
            <a:pPr algn="ctr"/>
            <a:r>
              <a:rPr lang="en-US" sz="19900" b="0" kern="0" cap="none" spc="0" dirty="0">
                <a:ln w="0"/>
                <a:gradFill>
                  <a:gsLst>
                    <a:gs pos="0">
                      <a:schemeClr val="tx2"/>
                    </a:gs>
                    <a:gs pos="99000">
                      <a:schemeClr val="tx1"/>
                    </a:gs>
                  </a:gsLst>
                  <a:lin ang="5400000" scaled="1"/>
                </a:gradFill>
                <a:latin typeface="Arial" panose="020B0604020202020204" pitchFamily="34" charset="0"/>
                <a:cs typeface="Arial" panose="020B0604020202020204" pitchFamily="34" charset="0"/>
              </a:rPr>
              <a:t>“</a:t>
            </a:r>
            <a:endParaRPr lang="en-US" sz="19900" b="0" cap="none" spc="0" dirty="0">
              <a:ln w="0"/>
              <a:gradFill>
                <a:gsLst>
                  <a:gs pos="0">
                    <a:schemeClr val="tx2"/>
                  </a:gs>
                  <a:gs pos="99000">
                    <a:schemeClr val="tx1"/>
                  </a:gs>
                </a:gsLst>
                <a:lin ang="5400000" scaled="1"/>
              </a:gradFill>
              <a:latin typeface="Arial" panose="020B0604020202020204" pitchFamily="34" charset="0"/>
              <a:cs typeface="Arial" panose="020B0604020202020204" pitchFamily="34" charset="0"/>
            </a:endParaRPr>
          </a:p>
        </p:txBody>
      </p:sp>
      <p:sp>
        <p:nvSpPr>
          <p:cNvPr id="17" name="Rectangle 16"/>
          <p:cNvSpPr/>
          <p:nvPr userDrawn="1"/>
        </p:nvSpPr>
        <p:spPr>
          <a:xfrm rot="10800000">
            <a:off x="9303106" y="4972804"/>
            <a:ext cx="1603324" cy="1264024"/>
          </a:xfrm>
          <a:prstGeom prst="rect">
            <a:avLst/>
          </a:prstGeom>
          <a:noFill/>
        </p:spPr>
        <p:txBody>
          <a:bodyPr wrap="none" lIns="91440" tIns="45720" rIns="91440" bIns="45720">
            <a:noAutofit/>
          </a:bodyPr>
          <a:lstStyle/>
          <a:p>
            <a:pPr algn="ctr"/>
            <a:r>
              <a:rPr lang="en-US" sz="19900" b="0" kern="0" cap="none" spc="0" dirty="0">
                <a:ln w="0"/>
                <a:gradFill>
                  <a:gsLst>
                    <a:gs pos="0">
                      <a:schemeClr val="tx2"/>
                    </a:gs>
                    <a:gs pos="99000">
                      <a:schemeClr val="tx1"/>
                    </a:gs>
                  </a:gsLst>
                  <a:lin ang="5400000" scaled="1"/>
                </a:gradFill>
                <a:latin typeface="Arial" panose="020B0604020202020204" pitchFamily="34" charset="0"/>
                <a:cs typeface="Arial" panose="020B0604020202020204" pitchFamily="34" charset="0"/>
              </a:rPr>
              <a:t>“</a:t>
            </a:r>
            <a:endParaRPr lang="en-US" sz="19900" b="0" cap="none" spc="0" dirty="0">
              <a:ln w="0"/>
              <a:gradFill>
                <a:gsLst>
                  <a:gs pos="0">
                    <a:schemeClr val="tx2"/>
                  </a:gs>
                  <a:gs pos="9900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21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2" name="Title 1"/>
          <p:cNvSpPr>
            <a:spLocks noGrp="1"/>
          </p:cNvSpPr>
          <p:nvPr>
            <p:ph type="title"/>
          </p:nvPr>
        </p:nvSpPr>
        <p:spPr>
          <a:xfrm>
            <a:off x="476791" y="633526"/>
            <a:ext cx="5922117" cy="618631"/>
          </a:xfrm>
        </p:spPr>
        <p:txBody>
          <a:bodyPr/>
          <a:lstStyle>
            <a:lvl1pPr algn="l">
              <a:defRPr cap="all"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2064" y="2103035"/>
            <a:ext cx="5905833" cy="3693758"/>
          </a:xfrm>
        </p:spPr>
        <p:txBody>
          <a:bodyPr/>
          <a:lstStyle>
            <a:lvl1pPr marL="0" indent="0">
              <a:buClr>
                <a:schemeClr val="bg2"/>
              </a:buClr>
              <a:buSzPct val="100000"/>
              <a:buFontTx/>
              <a:buNone/>
              <a:defRPr sz="2000">
                <a:solidFill>
                  <a:schemeClr val="bg1"/>
                </a:solidFill>
              </a:defRPr>
            </a:lvl1pPr>
            <a:lvl2pPr marL="571500" indent="0">
              <a:buClr>
                <a:schemeClr val="bg2"/>
              </a:buClr>
              <a:buSzPct val="100000"/>
              <a:buFontTx/>
              <a:buNone/>
              <a:defRPr sz="1800">
                <a:solidFill>
                  <a:schemeClr val="bg1"/>
                </a:solidFill>
              </a:defRPr>
            </a:lvl2pPr>
            <a:lvl3pPr marL="1089025" indent="0">
              <a:buClr>
                <a:schemeClr val="bg2"/>
              </a:buClr>
              <a:buSzPct val="100000"/>
              <a:buFontTx/>
              <a:buNone/>
              <a:defRPr sz="18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76791" y="1183333"/>
            <a:ext cx="5922117" cy="525463"/>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036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791" y="661226"/>
            <a:ext cx="9976104" cy="590931"/>
          </a:xfrm>
        </p:spPr>
        <p:txBody>
          <a:bodyPr/>
          <a:lstStyle>
            <a:lvl1pPr algn="l">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663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sz="1800"/>
            </a:lvl3pPr>
            <a:lvl4pPr>
              <a:defRPr sz="1800">
                <a:solidFill>
                  <a:schemeClr val="tx1"/>
                </a:solidFill>
                <a:latin typeface="Trebuchet MS" pitchFamily="34" charset="0"/>
              </a:defRPr>
            </a:lvl4pPr>
            <a:lvl5pPr>
              <a:defRPr sz="1800">
                <a:solidFill>
                  <a:schemeClr val="tx1"/>
                </a:solidFill>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05828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2351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2" descr="POWERPT_ex1"/>
          <p:cNvPicPr>
            <a:picLocks noChangeAspect="1" noChangeArrowheads="1"/>
          </p:cNvPicPr>
          <p:nvPr/>
        </p:nvPicPr>
        <p:blipFill>
          <a:blip r:embed="rId2" cstate="print"/>
          <a:srcRect b="94130"/>
          <a:stretch>
            <a:fillRect/>
          </a:stretch>
        </p:blipFill>
        <p:spPr bwMode="auto">
          <a:xfrm>
            <a:off x="0" y="1988820"/>
            <a:ext cx="10972800" cy="1165860"/>
          </a:xfrm>
          <a:prstGeom prst="rect">
            <a:avLst/>
          </a:prstGeom>
          <a:noFill/>
          <a:ln w="9525">
            <a:noFill/>
            <a:miter lim="800000"/>
            <a:headEnd/>
            <a:tailEnd/>
          </a:ln>
        </p:spPr>
      </p:pic>
      <p:pic>
        <p:nvPicPr>
          <p:cNvPr id="6" name="Picture 11" descr="PSClogo_secondary"/>
          <p:cNvPicPr>
            <a:picLocks noChangeAspect="1" noChangeArrowheads="1"/>
          </p:cNvPicPr>
          <p:nvPr/>
        </p:nvPicPr>
        <p:blipFill>
          <a:blip r:embed="rId3" cstate="print"/>
          <a:srcRect/>
          <a:stretch>
            <a:fillRect/>
          </a:stretch>
        </p:blipFill>
        <p:spPr bwMode="auto">
          <a:xfrm>
            <a:off x="7145482" y="804863"/>
            <a:ext cx="3474720" cy="948690"/>
          </a:xfrm>
          <a:prstGeom prst="rect">
            <a:avLst/>
          </a:prstGeom>
          <a:noFill/>
          <a:ln w="9525">
            <a:noFill/>
            <a:miter lim="800000"/>
            <a:headEnd/>
            <a:tailEnd/>
          </a:ln>
        </p:spPr>
      </p:pic>
      <p:sp>
        <p:nvSpPr>
          <p:cNvPr id="96259" name="Rectangle 3"/>
          <p:cNvSpPr>
            <a:spLocks noGrp="1" noChangeArrowheads="1"/>
          </p:cNvSpPr>
          <p:nvPr>
            <p:ph type="ctrTitle"/>
          </p:nvPr>
        </p:nvSpPr>
        <p:spPr>
          <a:xfrm>
            <a:off x="1280160" y="1988820"/>
            <a:ext cx="8412480" cy="1028700"/>
          </a:xfrm>
        </p:spPr>
        <p:txBody>
          <a:bodyPr/>
          <a:lstStyle>
            <a:lvl1pPr algn="ctr">
              <a:defRPr/>
            </a:lvl1pPr>
          </a:lstStyle>
          <a:p>
            <a:r>
              <a:rPr lang="en-US"/>
              <a:t>Click to edit Master title style</a:t>
            </a:r>
            <a:endParaRPr lang="en-US" dirty="0"/>
          </a:p>
        </p:txBody>
      </p:sp>
      <p:sp>
        <p:nvSpPr>
          <p:cNvPr id="96260" name="Rectangle 4"/>
          <p:cNvSpPr>
            <a:spLocks noGrp="1" noChangeArrowheads="1"/>
          </p:cNvSpPr>
          <p:nvPr>
            <p:ph type="subTitle" idx="1"/>
          </p:nvPr>
        </p:nvSpPr>
        <p:spPr>
          <a:xfrm>
            <a:off x="1920240" y="3429000"/>
            <a:ext cx="7406640" cy="1577340"/>
          </a:xfrm>
        </p:spPr>
        <p:txBody>
          <a:bodyPr/>
          <a:lstStyle>
            <a:lvl1pPr marL="0" indent="0" algn="ctr">
              <a:buFontTx/>
              <a:buNone/>
              <a:defRPr/>
            </a:lvl1pPr>
          </a:lstStyle>
          <a:p>
            <a:r>
              <a:rPr lang="en-US"/>
              <a:t>Click to edit Master subtitle style</a:t>
            </a:r>
            <a:endParaRPr lang="en-US" dirty="0"/>
          </a:p>
        </p:txBody>
      </p:sp>
    </p:spTree>
    <p:extLst>
      <p:ext uri="{BB962C8B-B14F-4D97-AF65-F5344CB8AC3E}">
        <p14:creationId xmlns:p14="http://schemas.microsoft.com/office/powerpoint/2010/main" val="363775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1036" y="653532"/>
            <a:ext cx="9973315" cy="5909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7392" y="2105237"/>
            <a:ext cx="9948931" cy="3908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grpSp>
        <p:nvGrpSpPr>
          <p:cNvPr id="25" name="Group 24"/>
          <p:cNvGrpSpPr/>
          <p:nvPr userDrawn="1"/>
        </p:nvGrpSpPr>
        <p:grpSpPr>
          <a:xfrm>
            <a:off x="-28075" y="0"/>
            <a:ext cx="187005" cy="6172200"/>
            <a:chOff x="311342" y="0"/>
            <a:chExt cx="401443" cy="6172200"/>
          </a:xfrm>
        </p:grpSpPr>
        <p:sp>
          <p:nvSpPr>
            <p:cNvPr id="26" name="Rectangle 25"/>
            <p:cNvSpPr/>
            <p:nvPr/>
          </p:nvSpPr>
          <p:spPr>
            <a:xfrm>
              <a:off x="311342" y="4638907"/>
              <a:ext cx="401443" cy="1533293"/>
            </a:xfrm>
            <a:prstGeom prst="rect">
              <a:avLst/>
            </a:prstGeom>
            <a:solidFill>
              <a:srgbClr val="F15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1342" y="0"/>
              <a:ext cx="401443" cy="5346409"/>
            </a:xfrm>
            <a:prstGeom prst="rect">
              <a:avLst/>
            </a:prstGeom>
            <a:solidFill>
              <a:srgbClr val="298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1539" y="5776357"/>
            <a:ext cx="899246" cy="236927"/>
          </a:xfrm>
          <a:prstGeom prst="rect">
            <a:avLst/>
          </a:prstGeom>
        </p:spPr>
      </p:pic>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1" r:id="rId1"/>
    <p:sldLayoutId id="2147483896" r:id="rId2"/>
    <p:sldLayoutId id="2147483954" r:id="rId3"/>
    <p:sldLayoutId id="2147483917" r:id="rId4"/>
    <p:sldLayoutId id="2147483969" r:id="rId5"/>
    <p:sldLayoutId id="2147483919" r:id="rId6"/>
    <p:sldLayoutId id="2147483982" r:id="rId7"/>
    <p:sldLayoutId id="2147483986" r:id="rId8"/>
    <p:sldLayoutId id="2147483987" r:id="rId9"/>
    <p:sldLayoutId id="214748398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3600" b="0"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openacc@nvidia.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nvlabs.qwiklab.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openacc@nvidia.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openacc.org/events" TargetMode="External"/><Relationship Id="rId13" Type="http://schemas.openxmlformats.org/officeDocument/2006/relationships/hyperlink" Target="https://www.pgroup.com/products/community.htm" TargetMode="External"/><Relationship Id="rId3" Type="http://schemas.openxmlformats.org/officeDocument/2006/relationships/image" Target="../media/image15.png"/><Relationship Id="rId7" Type="http://schemas.openxmlformats.org/officeDocument/2006/relationships/hyperlink" Target="https://www.openacc.org/success-stories" TargetMode="External"/><Relationship Id="rId12" Type="http://schemas.openxmlformats.org/officeDocument/2006/relationships/hyperlink" Target="https://www.openacc.org/tools" TargetMode="External"/><Relationship Id="rId2" Type="http://schemas.openxmlformats.org/officeDocument/2006/relationships/notesSlide" Target="../notesSlides/notesSlide12.xml"/><Relationship Id="rId16" Type="http://schemas.openxmlformats.org/officeDocument/2006/relationships/hyperlink" Target="https://www.openacc.org/community#slack"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hyperlink" Target="https://www.openacc.org/resources" TargetMode="External"/><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hyperlink" Target="https://gcc.gnu.org/wiki/OpenACC" TargetMode="External"/><Relationship Id="rId1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hyperlink" Target="https://www.pgroup.com/products/community.htm" TargetMode="External"/><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hyperlink" Target="https://www.pgroup.com/products/community.htm" TargetMode="External"/><Relationship Id="rId3" Type="http://schemas.openxmlformats.org/officeDocument/2006/relationships/image" Target="../media/image26.jpeg"/><Relationship Id="rId7" Type="http://schemas.openxmlformats.org/officeDocument/2006/relationships/hyperlink" Target="http://www.informit.com/store/openacc-for-programmers-concepts-and-strategies-978013469428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http://www.informit.com/authors/bio/86026a16-ba1a-465b-95dd-12f8b12b7e33" TargetMode="External"/><Relationship Id="rId4" Type="http://schemas.openxmlformats.org/officeDocument/2006/relationships/hyperlink" Target="http://www.informit.com/authors/bio/5b309bdc-960d-45a2-8edd-b9963df5f4f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mailto:openacc@nvidia.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7011" y="2351440"/>
            <a:ext cx="8972550" cy="480131"/>
          </a:xfrm>
        </p:spPr>
        <p:txBody>
          <a:bodyPr/>
          <a:lstStyle/>
          <a:p>
            <a:r>
              <a:rPr lang="en-US" sz="2800" dirty="0"/>
              <a:t>Lecture 2: GPU Programming with OpenACC</a:t>
            </a:r>
          </a:p>
        </p:txBody>
      </p:sp>
      <p:sp>
        <p:nvSpPr>
          <p:cNvPr id="3" name="Title 2"/>
          <p:cNvSpPr>
            <a:spLocks noGrp="1"/>
          </p:cNvSpPr>
          <p:nvPr>
            <p:ph type="title"/>
          </p:nvPr>
        </p:nvSpPr>
        <p:spPr>
          <a:xfrm>
            <a:off x="433638" y="917182"/>
            <a:ext cx="10539161" cy="1419681"/>
          </a:xfrm>
        </p:spPr>
        <p:txBody>
          <a:bodyPr/>
          <a:lstStyle/>
          <a:p>
            <a:r>
              <a:rPr lang="en-US" dirty="0"/>
              <a:t>OPENACC ONLINE COURSE</a:t>
            </a:r>
          </a:p>
        </p:txBody>
      </p:sp>
      <p:sp>
        <p:nvSpPr>
          <p:cNvPr id="4" name="Subtitle 1">
            <a:extLst>
              <a:ext uri="{FF2B5EF4-FFF2-40B4-BE49-F238E27FC236}">
                <a16:creationId xmlns:a16="http://schemas.microsoft.com/office/drawing/2014/main" id="{912F264B-FBC3-4E42-AB5E-30485F06282C}"/>
              </a:ext>
            </a:extLst>
          </p:cNvPr>
          <p:cNvSpPr txBox="1">
            <a:spLocks/>
          </p:cNvSpPr>
          <p:nvPr/>
        </p:nvSpPr>
        <p:spPr bwMode="auto">
          <a:xfrm>
            <a:off x="557011" y="3368662"/>
            <a:ext cx="8972550" cy="1154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rtl="0" fontAlgn="base">
              <a:lnSpc>
                <a:spcPct val="90000"/>
              </a:lnSpc>
              <a:spcBef>
                <a:spcPts val="600"/>
              </a:spcBef>
              <a:spcAft>
                <a:spcPts val="300"/>
              </a:spcAft>
              <a:buClr>
                <a:srgbClr val="868686"/>
              </a:buClr>
              <a:buSzPct val="100000"/>
              <a:buFontTx/>
              <a:buNone/>
              <a:defRPr sz="2000" b="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r>
              <a:rPr lang="en-US" kern="0" dirty="0"/>
              <a:t>John </a:t>
            </a:r>
            <a:r>
              <a:rPr lang="en-US" kern="0" dirty="0" err="1"/>
              <a:t>Urbanic</a:t>
            </a:r>
            <a:r>
              <a:rPr lang="en-US" kern="0" dirty="0"/>
              <a:t>, Pittsburgh Supercomputing Center</a:t>
            </a:r>
          </a:p>
          <a:p>
            <a:pPr defTabSz="914400"/>
            <a:r>
              <a:rPr lang="en-US" kern="0" dirty="0"/>
              <a:t>October 26, 2017</a:t>
            </a:r>
          </a:p>
          <a:p>
            <a:pPr defTabSz="914400"/>
            <a:endParaRPr lang="en-US" kern="0" dirty="0"/>
          </a:p>
        </p:txBody>
      </p:sp>
    </p:spTree>
    <p:extLst>
      <p:ext uri="{BB962C8B-B14F-4D97-AF65-F5344CB8AC3E}">
        <p14:creationId xmlns:p14="http://schemas.microsoft.com/office/powerpoint/2010/main" val="260478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73">
            <a:extLst>
              <a:ext uri="{FF2B5EF4-FFF2-40B4-BE49-F238E27FC236}">
                <a16:creationId xmlns:a16="http://schemas.microsoft.com/office/drawing/2014/main" id="{881A90ED-63BA-4B8A-84C1-A0201FD3AF79}"/>
              </a:ext>
            </a:extLst>
          </p:cNvPr>
          <p:cNvSpPr/>
          <p:nvPr/>
        </p:nvSpPr>
        <p:spPr>
          <a:xfrm>
            <a:off x="8094520" y="1479749"/>
            <a:ext cx="1689811" cy="2421760"/>
          </a:xfrm>
          <a:prstGeom prst="roundRect">
            <a:avLst>
              <a:gd name="adj" fmla="val 9942"/>
            </a:avLst>
          </a:prstGeom>
          <a:gradFill rotWithShape="1">
            <a:gsLst>
              <a:gs pos="1000">
                <a:srgbClr val="76B900">
                  <a:lumMod val="75000"/>
                </a:srgbClr>
              </a:gs>
              <a:gs pos="86000">
                <a:srgbClr val="76B9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6" name="Up-Down Arrow 874">
            <a:extLst>
              <a:ext uri="{FF2B5EF4-FFF2-40B4-BE49-F238E27FC236}">
                <a16:creationId xmlns:a16="http://schemas.microsoft.com/office/drawing/2014/main" id="{FCD58641-0F7C-4386-A1E0-2866C7B32D2B}"/>
              </a:ext>
            </a:extLst>
          </p:cNvPr>
          <p:cNvSpPr/>
          <p:nvPr/>
        </p:nvSpPr>
        <p:spPr>
          <a:xfrm>
            <a:off x="8300884" y="3923260"/>
            <a:ext cx="1270022" cy="791827"/>
          </a:xfrm>
          <a:prstGeom prst="upDownArrow">
            <a:avLst>
              <a:gd name="adj1" fmla="val 64334"/>
              <a:gd name="adj2" fmla="val 24842"/>
            </a:avLst>
          </a:prstGeom>
          <a:solidFill>
            <a:srgbClr val="FFC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2700" h="12700"/>
          </a:sp3d>
        </p:spPr>
        <p:txBody>
          <a:bodyPr lIns="91433" tIns="45716" rIns="91433" bIns="45716" rtlCol="0" anchor="ctr"/>
          <a:lstStyle/>
          <a:p>
            <a:pPr algn="ctr" defTabSz="457020">
              <a:defRPr/>
            </a:pPr>
            <a:endParaRPr lang="en-US" kern="0">
              <a:solidFill>
                <a:srgbClr val="FFFFFF"/>
              </a:solidFill>
              <a:latin typeface="Trebuchet MS"/>
            </a:endParaRPr>
          </a:p>
        </p:txBody>
      </p:sp>
      <p:sp>
        <p:nvSpPr>
          <p:cNvPr id="7" name="Rounded Rectangle 876">
            <a:extLst>
              <a:ext uri="{FF2B5EF4-FFF2-40B4-BE49-F238E27FC236}">
                <a16:creationId xmlns:a16="http://schemas.microsoft.com/office/drawing/2014/main" id="{4F50E4ED-5B23-4FCC-8007-8C07E13F1B58}"/>
              </a:ext>
            </a:extLst>
          </p:cNvPr>
          <p:cNvSpPr/>
          <p:nvPr/>
        </p:nvSpPr>
        <p:spPr>
          <a:xfrm>
            <a:off x="5191650" y="1513964"/>
            <a:ext cx="1682750" cy="1311996"/>
          </a:xfrm>
          <a:prstGeom prst="roundRect">
            <a:avLst>
              <a:gd name="adj" fmla="val 10916"/>
            </a:avLst>
          </a:prstGeom>
          <a:gradFill rotWithShape="1">
            <a:gsLst>
              <a:gs pos="1000">
                <a:srgbClr val="007CB4"/>
              </a:gs>
              <a:gs pos="100000">
                <a:srgbClr val="009CE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8" name="Rounded Rectangle 877">
            <a:extLst>
              <a:ext uri="{FF2B5EF4-FFF2-40B4-BE49-F238E27FC236}">
                <a16:creationId xmlns:a16="http://schemas.microsoft.com/office/drawing/2014/main" id="{783184C6-BB74-4657-B135-862D12F39CED}"/>
              </a:ext>
            </a:extLst>
          </p:cNvPr>
          <p:cNvSpPr/>
          <p:nvPr/>
        </p:nvSpPr>
        <p:spPr>
          <a:xfrm>
            <a:off x="5191650" y="3102185"/>
            <a:ext cx="1682750" cy="2115250"/>
          </a:xfrm>
          <a:prstGeom prst="roundRect">
            <a:avLst>
              <a:gd name="adj" fmla="val 9194"/>
            </a:avLst>
          </a:prstGeom>
          <a:gradFill rotWithShape="1">
            <a:gsLst>
              <a:gs pos="1000">
                <a:srgbClr val="FFC000">
                  <a:lumMod val="75000"/>
                </a:srgbClr>
              </a:gs>
              <a:gs pos="80000">
                <a:srgbClr val="FFC000">
                  <a:lumMod val="60000"/>
                  <a:lumOff val="40000"/>
                </a:srgbClr>
              </a:gs>
              <a:gs pos="100000">
                <a:srgbClr val="FFC000">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9" name="TextBox 8">
            <a:extLst>
              <a:ext uri="{FF2B5EF4-FFF2-40B4-BE49-F238E27FC236}">
                <a16:creationId xmlns:a16="http://schemas.microsoft.com/office/drawing/2014/main" id="{40C15B67-6D15-49E9-A9B1-0BCBB4E6D5D6}"/>
              </a:ext>
            </a:extLst>
          </p:cNvPr>
          <p:cNvSpPr txBox="1"/>
          <p:nvPr/>
        </p:nvSpPr>
        <p:spPr>
          <a:xfrm>
            <a:off x="5475393" y="3696749"/>
            <a:ext cx="1115266" cy="923322"/>
          </a:xfrm>
          <a:prstGeom prst="rect">
            <a:avLst/>
          </a:prstGeom>
          <a:noFill/>
        </p:spPr>
        <p:txBody>
          <a:bodyPr wrap="square" lIns="91433" tIns="45716" rIns="91433" bIns="45716" rtlCol="0">
            <a:spAutoFit/>
          </a:bodyPr>
          <a:lstStyle/>
          <a:p>
            <a:pPr algn="ctr" defTabSz="457020"/>
            <a:r>
              <a:rPr lang="en-US" dirty="0">
                <a:solidFill>
                  <a:srgbClr val="C86414">
                    <a:lumMod val="50000"/>
                  </a:srgbClr>
                </a:solidFill>
              </a:rPr>
              <a:t>High Capacity Memory</a:t>
            </a:r>
          </a:p>
        </p:txBody>
      </p:sp>
      <p:sp>
        <p:nvSpPr>
          <p:cNvPr id="10" name="Rounded Rectangle 879">
            <a:extLst>
              <a:ext uri="{FF2B5EF4-FFF2-40B4-BE49-F238E27FC236}">
                <a16:creationId xmlns:a16="http://schemas.microsoft.com/office/drawing/2014/main" id="{9EEB332E-67E9-4699-B43A-9A6AB2E8ACB3}"/>
              </a:ext>
            </a:extLst>
          </p:cNvPr>
          <p:cNvSpPr/>
          <p:nvPr/>
        </p:nvSpPr>
        <p:spPr>
          <a:xfrm>
            <a:off x="5326796" y="2432260"/>
            <a:ext cx="1412460" cy="256560"/>
          </a:xfrm>
          <a:prstGeom prst="roundRect">
            <a:avLst/>
          </a:prstGeom>
          <a:gradFill rotWithShape="1">
            <a:gsLst>
              <a:gs pos="40000">
                <a:srgbClr val="FFC000">
                  <a:lumMod val="75000"/>
                </a:srgbClr>
              </a:gs>
              <a:gs pos="100000">
                <a:srgbClr val="FFC000">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11" name="TextBox 10">
            <a:extLst>
              <a:ext uri="{FF2B5EF4-FFF2-40B4-BE49-F238E27FC236}">
                <a16:creationId xmlns:a16="http://schemas.microsoft.com/office/drawing/2014/main" id="{4AAD3863-75C3-471A-BDDD-E323C4CB5AA8}"/>
              </a:ext>
            </a:extLst>
          </p:cNvPr>
          <p:cNvSpPr txBox="1"/>
          <p:nvPr/>
        </p:nvSpPr>
        <p:spPr>
          <a:xfrm>
            <a:off x="5443857" y="2431249"/>
            <a:ext cx="1178340" cy="261610"/>
          </a:xfrm>
          <a:prstGeom prst="rect">
            <a:avLst/>
          </a:prstGeom>
          <a:noFill/>
        </p:spPr>
        <p:txBody>
          <a:bodyPr wrap="square" lIns="91433" tIns="45716" rIns="91433" bIns="45716" rtlCol="0">
            <a:spAutoFit/>
          </a:bodyPr>
          <a:lstStyle/>
          <a:p>
            <a:pPr algn="ctr" defTabSz="457020"/>
            <a:r>
              <a:rPr lang="en-US" sz="1100" dirty="0">
                <a:solidFill>
                  <a:srgbClr val="FFC000">
                    <a:lumMod val="50000"/>
                  </a:srgbClr>
                </a:solidFill>
              </a:rPr>
              <a:t>Shared Cache</a:t>
            </a:r>
          </a:p>
        </p:txBody>
      </p:sp>
      <p:sp>
        <p:nvSpPr>
          <p:cNvPr id="12" name="Rounded Rectangle 881">
            <a:extLst>
              <a:ext uri="{FF2B5EF4-FFF2-40B4-BE49-F238E27FC236}">
                <a16:creationId xmlns:a16="http://schemas.microsoft.com/office/drawing/2014/main" id="{86CC60EA-593F-44FA-9EC2-27958C553D6B}"/>
              </a:ext>
            </a:extLst>
          </p:cNvPr>
          <p:cNvSpPr/>
          <p:nvPr/>
        </p:nvSpPr>
        <p:spPr>
          <a:xfrm>
            <a:off x="8094520" y="4724908"/>
            <a:ext cx="1682750" cy="492818"/>
          </a:xfrm>
          <a:prstGeom prst="roundRect">
            <a:avLst/>
          </a:prstGeom>
          <a:gradFill rotWithShape="1">
            <a:gsLst>
              <a:gs pos="0">
                <a:srgbClr val="FFC000">
                  <a:lumMod val="75000"/>
                </a:srgbClr>
              </a:gs>
              <a:gs pos="80000">
                <a:srgbClr val="FFC000">
                  <a:lumMod val="60000"/>
                  <a:lumOff val="40000"/>
                </a:srgbClr>
              </a:gs>
              <a:gs pos="100000">
                <a:srgbClr val="FFC000">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13" name="TextBox 12">
            <a:extLst>
              <a:ext uri="{FF2B5EF4-FFF2-40B4-BE49-F238E27FC236}">
                <a16:creationId xmlns:a16="http://schemas.microsoft.com/office/drawing/2014/main" id="{D75CB33A-AB00-4AE6-988C-27C7C13DB299}"/>
              </a:ext>
            </a:extLst>
          </p:cNvPr>
          <p:cNvSpPr txBox="1"/>
          <p:nvPr/>
        </p:nvSpPr>
        <p:spPr>
          <a:xfrm>
            <a:off x="8091913" y="4739738"/>
            <a:ext cx="1687969" cy="461665"/>
          </a:xfrm>
          <a:prstGeom prst="rect">
            <a:avLst/>
          </a:prstGeom>
          <a:noFill/>
        </p:spPr>
        <p:txBody>
          <a:bodyPr wrap="square" lIns="91433" tIns="45716" rIns="91433" bIns="45716" rtlCol="0">
            <a:spAutoFit/>
          </a:bodyPr>
          <a:lstStyle/>
          <a:p>
            <a:pPr algn="ctr" defTabSz="457020"/>
            <a:r>
              <a:rPr lang="en-US" sz="1200" dirty="0">
                <a:solidFill>
                  <a:srgbClr val="64320A"/>
                </a:solidFill>
              </a:rPr>
              <a:t>High Bandwidth Memory</a:t>
            </a:r>
          </a:p>
        </p:txBody>
      </p:sp>
      <p:sp>
        <p:nvSpPr>
          <p:cNvPr id="14" name="Rounded Rectangle 883">
            <a:extLst>
              <a:ext uri="{FF2B5EF4-FFF2-40B4-BE49-F238E27FC236}">
                <a16:creationId xmlns:a16="http://schemas.microsoft.com/office/drawing/2014/main" id="{AC1CF73F-1B14-4045-98A2-451922DB05E5}"/>
              </a:ext>
            </a:extLst>
          </p:cNvPr>
          <p:cNvSpPr/>
          <p:nvPr/>
        </p:nvSpPr>
        <p:spPr>
          <a:xfrm>
            <a:off x="8290902" y="3596432"/>
            <a:ext cx="1289986" cy="205740"/>
          </a:xfrm>
          <a:prstGeom prst="roundRect">
            <a:avLst/>
          </a:prstGeom>
          <a:gradFill rotWithShape="1">
            <a:gsLst>
              <a:gs pos="40000">
                <a:srgbClr val="FFC000">
                  <a:lumMod val="75000"/>
                </a:srgbClr>
              </a:gs>
              <a:gs pos="100000">
                <a:srgbClr val="FFC000">
                  <a:lumMod val="7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15" name="TextBox 14">
            <a:extLst>
              <a:ext uri="{FF2B5EF4-FFF2-40B4-BE49-F238E27FC236}">
                <a16:creationId xmlns:a16="http://schemas.microsoft.com/office/drawing/2014/main" id="{1748CC17-CE42-4109-9884-EE9C9EB61A02}"/>
              </a:ext>
            </a:extLst>
          </p:cNvPr>
          <p:cNvSpPr txBox="1"/>
          <p:nvPr/>
        </p:nvSpPr>
        <p:spPr>
          <a:xfrm>
            <a:off x="8091913" y="3593246"/>
            <a:ext cx="1687969" cy="246213"/>
          </a:xfrm>
          <a:prstGeom prst="rect">
            <a:avLst/>
          </a:prstGeom>
          <a:noFill/>
        </p:spPr>
        <p:txBody>
          <a:bodyPr wrap="square" lIns="91433" tIns="45716" rIns="91433" bIns="45716" rtlCol="0">
            <a:spAutoFit/>
          </a:bodyPr>
          <a:lstStyle/>
          <a:p>
            <a:pPr algn="ctr" defTabSz="457020"/>
            <a:r>
              <a:rPr lang="en-US" sz="1000" dirty="0">
                <a:solidFill>
                  <a:srgbClr val="FFC000">
                    <a:lumMod val="50000"/>
                  </a:srgbClr>
                </a:solidFill>
              </a:rPr>
              <a:t>Shared Cache</a:t>
            </a:r>
          </a:p>
        </p:txBody>
      </p:sp>
      <p:grpSp>
        <p:nvGrpSpPr>
          <p:cNvPr id="16" name="Group 15">
            <a:extLst>
              <a:ext uri="{FF2B5EF4-FFF2-40B4-BE49-F238E27FC236}">
                <a16:creationId xmlns:a16="http://schemas.microsoft.com/office/drawing/2014/main" id="{C6F1DD4F-F97D-4358-8050-679FA12B2297}"/>
              </a:ext>
            </a:extLst>
          </p:cNvPr>
          <p:cNvGrpSpPr/>
          <p:nvPr/>
        </p:nvGrpSpPr>
        <p:grpSpPr>
          <a:xfrm>
            <a:off x="8295815" y="3241001"/>
            <a:ext cx="1280160" cy="138550"/>
            <a:chOff x="5764698" y="3240790"/>
            <a:chExt cx="1280160" cy="138550"/>
          </a:xfrm>
        </p:grpSpPr>
        <p:sp>
          <p:nvSpPr>
            <p:cNvPr id="17" name="Rectangle 16">
              <a:extLst>
                <a:ext uri="{FF2B5EF4-FFF2-40B4-BE49-F238E27FC236}">
                  <a16:creationId xmlns:a16="http://schemas.microsoft.com/office/drawing/2014/main" id="{0138F4E8-8219-418A-8550-C14DD5F5B553}"/>
                </a:ext>
              </a:extLst>
            </p:cNvPr>
            <p:cNvSpPr/>
            <p:nvPr/>
          </p:nvSpPr>
          <p:spPr>
            <a:xfrm>
              <a:off x="5764698"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8" name="Rectangle 17">
              <a:extLst>
                <a:ext uri="{FF2B5EF4-FFF2-40B4-BE49-F238E27FC236}">
                  <a16:creationId xmlns:a16="http://schemas.microsoft.com/office/drawing/2014/main" id="{E3CE0DB7-5729-44CB-86E2-8CD3C742915D}"/>
                </a:ext>
              </a:extLst>
            </p:cNvPr>
            <p:cNvSpPr/>
            <p:nvPr/>
          </p:nvSpPr>
          <p:spPr>
            <a:xfrm>
              <a:off x="5921504"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9" name="Rectangle 18">
              <a:extLst>
                <a:ext uri="{FF2B5EF4-FFF2-40B4-BE49-F238E27FC236}">
                  <a16:creationId xmlns:a16="http://schemas.microsoft.com/office/drawing/2014/main" id="{53D60C68-A716-48AE-814F-211D2351F890}"/>
                </a:ext>
              </a:extLst>
            </p:cNvPr>
            <p:cNvSpPr/>
            <p:nvPr/>
          </p:nvSpPr>
          <p:spPr>
            <a:xfrm>
              <a:off x="6093989"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 name="Rectangle 19">
              <a:extLst>
                <a:ext uri="{FF2B5EF4-FFF2-40B4-BE49-F238E27FC236}">
                  <a16:creationId xmlns:a16="http://schemas.microsoft.com/office/drawing/2014/main" id="{E262690A-99AC-4B8C-8F90-DF180ABEE5B0}"/>
                </a:ext>
              </a:extLst>
            </p:cNvPr>
            <p:cNvSpPr/>
            <p:nvPr/>
          </p:nvSpPr>
          <p:spPr>
            <a:xfrm>
              <a:off x="6250796"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 name="Rectangle 20">
              <a:extLst>
                <a:ext uri="{FF2B5EF4-FFF2-40B4-BE49-F238E27FC236}">
                  <a16:creationId xmlns:a16="http://schemas.microsoft.com/office/drawing/2014/main" id="{D1BD6096-173A-4B6C-8AE8-251A38C16F7D}"/>
                </a:ext>
              </a:extLst>
            </p:cNvPr>
            <p:cNvSpPr/>
            <p:nvPr/>
          </p:nvSpPr>
          <p:spPr>
            <a:xfrm>
              <a:off x="6423281"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 name="Rectangle 21">
              <a:extLst>
                <a:ext uri="{FF2B5EF4-FFF2-40B4-BE49-F238E27FC236}">
                  <a16:creationId xmlns:a16="http://schemas.microsoft.com/office/drawing/2014/main" id="{8C922002-D7D5-4737-97E4-C63D5012BE0A}"/>
                </a:ext>
              </a:extLst>
            </p:cNvPr>
            <p:cNvSpPr/>
            <p:nvPr/>
          </p:nvSpPr>
          <p:spPr>
            <a:xfrm>
              <a:off x="6580087"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 name="Rectangle 22">
              <a:extLst>
                <a:ext uri="{FF2B5EF4-FFF2-40B4-BE49-F238E27FC236}">
                  <a16:creationId xmlns:a16="http://schemas.microsoft.com/office/drawing/2014/main" id="{E9BE9401-D91E-466B-AFA3-7C6D3BFA822B}"/>
                </a:ext>
              </a:extLst>
            </p:cNvPr>
            <p:cNvSpPr/>
            <p:nvPr/>
          </p:nvSpPr>
          <p:spPr>
            <a:xfrm>
              <a:off x="6752572"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 name="Rectangle 23">
              <a:extLst>
                <a:ext uri="{FF2B5EF4-FFF2-40B4-BE49-F238E27FC236}">
                  <a16:creationId xmlns:a16="http://schemas.microsoft.com/office/drawing/2014/main" id="{EF52E719-35A1-469F-B90A-6E628A9EA620}"/>
                </a:ext>
              </a:extLst>
            </p:cNvPr>
            <p:cNvSpPr/>
            <p:nvPr/>
          </p:nvSpPr>
          <p:spPr>
            <a:xfrm>
              <a:off x="6909378" y="3240790"/>
              <a:ext cx="135480" cy="138550"/>
            </a:xfrm>
            <a:prstGeom prst="rect">
              <a:avLst/>
            </a:prstGeom>
            <a:gradFill flip="none" rotWithShape="1">
              <a:gsLst>
                <a:gs pos="50000">
                  <a:srgbClr val="FFC000">
                    <a:lumMod val="75000"/>
                  </a:srgbClr>
                </a:gs>
                <a:gs pos="100000">
                  <a:srgbClr val="FFC000">
                    <a:lumMod val="20000"/>
                    <a:lumOff val="8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25" name="Group 24">
            <a:extLst>
              <a:ext uri="{FF2B5EF4-FFF2-40B4-BE49-F238E27FC236}">
                <a16:creationId xmlns:a16="http://schemas.microsoft.com/office/drawing/2014/main" id="{DE23B4BC-E3A3-4106-BA8E-E1FDFBA73907}"/>
              </a:ext>
            </a:extLst>
          </p:cNvPr>
          <p:cNvGrpSpPr/>
          <p:nvPr/>
        </p:nvGrpSpPr>
        <p:grpSpPr>
          <a:xfrm>
            <a:off x="8197708" y="3223517"/>
            <a:ext cx="1476374" cy="169277"/>
            <a:chOff x="5664483" y="3223318"/>
            <a:chExt cx="1476374" cy="169277"/>
          </a:xfrm>
        </p:grpSpPr>
        <p:sp>
          <p:nvSpPr>
            <p:cNvPr id="26" name="TextBox 25">
              <a:extLst>
                <a:ext uri="{FF2B5EF4-FFF2-40B4-BE49-F238E27FC236}">
                  <a16:creationId xmlns:a16="http://schemas.microsoft.com/office/drawing/2014/main" id="{F4BCFD7A-F43D-4D2A-897B-4B5DE6204D98}"/>
                </a:ext>
              </a:extLst>
            </p:cNvPr>
            <p:cNvSpPr txBox="1"/>
            <p:nvPr/>
          </p:nvSpPr>
          <p:spPr>
            <a:xfrm>
              <a:off x="5664483"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27" name="TextBox 26">
              <a:extLst>
                <a:ext uri="{FF2B5EF4-FFF2-40B4-BE49-F238E27FC236}">
                  <a16:creationId xmlns:a16="http://schemas.microsoft.com/office/drawing/2014/main" id="{A29F635E-35C0-49FA-A8F8-6DD7F5CDC321}"/>
                </a:ext>
              </a:extLst>
            </p:cNvPr>
            <p:cNvSpPr txBox="1"/>
            <p:nvPr/>
          </p:nvSpPr>
          <p:spPr>
            <a:xfrm>
              <a:off x="5819264"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28" name="TextBox 27">
              <a:extLst>
                <a:ext uri="{FF2B5EF4-FFF2-40B4-BE49-F238E27FC236}">
                  <a16:creationId xmlns:a16="http://schemas.microsoft.com/office/drawing/2014/main" id="{2C5A312E-45FD-4E76-98C6-BC76D4B0CB06}"/>
                </a:ext>
              </a:extLst>
            </p:cNvPr>
            <p:cNvSpPr txBox="1"/>
            <p:nvPr/>
          </p:nvSpPr>
          <p:spPr>
            <a:xfrm>
              <a:off x="5997859"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29" name="TextBox 28">
              <a:extLst>
                <a:ext uri="{FF2B5EF4-FFF2-40B4-BE49-F238E27FC236}">
                  <a16:creationId xmlns:a16="http://schemas.microsoft.com/office/drawing/2014/main" id="{BC589680-8467-42B1-BB33-3E8C492C7075}"/>
                </a:ext>
              </a:extLst>
            </p:cNvPr>
            <p:cNvSpPr txBox="1"/>
            <p:nvPr/>
          </p:nvSpPr>
          <p:spPr>
            <a:xfrm>
              <a:off x="6152639"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30" name="TextBox 29">
              <a:extLst>
                <a:ext uri="{FF2B5EF4-FFF2-40B4-BE49-F238E27FC236}">
                  <a16:creationId xmlns:a16="http://schemas.microsoft.com/office/drawing/2014/main" id="{0C83EAA6-4730-408D-82CA-B1DBF9182063}"/>
                </a:ext>
              </a:extLst>
            </p:cNvPr>
            <p:cNvSpPr txBox="1"/>
            <p:nvPr/>
          </p:nvSpPr>
          <p:spPr>
            <a:xfrm>
              <a:off x="6327264"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31" name="TextBox 30">
              <a:extLst>
                <a:ext uri="{FF2B5EF4-FFF2-40B4-BE49-F238E27FC236}">
                  <a16:creationId xmlns:a16="http://schemas.microsoft.com/office/drawing/2014/main" id="{FD0B2125-E4BE-4AFC-BA33-434512116EF6}"/>
                </a:ext>
              </a:extLst>
            </p:cNvPr>
            <p:cNvSpPr txBox="1"/>
            <p:nvPr/>
          </p:nvSpPr>
          <p:spPr>
            <a:xfrm>
              <a:off x="6482046"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32" name="TextBox 31">
              <a:extLst>
                <a:ext uri="{FF2B5EF4-FFF2-40B4-BE49-F238E27FC236}">
                  <a16:creationId xmlns:a16="http://schemas.microsoft.com/office/drawing/2014/main" id="{48BCD6DC-3648-4ADF-BAC8-103FCD084C21}"/>
                </a:ext>
              </a:extLst>
            </p:cNvPr>
            <p:cNvSpPr txBox="1"/>
            <p:nvPr/>
          </p:nvSpPr>
          <p:spPr>
            <a:xfrm>
              <a:off x="6660639"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sp>
          <p:nvSpPr>
            <p:cNvPr id="33" name="TextBox 32">
              <a:extLst>
                <a:ext uri="{FF2B5EF4-FFF2-40B4-BE49-F238E27FC236}">
                  <a16:creationId xmlns:a16="http://schemas.microsoft.com/office/drawing/2014/main" id="{8FCAF577-1189-444C-A414-179C99A6496B}"/>
                </a:ext>
              </a:extLst>
            </p:cNvPr>
            <p:cNvSpPr txBox="1"/>
            <p:nvPr/>
          </p:nvSpPr>
          <p:spPr>
            <a:xfrm>
              <a:off x="6815421" y="3223318"/>
              <a:ext cx="325436" cy="169277"/>
            </a:xfrm>
            <a:prstGeom prst="rect">
              <a:avLst/>
            </a:prstGeom>
            <a:noFill/>
          </p:spPr>
          <p:txBody>
            <a:bodyPr wrap="square" rtlCol="0">
              <a:spAutoFit/>
            </a:bodyPr>
            <a:lstStyle/>
            <a:p>
              <a:pPr algn="ctr" defTabSz="457020"/>
              <a:r>
                <a:rPr lang="en-US" sz="500" dirty="0">
                  <a:solidFill>
                    <a:srgbClr val="FFC000">
                      <a:lumMod val="50000"/>
                    </a:srgbClr>
                  </a:solidFill>
                </a:rPr>
                <a:t>$</a:t>
              </a:r>
            </a:p>
          </p:txBody>
        </p:sp>
      </p:grpSp>
      <p:grpSp>
        <p:nvGrpSpPr>
          <p:cNvPr id="34" name="Group 33">
            <a:extLst>
              <a:ext uri="{FF2B5EF4-FFF2-40B4-BE49-F238E27FC236}">
                <a16:creationId xmlns:a16="http://schemas.microsoft.com/office/drawing/2014/main" id="{E95BBDCE-3A5C-4AB9-88EB-5913E360E211}"/>
              </a:ext>
            </a:extLst>
          </p:cNvPr>
          <p:cNvGrpSpPr/>
          <p:nvPr/>
        </p:nvGrpSpPr>
        <p:grpSpPr>
          <a:xfrm>
            <a:off x="8363555" y="3379177"/>
            <a:ext cx="1144680" cy="214313"/>
            <a:chOff x="5832438" y="3378967"/>
            <a:chExt cx="1144680" cy="214313"/>
          </a:xfrm>
        </p:grpSpPr>
        <p:cxnSp>
          <p:nvCxnSpPr>
            <p:cNvPr id="35" name="Straight Arrow Connector 34">
              <a:extLst>
                <a:ext uri="{FF2B5EF4-FFF2-40B4-BE49-F238E27FC236}">
                  <a16:creationId xmlns:a16="http://schemas.microsoft.com/office/drawing/2014/main" id="{3D3BE0BE-EBCF-4842-AB80-460C9CEA2C33}"/>
                </a:ext>
              </a:extLst>
            </p:cNvPr>
            <p:cNvCxnSpPr/>
            <p:nvPr/>
          </p:nvCxnSpPr>
          <p:spPr>
            <a:xfrm>
              <a:off x="5832438"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36" name="Straight Arrow Connector 35">
              <a:extLst>
                <a:ext uri="{FF2B5EF4-FFF2-40B4-BE49-F238E27FC236}">
                  <a16:creationId xmlns:a16="http://schemas.microsoft.com/office/drawing/2014/main" id="{280F01A9-233E-47FA-B2C8-208E2DBBAD39}"/>
                </a:ext>
              </a:extLst>
            </p:cNvPr>
            <p:cNvCxnSpPr/>
            <p:nvPr/>
          </p:nvCxnSpPr>
          <p:spPr>
            <a:xfrm>
              <a:off x="5989244"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37" name="Straight Arrow Connector 36">
              <a:extLst>
                <a:ext uri="{FF2B5EF4-FFF2-40B4-BE49-F238E27FC236}">
                  <a16:creationId xmlns:a16="http://schemas.microsoft.com/office/drawing/2014/main" id="{0004956C-217D-4AC5-8F48-E51F3082A7FE}"/>
                </a:ext>
              </a:extLst>
            </p:cNvPr>
            <p:cNvCxnSpPr/>
            <p:nvPr/>
          </p:nvCxnSpPr>
          <p:spPr>
            <a:xfrm>
              <a:off x="6161729"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38" name="Straight Arrow Connector 37">
              <a:extLst>
                <a:ext uri="{FF2B5EF4-FFF2-40B4-BE49-F238E27FC236}">
                  <a16:creationId xmlns:a16="http://schemas.microsoft.com/office/drawing/2014/main" id="{FEEFF5EB-7670-4E38-8F13-482F4A062893}"/>
                </a:ext>
              </a:extLst>
            </p:cNvPr>
            <p:cNvCxnSpPr/>
            <p:nvPr/>
          </p:nvCxnSpPr>
          <p:spPr>
            <a:xfrm>
              <a:off x="6318536"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39" name="Straight Arrow Connector 38">
              <a:extLst>
                <a:ext uri="{FF2B5EF4-FFF2-40B4-BE49-F238E27FC236}">
                  <a16:creationId xmlns:a16="http://schemas.microsoft.com/office/drawing/2014/main" id="{08F9A557-FD8A-4E6F-BB51-BFAE3B3A31DD}"/>
                </a:ext>
              </a:extLst>
            </p:cNvPr>
            <p:cNvCxnSpPr/>
            <p:nvPr/>
          </p:nvCxnSpPr>
          <p:spPr>
            <a:xfrm>
              <a:off x="6493950"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40" name="Straight Arrow Connector 39">
              <a:extLst>
                <a:ext uri="{FF2B5EF4-FFF2-40B4-BE49-F238E27FC236}">
                  <a16:creationId xmlns:a16="http://schemas.microsoft.com/office/drawing/2014/main" id="{3B9EA424-321D-4F72-828F-979200724F2A}"/>
                </a:ext>
              </a:extLst>
            </p:cNvPr>
            <p:cNvCxnSpPr/>
            <p:nvPr/>
          </p:nvCxnSpPr>
          <p:spPr>
            <a:xfrm>
              <a:off x="6647827"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41" name="Straight Arrow Connector 40">
              <a:extLst>
                <a:ext uri="{FF2B5EF4-FFF2-40B4-BE49-F238E27FC236}">
                  <a16:creationId xmlns:a16="http://schemas.microsoft.com/office/drawing/2014/main" id="{FCAF337F-AA52-4431-908B-27D021BA9A18}"/>
                </a:ext>
              </a:extLst>
            </p:cNvPr>
            <p:cNvCxnSpPr/>
            <p:nvPr/>
          </p:nvCxnSpPr>
          <p:spPr>
            <a:xfrm>
              <a:off x="6823357"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cxnSp>
          <p:nvCxnSpPr>
            <p:cNvPr id="42" name="Straight Arrow Connector 41">
              <a:extLst>
                <a:ext uri="{FF2B5EF4-FFF2-40B4-BE49-F238E27FC236}">
                  <a16:creationId xmlns:a16="http://schemas.microsoft.com/office/drawing/2014/main" id="{61DD5827-EB1D-4F5A-8CBF-4F2AB13F8741}"/>
                </a:ext>
              </a:extLst>
            </p:cNvPr>
            <p:cNvCxnSpPr/>
            <p:nvPr/>
          </p:nvCxnSpPr>
          <p:spPr>
            <a:xfrm>
              <a:off x="6977118" y="3378967"/>
              <a:ext cx="0" cy="214313"/>
            </a:xfrm>
            <a:prstGeom prst="straightConnector1">
              <a:avLst/>
            </a:prstGeom>
            <a:noFill/>
            <a:ln w="19050" cap="flat" cmpd="sng" algn="ctr">
              <a:solidFill>
                <a:srgbClr val="FFC000"/>
              </a:solidFill>
              <a:prstDash val="solid"/>
              <a:headEnd type="triangle" w="sm" len="sm"/>
              <a:tailEnd type="triangle" w="sm" len="sm"/>
            </a:ln>
            <a:effectLst>
              <a:outerShdw blurRad="40000" dist="20000" dir="5400000" rotWithShape="0">
                <a:srgbClr val="000000">
                  <a:alpha val="38000"/>
                </a:srgbClr>
              </a:outerShdw>
            </a:effectLst>
          </p:spPr>
        </p:cxnSp>
      </p:grpSp>
      <p:grpSp>
        <p:nvGrpSpPr>
          <p:cNvPr id="43" name="Group 42">
            <a:extLst>
              <a:ext uri="{FF2B5EF4-FFF2-40B4-BE49-F238E27FC236}">
                <a16:creationId xmlns:a16="http://schemas.microsoft.com/office/drawing/2014/main" id="{B74BE9ED-10DF-43EB-BCB0-AD3F6C2DD693}"/>
              </a:ext>
            </a:extLst>
          </p:cNvPr>
          <p:cNvGrpSpPr/>
          <p:nvPr/>
        </p:nvGrpSpPr>
        <p:grpSpPr>
          <a:xfrm>
            <a:off x="5319313" y="1636912"/>
            <a:ext cx="1436236" cy="354129"/>
            <a:chOff x="3688215" y="1665279"/>
            <a:chExt cx="1436235" cy="354129"/>
          </a:xfrm>
        </p:grpSpPr>
        <p:grpSp>
          <p:nvGrpSpPr>
            <p:cNvPr id="44" name="Group 43">
              <a:extLst>
                <a:ext uri="{FF2B5EF4-FFF2-40B4-BE49-F238E27FC236}">
                  <a16:creationId xmlns:a16="http://schemas.microsoft.com/office/drawing/2014/main" id="{9422DF58-F23B-4D2B-A938-473C7EAF28F6}"/>
                </a:ext>
              </a:extLst>
            </p:cNvPr>
            <p:cNvGrpSpPr/>
            <p:nvPr/>
          </p:nvGrpSpPr>
          <p:grpSpPr>
            <a:xfrm>
              <a:off x="3688215" y="1665279"/>
              <a:ext cx="248785" cy="354129"/>
              <a:chOff x="3688215" y="1741479"/>
              <a:chExt cx="248785" cy="354129"/>
            </a:xfrm>
          </p:grpSpPr>
          <p:grpSp>
            <p:nvGrpSpPr>
              <p:cNvPr id="100" name="Group 99">
                <a:extLst>
                  <a:ext uri="{FF2B5EF4-FFF2-40B4-BE49-F238E27FC236}">
                    <a16:creationId xmlns:a16="http://schemas.microsoft.com/office/drawing/2014/main" id="{A84561D0-ED88-4C02-AF73-EBD4AE4DB299}"/>
                  </a:ext>
                </a:extLst>
              </p:cNvPr>
              <p:cNvGrpSpPr/>
              <p:nvPr/>
            </p:nvGrpSpPr>
            <p:grpSpPr>
              <a:xfrm>
                <a:off x="3688215" y="1926331"/>
                <a:ext cx="248785" cy="169277"/>
                <a:chOff x="3688215" y="2021581"/>
                <a:chExt cx="248785" cy="169277"/>
              </a:xfrm>
            </p:grpSpPr>
            <p:sp>
              <p:nvSpPr>
                <p:cNvPr id="108" name="Rounded Rectangle 977">
                  <a:extLst>
                    <a:ext uri="{FF2B5EF4-FFF2-40B4-BE49-F238E27FC236}">
                      <a16:creationId xmlns:a16="http://schemas.microsoft.com/office/drawing/2014/main" id="{A7BB3E3D-1FEC-4ECD-ACED-B8BAD0EA8E53}"/>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09" name="TextBox 108">
                  <a:extLst>
                    <a:ext uri="{FF2B5EF4-FFF2-40B4-BE49-F238E27FC236}">
                      <a16:creationId xmlns:a16="http://schemas.microsoft.com/office/drawing/2014/main" id="{B6361752-DA26-42F9-BB54-007CF4A2DA3E}"/>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01" name="Group 100">
                <a:extLst>
                  <a:ext uri="{FF2B5EF4-FFF2-40B4-BE49-F238E27FC236}">
                    <a16:creationId xmlns:a16="http://schemas.microsoft.com/office/drawing/2014/main" id="{8F9AA51C-D789-435A-90E7-F60AFEEE7DB3}"/>
                  </a:ext>
                </a:extLst>
              </p:cNvPr>
              <p:cNvGrpSpPr/>
              <p:nvPr/>
            </p:nvGrpSpPr>
            <p:grpSpPr>
              <a:xfrm>
                <a:off x="3698307" y="1741479"/>
                <a:ext cx="228600" cy="228600"/>
                <a:chOff x="3693429" y="1741479"/>
                <a:chExt cx="320040" cy="320040"/>
              </a:xfrm>
            </p:grpSpPr>
            <p:sp>
              <p:nvSpPr>
                <p:cNvPr id="102" name="Rounded Rectangle 971">
                  <a:extLst>
                    <a:ext uri="{FF2B5EF4-FFF2-40B4-BE49-F238E27FC236}">
                      <a16:creationId xmlns:a16="http://schemas.microsoft.com/office/drawing/2014/main" id="{1035BE41-4A4E-48F4-8856-43C1C451BB37}"/>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03" name="Group 102">
                  <a:extLst>
                    <a:ext uri="{FF2B5EF4-FFF2-40B4-BE49-F238E27FC236}">
                      <a16:creationId xmlns:a16="http://schemas.microsoft.com/office/drawing/2014/main" id="{0749F032-3FE6-4F36-A895-2EF8192759B3}"/>
                    </a:ext>
                  </a:extLst>
                </p:cNvPr>
                <p:cNvGrpSpPr/>
                <p:nvPr/>
              </p:nvGrpSpPr>
              <p:grpSpPr>
                <a:xfrm>
                  <a:off x="3896664" y="1776385"/>
                  <a:ext cx="57149" cy="235743"/>
                  <a:chOff x="4538014" y="1776385"/>
                  <a:chExt cx="57149" cy="235743"/>
                </a:xfrm>
              </p:grpSpPr>
              <p:sp>
                <p:nvSpPr>
                  <p:cNvPr id="104" name="Rounded Rectangle 973">
                    <a:extLst>
                      <a:ext uri="{FF2B5EF4-FFF2-40B4-BE49-F238E27FC236}">
                        <a16:creationId xmlns:a16="http://schemas.microsoft.com/office/drawing/2014/main" id="{8C35A76C-5D00-454C-9CE2-54B2C6A412B2}"/>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05" name="Rounded Rectangle 974">
                    <a:extLst>
                      <a:ext uri="{FF2B5EF4-FFF2-40B4-BE49-F238E27FC236}">
                        <a16:creationId xmlns:a16="http://schemas.microsoft.com/office/drawing/2014/main" id="{1CFA52FC-D820-4BA4-948D-60C799D2A64A}"/>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06" name="Rounded Rectangle 975">
                    <a:extLst>
                      <a:ext uri="{FF2B5EF4-FFF2-40B4-BE49-F238E27FC236}">
                        <a16:creationId xmlns:a16="http://schemas.microsoft.com/office/drawing/2014/main" id="{D914FC84-11B0-4577-AD44-D26CA050C578}"/>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07" name="Rounded Rectangle 976">
                    <a:extLst>
                      <a:ext uri="{FF2B5EF4-FFF2-40B4-BE49-F238E27FC236}">
                        <a16:creationId xmlns:a16="http://schemas.microsoft.com/office/drawing/2014/main" id="{5D567DF1-B653-47A3-AA6E-DFBEDB85A648}"/>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45" name="Group 44">
              <a:extLst>
                <a:ext uri="{FF2B5EF4-FFF2-40B4-BE49-F238E27FC236}">
                  <a16:creationId xmlns:a16="http://schemas.microsoft.com/office/drawing/2014/main" id="{975F736E-5AEE-4204-818E-AFBA3CEBF167}"/>
                </a:ext>
              </a:extLst>
            </p:cNvPr>
            <p:cNvGrpSpPr/>
            <p:nvPr/>
          </p:nvGrpSpPr>
          <p:grpSpPr>
            <a:xfrm>
              <a:off x="3926340" y="1665279"/>
              <a:ext cx="248785" cy="354129"/>
              <a:chOff x="3688215" y="1741479"/>
              <a:chExt cx="248785" cy="354129"/>
            </a:xfrm>
          </p:grpSpPr>
          <p:grpSp>
            <p:nvGrpSpPr>
              <p:cNvPr id="90" name="Group 89">
                <a:extLst>
                  <a:ext uri="{FF2B5EF4-FFF2-40B4-BE49-F238E27FC236}">
                    <a16:creationId xmlns:a16="http://schemas.microsoft.com/office/drawing/2014/main" id="{6A30D8D1-6C9D-469D-9B1A-F276543388F9}"/>
                  </a:ext>
                </a:extLst>
              </p:cNvPr>
              <p:cNvGrpSpPr/>
              <p:nvPr/>
            </p:nvGrpSpPr>
            <p:grpSpPr>
              <a:xfrm>
                <a:off x="3688215" y="1926331"/>
                <a:ext cx="248785" cy="169277"/>
                <a:chOff x="3688215" y="2021581"/>
                <a:chExt cx="248785" cy="169277"/>
              </a:xfrm>
            </p:grpSpPr>
            <p:sp>
              <p:nvSpPr>
                <p:cNvPr id="98" name="Rounded Rectangle 967">
                  <a:extLst>
                    <a:ext uri="{FF2B5EF4-FFF2-40B4-BE49-F238E27FC236}">
                      <a16:creationId xmlns:a16="http://schemas.microsoft.com/office/drawing/2014/main" id="{5603EA27-6B7A-45ED-BE08-94AA86CDEA6A}"/>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99" name="TextBox 98">
                  <a:extLst>
                    <a:ext uri="{FF2B5EF4-FFF2-40B4-BE49-F238E27FC236}">
                      <a16:creationId xmlns:a16="http://schemas.microsoft.com/office/drawing/2014/main" id="{6EBB0EE3-40B0-4ECC-9599-D612859A2FC5}"/>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91" name="Group 90">
                <a:extLst>
                  <a:ext uri="{FF2B5EF4-FFF2-40B4-BE49-F238E27FC236}">
                    <a16:creationId xmlns:a16="http://schemas.microsoft.com/office/drawing/2014/main" id="{536121CF-8119-4102-A64E-0B98DAC0D88D}"/>
                  </a:ext>
                </a:extLst>
              </p:cNvPr>
              <p:cNvGrpSpPr/>
              <p:nvPr/>
            </p:nvGrpSpPr>
            <p:grpSpPr>
              <a:xfrm>
                <a:off x="3698307" y="1741479"/>
                <a:ext cx="228600" cy="228600"/>
                <a:chOff x="3693429" y="1741479"/>
                <a:chExt cx="320040" cy="320040"/>
              </a:xfrm>
            </p:grpSpPr>
            <p:sp>
              <p:nvSpPr>
                <p:cNvPr id="92" name="Rounded Rectangle 961">
                  <a:extLst>
                    <a:ext uri="{FF2B5EF4-FFF2-40B4-BE49-F238E27FC236}">
                      <a16:creationId xmlns:a16="http://schemas.microsoft.com/office/drawing/2014/main" id="{6F34B1D0-D03A-4D35-87DF-F789C914F8EE}"/>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93" name="Group 92">
                  <a:extLst>
                    <a:ext uri="{FF2B5EF4-FFF2-40B4-BE49-F238E27FC236}">
                      <a16:creationId xmlns:a16="http://schemas.microsoft.com/office/drawing/2014/main" id="{4A5A7387-DD1E-4CD0-8ACB-708958ACB232}"/>
                    </a:ext>
                  </a:extLst>
                </p:cNvPr>
                <p:cNvGrpSpPr/>
                <p:nvPr/>
              </p:nvGrpSpPr>
              <p:grpSpPr>
                <a:xfrm>
                  <a:off x="3896664" y="1776385"/>
                  <a:ext cx="57149" cy="235743"/>
                  <a:chOff x="4538014" y="1776385"/>
                  <a:chExt cx="57149" cy="235743"/>
                </a:xfrm>
              </p:grpSpPr>
              <p:sp>
                <p:nvSpPr>
                  <p:cNvPr id="94" name="Rounded Rectangle 963">
                    <a:extLst>
                      <a:ext uri="{FF2B5EF4-FFF2-40B4-BE49-F238E27FC236}">
                        <a16:creationId xmlns:a16="http://schemas.microsoft.com/office/drawing/2014/main" id="{3C48B57F-137E-4DA9-9CA9-CE32A48E23D6}"/>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95" name="Rounded Rectangle 964">
                    <a:extLst>
                      <a:ext uri="{FF2B5EF4-FFF2-40B4-BE49-F238E27FC236}">
                        <a16:creationId xmlns:a16="http://schemas.microsoft.com/office/drawing/2014/main" id="{43C926D4-D6EE-461F-BE10-A45DEF5230B9}"/>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96" name="Rounded Rectangle 965">
                    <a:extLst>
                      <a:ext uri="{FF2B5EF4-FFF2-40B4-BE49-F238E27FC236}">
                        <a16:creationId xmlns:a16="http://schemas.microsoft.com/office/drawing/2014/main" id="{DC6468EA-4D33-4776-8145-134B86C433BD}"/>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97" name="Rounded Rectangle 966">
                    <a:extLst>
                      <a:ext uri="{FF2B5EF4-FFF2-40B4-BE49-F238E27FC236}">
                        <a16:creationId xmlns:a16="http://schemas.microsoft.com/office/drawing/2014/main" id="{F531F341-176A-4E0F-875B-8B7FA55A49C3}"/>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46" name="Group 45">
              <a:extLst>
                <a:ext uri="{FF2B5EF4-FFF2-40B4-BE49-F238E27FC236}">
                  <a16:creationId xmlns:a16="http://schemas.microsoft.com/office/drawing/2014/main" id="{801177AD-7515-4AF1-BC39-91BCB3DC252B}"/>
                </a:ext>
              </a:extLst>
            </p:cNvPr>
            <p:cNvGrpSpPr/>
            <p:nvPr/>
          </p:nvGrpSpPr>
          <p:grpSpPr>
            <a:xfrm>
              <a:off x="4161290" y="1665279"/>
              <a:ext cx="248785" cy="354129"/>
              <a:chOff x="3688215" y="1741479"/>
              <a:chExt cx="248785" cy="354129"/>
            </a:xfrm>
          </p:grpSpPr>
          <p:grpSp>
            <p:nvGrpSpPr>
              <p:cNvPr id="80" name="Group 79">
                <a:extLst>
                  <a:ext uri="{FF2B5EF4-FFF2-40B4-BE49-F238E27FC236}">
                    <a16:creationId xmlns:a16="http://schemas.microsoft.com/office/drawing/2014/main" id="{76A901F7-2AAC-488A-87B5-1B4580DC9890}"/>
                  </a:ext>
                </a:extLst>
              </p:cNvPr>
              <p:cNvGrpSpPr/>
              <p:nvPr/>
            </p:nvGrpSpPr>
            <p:grpSpPr>
              <a:xfrm>
                <a:off x="3688215" y="1926331"/>
                <a:ext cx="248785" cy="169277"/>
                <a:chOff x="3688215" y="2021581"/>
                <a:chExt cx="248785" cy="169277"/>
              </a:xfrm>
            </p:grpSpPr>
            <p:sp>
              <p:nvSpPr>
                <p:cNvPr id="88" name="Rounded Rectangle 957">
                  <a:extLst>
                    <a:ext uri="{FF2B5EF4-FFF2-40B4-BE49-F238E27FC236}">
                      <a16:creationId xmlns:a16="http://schemas.microsoft.com/office/drawing/2014/main" id="{B41551A4-485B-4165-89A6-CC1CF3533E9A}"/>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89" name="TextBox 88">
                  <a:extLst>
                    <a:ext uri="{FF2B5EF4-FFF2-40B4-BE49-F238E27FC236}">
                      <a16:creationId xmlns:a16="http://schemas.microsoft.com/office/drawing/2014/main" id="{7DAF3D7D-7C55-4C9F-A86E-7E39CA770983}"/>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81" name="Group 80">
                <a:extLst>
                  <a:ext uri="{FF2B5EF4-FFF2-40B4-BE49-F238E27FC236}">
                    <a16:creationId xmlns:a16="http://schemas.microsoft.com/office/drawing/2014/main" id="{9AEDB6D3-A005-4E57-9485-D6E3393EA757}"/>
                  </a:ext>
                </a:extLst>
              </p:cNvPr>
              <p:cNvGrpSpPr/>
              <p:nvPr/>
            </p:nvGrpSpPr>
            <p:grpSpPr>
              <a:xfrm>
                <a:off x="3698307" y="1741479"/>
                <a:ext cx="228600" cy="228600"/>
                <a:chOff x="3693429" y="1741479"/>
                <a:chExt cx="320040" cy="320040"/>
              </a:xfrm>
            </p:grpSpPr>
            <p:sp>
              <p:nvSpPr>
                <p:cNvPr id="82" name="Rounded Rectangle 951">
                  <a:extLst>
                    <a:ext uri="{FF2B5EF4-FFF2-40B4-BE49-F238E27FC236}">
                      <a16:creationId xmlns:a16="http://schemas.microsoft.com/office/drawing/2014/main" id="{5AA29199-DEA8-4F1B-AD75-D3046F7E2BD0}"/>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83" name="Group 82">
                  <a:extLst>
                    <a:ext uri="{FF2B5EF4-FFF2-40B4-BE49-F238E27FC236}">
                      <a16:creationId xmlns:a16="http://schemas.microsoft.com/office/drawing/2014/main" id="{4087A8DE-C77B-405E-A82E-481E9BE1C095}"/>
                    </a:ext>
                  </a:extLst>
                </p:cNvPr>
                <p:cNvGrpSpPr/>
                <p:nvPr/>
              </p:nvGrpSpPr>
              <p:grpSpPr>
                <a:xfrm>
                  <a:off x="3896664" y="1776385"/>
                  <a:ext cx="57149" cy="235743"/>
                  <a:chOff x="4538014" y="1776385"/>
                  <a:chExt cx="57149" cy="235743"/>
                </a:xfrm>
              </p:grpSpPr>
              <p:sp>
                <p:nvSpPr>
                  <p:cNvPr id="84" name="Rounded Rectangle 953">
                    <a:extLst>
                      <a:ext uri="{FF2B5EF4-FFF2-40B4-BE49-F238E27FC236}">
                        <a16:creationId xmlns:a16="http://schemas.microsoft.com/office/drawing/2014/main" id="{8DD1E328-86E8-4638-8600-39438EB44CB8}"/>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85" name="Rounded Rectangle 954">
                    <a:extLst>
                      <a:ext uri="{FF2B5EF4-FFF2-40B4-BE49-F238E27FC236}">
                        <a16:creationId xmlns:a16="http://schemas.microsoft.com/office/drawing/2014/main" id="{A78C14F6-376D-49F6-9529-9A7901242D04}"/>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86" name="Rounded Rectangle 955">
                    <a:extLst>
                      <a:ext uri="{FF2B5EF4-FFF2-40B4-BE49-F238E27FC236}">
                        <a16:creationId xmlns:a16="http://schemas.microsoft.com/office/drawing/2014/main" id="{D6389408-CAB6-4A2E-9DB1-037FD5641FD5}"/>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87" name="Rounded Rectangle 956">
                    <a:extLst>
                      <a:ext uri="{FF2B5EF4-FFF2-40B4-BE49-F238E27FC236}">
                        <a16:creationId xmlns:a16="http://schemas.microsoft.com/office/drawing/2014/main" id="{96F3D46C-C9A6-44C9-896C-AB5B94403362}"/>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47" name="Group 46">
              <a:extLst>
                <a:ext uri="{FF2B5EF4-FFF2-40B4-BE49-F238E27FC236}">
                  <a16:creationId xmlns:a16="http://schemas.microsoft.com/office/drawing/2014/main" id="{C8842A54-F3C0-42E2-AD32-4D08A48617B7}"/>
                </a:ext>
              </a:extLst>
            </p:cNvPr>
            <p:cNvGrpSpPr/>
            <p:nvPr/>
          </p:nvGrpSpPr>
          <p:grpSpPr>
            <a:xfrm>
              <a:off x="4399415" y="1665279"/>
              <a:ext cx="248785" cy="354129"/>
              <a:chOff x="3688215" y="1741479"/>
              <a:chExt cx="248785" cy="354129"/>
            </a:xfrm>
          </p:grpSpPr>
          <p:grpSp>
            <p:nvGrpSpPr>
              <p:cNvPr id="70" name="Group 69">
                <a:extLst>
                  <a:ext uri="{FF2B5EF4-FFF2-40B4-BE49-F238E27FC236}">
                    <a16:creationId xmlns:a16="http://schemas.microsoft.com/office/drawing/2014/main" id="{F4995671-117E-41E3-BA53-E71568C0432D}"/>
                  </a:ext>
                </a:extLst>
              </p:cNvPr>
              <p:cNvGrpSpPr/>
              <p:nvPr/>
            </p:nvGrpSpPr>
            <p:grpSpPr>
              <a:xfrm>
                <a:off x="3688215" y="1926331"/>
                <a:ext cx="248785" cy="169277"/>
                <a:chOff x="3688215" y="2021581"/>
                <a:chExt cx="248785" cy="169277"/>
              </a:xfrm>
            </p:grpSpPr>
            <p:sp>
              <p:nvSpPr>
                <p:cNvPr id="78" name="Rounded Rectangle 947">
                  <a:extLst>
                    <a:ext uri="{FF2B5EF4-FFF2-40B4-BE49-F238E27FC236}">
                      <a16:creationId xmlns:a16="http://schemas.microsoft.com/office/drawing/2014/main" id="{F717CC07-A09D-4936-9654-08E84343B665}"/>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79" name="TextBox 78">
                  <a:extLst>
                    <a:ext uri="{FF2B5EF4-FFF2-40B4-BE49-F238E27FC236}">
                      <a16:creationId xmlns:a16="http://schemas.microsoft.com/office/drawing/2014/main" id="{FBBA04DD-B27A-4223-9BBA-35BB6B14678C}"/>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71" name="Group 70">
                <a:extLst>
                  <a:ext uri="{FF2B5EF4-FFF2-40B4-BE49-F238E27FC236}">
                    <a16:creationId xmlns:a16="http://schemas.microsoft.com/office/drawing/2014/main" id="{3826325D-DAD5-481D-8138-BA01A64D016F}"/>
                  </a:ext>
                </a:extLst>
              </p:cNvPr>
              <p:cNvGrpSpPr/>
              <p:nvPr/>
            </p:nvGrpSpPr>
            <p:grpSpPr>
              <a:xfrm>
                <a:off x="3698307" y="1741479"/>
                <a:ext cx="228600" cy="228600"/>
                <a:chOff x="3693429" y="1741479"/>
                <a:chExt cx="320040" cy="320040"/>
              </a:xfrm>
            </p:grpSpPr>
            <p:sp>
              <p:nvSpPr>
                <p:cNvPr id="72" name="Rounded Rectangle 941">
                  <a:extLst>
                    <a:ext uri="{FF2B5EF4-FFF2-40B4-BE49-F238E27FC236}">
                      <a16:creationId xmlns:a16="http://schemas.microsoft.com/office/drawing/2014/main" id="{86032677-9DAA-434F-B4AC-ED76047FB6B7}"/>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73" name="Group 72">
                  <a:extLst>
                    <a:ext uri="{FF2B5EF4-FFF2-40B4-BE49-F238E27FC236}">
                      <a16:creationId xmlns:a16="http://schemas.microsoft.com/office/drawing/2014/main" id="{A90522B9-2DB7-4D3E-8BCF-B64D8A63D0D9}"/>
                    </a:ext>
                  </a:extLst>
                </p:cNvPr>
                <p:cNvGrpSpPr/>
                <p:nvPr/>
              </p:nvGrpSpPr>
              <p:grpSpPr>
                <a:xfrm>
                  <a:off x="3896664" y="1776385"/>
                  <a:ext cx="57149" cy="235743"/>
                  <a:chOff x="4538014" y="1776385"/>
                  <a:chExt cx="57149" cy="235743"/>
                </a:xfrm>
              </p:grpSpPr>
              <p:sp>
                <p:nvSpPr>
                  <p:cNvPr id="74" name="Rounded Rectangle 943">
                    <a:extLst>
                      <a:ext uri="{FF2B5EF4-FFF2-40B4-BE49-F238E27FC236}">
                        <a16:creationId xmlns:a16="http://schemas.microsoft.com/office/drawing/2014/main" id="{046FDD6E-C1F0-4F4A-80BC-BC45ABFF73FE}"/>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75" name="Rounded Rectangle 944">
                    <a:extLst>
                      <a:ext uri="{FF2B5EF4-FFF2-40B4-BE49-F238E27FC236}">
                        <a16:creationId xmlns:a16="http://schemas.microsoft.com/office/drawing/2014/main" id="{67D36C8D-86C4-47A9-AA41-1D0B1429D972}"/>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76" name="Rounded Rectangle 945">
                    <a:extLst>
                      <a:ext uri="{FF2B5EF4-FFF2-40B4-BE49-F238E27FC236}">
                        <a16:creationId xmlns:a16="http://schemas.microsoft.com/office/drawing/2014/main" id="{A602FB70-DED9-4BA7-AA86-2EA1AF82736C}"/>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77" name="Rounded Rectangle 946">
                    <a:extLst>
                      <a:ext uri="{FF2B5EF4-FFF2-40B4-BE49-F238E27FC236}">
                        <a16:creationId xmlns:a16="http://schemas.microsoft.com/office/drawing/2014/main" id="{2EC8ED11-6D02-4154-B060-C6B8D05DCDBB}"/>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48" name="Group 47">
              <a:extLst>
                <a:ext uri="{FF2B5EF4-FFF2-40B4-BE49-F238E27FC236}">
                  <a16:creationId xmlns:a16="http://schemas.microsoft.com/office/drawing/2014/main" id="{586C5D63-F176-4AC0-9AF2-29CE317F5605}"/>
                </a:ext>
              </a:extLst>
            </p:cNvPr>
            <p:cNvGrpSpPr/>
            <p:nvPr/>
          </p:nvGrpSpPr>
          <p:grpSpPr>
            <a:xfrm>
              <a:off x="4637540" y="1665279"/>
              <a:ext cx="248785" cy="354129"/>
              <a:chOff x="3688215" y="1741479"/>
              <a:chExt cx="248785" cy="354129"/>
            </a:xfrm>
          </p:grpSpPr>
          <p:grpSp>
            <p:nvGrpSpPr>
              <p:cNvPr id="60" name="Group 59">
                <a:extLst>
                  <a:ext uri="{FF2B5EF4-FFF2-40B4-BE49-F238E27FC236}">
                    <a16:creationId xmlns:a16="http://schemas.microsoft.com/office/drawing/2014/main" id="{AB3FA446-A82E-46CB-9EB2-A2EAA663EBEA}"/>
                  </a:ext>
                </a:extLst>
              </p:cNvPr>
              <p:cNvGrpSpPr/>
              <p:nvPr/>
            </p:nvGrpSpPr>
            <p:grpSpPr>
              <a:xfrm>
                <a:off x="3688215" y="1926331"/>
                <a:ext cx="248785" cy="169277"/>
                <a:chOff x="3688215" y="2021581"/>
                <a:chExt cx="248785" cy="169277"/>
              </a:xfrm>
            </p:grpSpPr>
            <p:sp>
              <p:nvSpPr>
                <p:cNvPr id="68" name="Rounded Rectangle 937">
                  <a:extLst>
                    <a:ext uri="{FF2B5EF4-FFF2-40B4-BE49-F238E27FC236}">
                      <a16:creationId xmlns:a16="http://schemas.microsoft.com/office/drawing/2014/main" id="{B997BEE9-3DD2-41A7-9942-3FEF77B3E708}"/>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69" name="TextBox 68">
                  <a:extLst>
                    <a:ext uri="{FF2B5EF4-FFF2-40B4-BE49-F238E27FC236}">
                      <a16:creationId xmlns:a16="http://schemas.microsoft.com/office/drawing/2014/main" id="{A07B86C3-0AFE-4B28-8024-5383A842D7CE}"/>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61" name="Group 60">
                <a:extLst>
                  <a:ext uri="{FF2B5EF4-FFF2-40B4-BE49-F238E27FC236}">
                    <a16:creationId xmlns:a16="http://schemas.microsoft.com/office/drawing/2014/main" id="{9743FF72-F8A6-45EC-85BE-971B710AAAD4}"/>
                  </a:ext>
                </a:extLst>
              </p:cNvPr>
              <p:cNvGrpSpPr/>
              <p:nvPr/>
            </p:nvGrpSpPr>
            <p:grpSpPr>
              <a:xfrm>
                <a:off x="3698307" y="1741479"/>
                <a:ext cx="228600" cy="228600"/>
                <a:chOff x="3693429" y="1741479"/>
                <a:chExt cx="320040" cy="320040"/>
              </a:xfrm>
            </p:grpSpPr>
            <p:sp>
              <p:nvSpPr>
                <p:cNvPr id="62" name="Rounded Rectangle 931">
                  <a:extLst>
                    <a:ext uri="{FF2B5EF4-FFF2-40B4-BE49-F238E27FC236}">
                      <a16:creationId xmlns:a16="http://schemas.microsoft.com/office/drawing/2014/main" id="{98A84D83-5EB0-4172-A1F7-566F5300463B}"/>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63" name="Group 62">
                  <a:extLst>
                    <a:ext uri="{FF2B5EF4-FFF2-40B4-BE49-F238E27FC236}">
                      <a16:creationId xmlns:a16="http://schemas.microsoft.com/office/drawing/2014/main" id="{08E08A09-1072-4DF4-AEF5-4D802EB297C4}"/>
                    </a:ext>
                  </a:extLst>
                </p:cNvPr>
                <p:cNvGrpSpPr/>
                <p:nvPr/>
              </p:nvGrpSpPr>
              <p:grpSpPr>
                <a:xfrm>
                  <a:off x="3896664" y="1776385"/>
                  <a:ext cx="57149" cy="235743"/>
                  <a:chOff x="4538014" y="1776385"/>
                  <a:chExt cx="57149" cy="235743"/>
                </a:xfrm>
              </p:grpSpPr>
              <p:sp>
                <p:nvSpPr>
                  <p:cNvPr id="64" name="Rounded Rectangle 933">
                    <a:extLst>
                      <a:ext uri="{FF2B5EF4-FFF2-40B4-BE49-F238E27FC236}">
                        <a16:creationId xmlns:a16="http://schemas.microsoft.com/office/drawing/2014/main" id="{5FAEEDB6-994E-437B-BE0F-7AD1DE6ECD61}"/>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65" name="Rounded Rectangle 934">
                    <a:extLst>
                      <a:ext uri="{FF2B5EF4-FFF2-40B4-BE49-F238E27FC236}">
                        <a16:creationId xmlns:a16="http://schemas.microsoft.com/office/drawing/2014/main" id="{99ABA84B-1D07-4F7A-AC28-2B34E3AB2884}"/>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66" name="Rounded Rectangle 935">
                    <a:extLst>
                      <a:ext uri="{FF2B5EF4-FFF2-40B4-BE49-F238E27FC236}">
                        <a16:creationId xmlns:a16="http://schemas.microsoft.com/office/drawing/2014/main" id="{6D86A77F-4F71-4305-B19C-2E038F8BFACE}"/>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67" name="Rounded Rectangle 936">
                    <a:extLst>
                      <a:ext uri="{FF2B5EF4-FFF2-40B4-BE49-F238E27FC236}">
                        <a16:creationId xmlns:a16="http://schemas.microsoft.com/office/drawing/2014/main" id="{818F02D3-156C-4EF2-8AD9-134628FE3F70}"/>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49" name="Group 48">
              <a:extLst>
                <a:ext uri="{FF2B5EF4-FFF2-40B4-BE49-F238E27FC236}">
                  <a16:creationId xmlns:a16="http://schemas.microsoft.com/office/drawing/2014/main" id="{E2CF84AA-2833-4E16-A7E2-F772DC3BA0E6}"/>
                </a:ext>
              </a:extLst>
            </p:cNvPr>
            <p:cNvGrpSpPr/>
            <p:nvPr/>
          </p:nvGrpSpPr>
          <p:grpSpPr>
            <a:xfrm>
              <a:off x="4875665" y="1665279"/>
              <a:ext cx="248785" cy="354129"/>
              <a:chOff x="3688215" y="1741479"/>
              <a:chExt cx="248785" cy="354129"/>
            </a:xfrm>
          </p:grpSpPr>
          <p:grpSp>
            <p:nvGrpSpPr>
              <p:cNvPr id="50" name="Group 49">
                <a:extLst>
                  <a:ext uri="{FF2B5EF4-FFF2-40B4-BE49-F238E27FC236}">
                    <a16:creationId xmlns:a16="http://schemas.microsoft.com/office/drawing/2014/main" id="{72EE1000-10F5-477B-A2DE-6B2B2AA22ADC}"/>
                  </a:ext>
                </a:extLst>
              </p:cNvPr>
              <p:cNvGrpSpPr/>
              <p:nvPr/>
            </p:nvGrpSpPr>
            <p:grpSpPr>
              <a:xfrm>
                <a:off x="3688215" y="1926331"/>
                <a:ext cx="248785" cy="169277"/>
                <a:chOff x="3688215" y="2021581"/>
                <a:chExt cx="248785" cy="169277"/>
              </a:xfrm>
            </p:grpSpPr>
            <p:sp>
              <p:nvSpPr>
                <p:cNvPr id="58" name="Rounded Rectangle 927">
                  <a:extLst>
                    <a:ext uri="{FF2B5EF4-FFF2-40B4-BE49-F238E27FC236}">
                      <a16:creationId xmlns:a16="http://schemas.microsoft.com/office/drawing/2014/main" id="{A5488A53-6D13-4261-9F83-A9FB6CDC4002}"/>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59" name="TextBox 58">
                  <a:extLst>
                    <a:ext uri="{FF2B5EF4-FFF2-40B4-BE49-F238E27FC236}">
                      <a16:creationId xmlns:a16="http://schemas.microsoft.com/office/drawing/2014/main" id="{3AA0D42C-992E-42C4-A31C-46F92D2F2239}"/>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51" name="Group 50">
                <a:extLst>
                  <a:ext uri="{FF2B5EF4-FFF2-40B4-BE49-F238E27FC236}">
                    <a16:creationId xmlns:a16="http://schemas.microsoft.com/office/drawing/2014/main" id="{85CE6FD8-FFF7-4D2A-9728-02B51EEC8650}"/>
                  </a:ext>
                </a:extLst>
              </p:cNvPr>
              <p:cNvGrpSpPr/>
              <p:nvPr/>
            </p:nvGrpSpPr>
            <p:grpSpPr>
              <a:xfrm>
                <a:off x="3698307" y="1741479"/>
                <a:ext cx="228600" cy="228600"/>
                <a:chOff x="3693429" y="1741479"/>
                <a:chExt cx="320040" cy="320040"/>
              </a:xfrm>
            </p:grpSpPr>
            <p:sp>
              <p:nvSpPr>
                <p:cNvPr id="52" name="Rounded Rectangle 921">
                  <a:extLst>
                    <a:ext uri="{FF2B5EF4-FFF2-40B4-BE49-F238E27FC236}">
                      <a16:creationId xmlns:a16="http://schemas.microsoft.com/office/drawing/2014/main" id="{9BC80376-96F8-47AE-91F2-1C24E6D70306}"/>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53" name="Group 52">
                  <a:extLst>
                    <a:ext uri="{FF2B5EF4-FFF2-40B4-BE49-F238E27FC236}">
                      <a16:creationId xmlns:a16="http://schemas.microsoft.com/office/drawing/2014/main" id="{0D191EC8-7E81-43B4-A074-9B9652659CD8}"/>
                    </a:ext>
                  </a:extLst>
                </p:cNvPr>
                <p:cNvGrpSpPr/>
                <p:nvPr/>
              </p:nvGrpSpPr>
              <p:grpSpPr>
                <a:xfrm>
                  <a:off x="3896664" y="1776385"/>
                  <a:ext cx="57149" cy="235743"/>
                  <a:chOff x="4538014" y="1776385"/>
                  <a:chExt cx="57149" cy="235743"/>
                </a:xfrm>
              </p:grpSpPr>
              <p:sp>
                <p:nvSpPr>
                  <p:cNvPr id="54" name="Rounded Rectangle 923">
                    <a:extLst>
                      <a:ext uri="{FF2B5EF4-FFF2-40B4-BE49-F238E27FC236}">
                        <a16:creationId xmlns:a16="http://schemas.microsoft.com/office/drawing/2014/main" id="{25324B66-99B3-4028-8290-C8DF452469B4}"/>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55" name="Rounded Rectangle 924">
                    <a:extLst>
                      <a:ext uri="{FF2B5EF4-FFF2-40B4-BE49-F238E27FC236}">
                        <a16:creationId xmlns:a16="http://schemas.microsoft.com/office/drawing/2014/main" id="{0A2174DD-B0B9-40C9-8CCB-036822391355}"/>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56" name="Rounded Rectangle 925">
                    <a:extLst>
                      <a:ext uri="{FF2B5EF4-FFF2-40B4-BE49-F238E27FC236}">
                        <a16:creationId xmlns:a16="http://schemas.microsoft.com/office/drawing/2014/main" id="{27179AC6-F4D1-43CB-8C14-58245286BDDF}"/>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57" name="Rounded Rectangle 926">
                    <a:extLst>
                      <a:ext uri="{FF2B5EF4-FFF2-40B4-BE49-F238E27FC236}">
                        <a16:creationId xmlns:a16="http://schemas.microsoft.com/office/drawing/2014/main" id="{4CF4E4D1-5956-450D-9621-8EA7849EF5F3}"/>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grpSp>
        <p:nvGrpSpPr>
          <p:cNvPr id="110" name="Group 109">
            <a:extLst>
              <a:ext uri="{FF2B5EF4-FFF2-40B4-BE49-F238E27FC236}">
                <a16:creationId xmlns:a16="http://schemas.microsoft.com/office/drawing/2014/main" id="{F56ABAAC-1E6E-41D7-BC3F-5664164CBF48}"/>
              </a:ext>
            </a:extLst>
          </p:cNvPr>
          <p:cNvGrpSpPr/>
          <p:nvPr/>
        </p:nvGrpSpPr>
        <p:grpSpPr>
          <a:xfrm>
            <a:off x="5319313" y="1963937"/>
            <a:ext cx="1436236" cy="354129"/>
            <a:chOff x="3688215" y="1665279"/>
            <a:chExt cx="1436235" cy="354129"/>
          </a:xfrm>
        </p:grpSpPr>
        <p:grpSp>
          <p:nvGrpSpPr>
            <p:cNvPr id="111" name="Group 110">
              <a:extLst>
                <a:ext uri="{FF2B5EF4-FFF2-40B4-BE49-F238E27FC236}">
                  <a16:creationId xmlns:a16="http://schemas.microsoft.com/office/drawing/2014/main" id="{F8BE389E-30F6-4E22-9763-E08BC546EEA9}"/>
                </a:ext>
              </a:extLst>
            </p:cNvPr>
            <p:cNvGrpSpPr/>
            <p:nvPr/>
          </p:nvGrpSpPr>
          <p:grpSpPr>
            <a:xfrm>
              <a:off x="3688215" y="1665279"/>
              <a:ext cx="248785" cy="354129"/>
              <a:chOff x="3688215" y="1741479"/>
              <a:chExt cx="248785" cy="354129"/>
            </a:xfrm>
          </p:grpSpPr>
          <p:grpSp>
            <p:nvGrpSpPr>
              <p:cNvPr id="167" name="Group 166">
                <a:extLst>
                  <a:ext uri="{FF2B5EF4-FFF2-40B4-BE49-F238E27FC236}">
                    <a16:creationId xmlns:a16="http://schemas.microsoft.com/office/drawing/2014/main" id="{4C02EAFD-3BD2-450F-A188-FD37CB0E6BBB}"/>
                  </a:ext>
                </a:extLst>
              </p:cNvPr>
              <p:cNvGrpSpPr/>
              <p:nvPr/>
            </p:nvGrpSpPr>
            <p:grpSpPr>
              <a:xfrm>
                <a:off x="3688215" y="1926331"/>
                <a:ext cx="248785" cy="169277"/>
                <a:chOff x="3688215" y="2021581"/>
                <a:chExt cx="248785" cy="169277"/>
              </a:xfrm>
            </p:grpSpPr>
            <p:sp>
              <p:nvSpPr>
                <p:cNvPr id="175" name="Rounded Rectangle 1044">
                  <a:extLst>
                    <a:ext uri="{FF2B5EF4-FFF2-40B4-BE49-F238E27FC236}">
                      <a16:creationId xmlns:a16="http://schemas.microsoft.com/office/drawing/2014/main" id="{F4BDCD34-29B4-4351-A482-968FF2827C67}"/>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76" name="TextBox 175">
                  <a:extLst>
                    <a:ext uri="{FF2B5EF4-FFF2-40B4-BE49-F238E27FC236}">
                      <a16:creationId xmlns:a16="http://schemas.microsoft.com/office/drawing/2014/main" id="{20BFBA92-E510-44DB-B58A-AA8C6E84F7E6}"/>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68" name="Group 167">
                <a:extLst>
                  <a:ext uri="{FF2B5EF4-FFF2-40B4-BE49-F238E27FC236}">
                    <a16:creationId xmlns:a16="http://schemas.microsoft.com/office/drawing/2014/main" id="{E10FB661-975F-4452-9C8F-E18D55A84EEA}"/>
                  </a:ext>
                </a:extLst>
              </p:cNvPr>
              <p:cNvGrpSpPr/>
              <p:nvPr/>
            </p:nvGrpSpPr>
            <p:grpSpPr>
              <a:xfrm>
                <a:off x="3698307" y="1741479"/>
                <a:ext cx="228600" cy="228600"/>
                <a:chOff x="3693429" y="1741479"/>
                <a:chExt cx="320040" cy="320040"/>
              </a:xfrm>
            </p:grpSpPr>
            <p:sp>
              <p:nvSpPr>
                <p:cNvPr id="169" name="Rounded Rectangle 1038">
                  <a:extLst>
                    <a:ext uri="{FF2B5EF4-FFF2-40B4-BE49-F238E27FC236}">
                      <a16:creationId xmlns:a16="http://schemas.microsoft.com/office/drawing/2014/main" id="{F67105A5-735B-47DE-8172-33D26DDD7A17}"/>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70" name="Group 169">
                  <a:extLst>
                    <a:ext uri="{FF2B5EF4-FFF2-40B4-BE49-F238E27FC236}">
                      <a16:creationId xmlns:a16="http://schemas.microsoft.com/office/drawing/2014/main" id="{7BEFEAB8-D582-429A-B496-025D56D70DA0}"/>
                    </a:ext>
                  </a:extLst>
                </p:cNvPr>
                <p:cNvGrpSpPr/>
                <p:nvPr/>
              </p:nvGrpSpPr>
              <p:grpSpPr>
                <a:xfrm>
                  <a:off x="3896664" y="1776385"/>
                  <a:ext cx="57149" cy="235743"/>
                  <a:chOff x="4538014" y="1776385"/>
                  <a:chExt cx="57149" cy="235743"/>
                </a:xfrm>
              </p:grpSpPr>
              <p:sp>
                <p:nvSpPr>
                  <p:cNvPr id="171" name="Rounded Rectangle 1040">
                    <a:extLst>
                      <a:ext uri="{FF2B5EF4-FFF2-40B4-BE49-F238E27FC236}">
                        <a16:creationId xmlns:a16="http://schemas.microsoft.com/office/drawing/2014/main" id="{9BADB1AD-2AA3-425C-970D-38A20021136A}"/>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72" name="Rounded Rectangle 1041">
                    <a:extLst>
                      <a:ext uri="{FF2B5EF4-FFF2-40B4-BE49-F238E27FC236}">
                        <a16:creationId xmlns:a16="http://schemas.microsoft.com/office/drawing/2014/main" id="{BBF38347-5D91-4E3F-9E50-EED21AA8794C}"/>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73" name="Rounded Rectangle 1042">
                    <a:extLst>
                      <a:ext uri="{FF2B5EF4-FFF2-40B4-BE49-F238E27FC236}">
                        <a16:creationId xmlns:a16="http://schemas.microsoft.com/office/drawing/2014/main" id="{52813393-94A0-4C0C-A525-063919FB0E53}"/>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74" name="Rounded Rectangle 1043">
                    <a:extLst>
                      <a:ext uri="{FF2B5EF4-FFF2-40B4-BE49-F238E27FC236}">
                        <a16:creationId xmlns:a16="http://schemas.microsoft.com/office/drawing/2014/main" id="{F4943160-2D03-4B4C-9934-3692706C0E83}"/>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112" name="Group 111">
              <a:extLst>
                <a:ext uri="{FF2B5EF4-FFF2-40B4-BE49-F238E27FC236}">
                  <a16:creationId xmlns:a16="http://schemas.microsoft.com/office/drawing/2014/main" id="{1566DFD2-E0CB-4124-8D19-1193D7778DF9}"/>
                </a:ext>
              </a:extLst>
            </p:cNvPr>
            <p:cNvGrpSpPr/>
            <p:nvPr/>
          </p:nvGrpSpPr>
          <p:grpSpPr>
            <a:xfrm>
              <a:off x="3926340" y="1665279"/>
              <a:ext cx="248785" cy="354129"/>
              <a:chOff x="3688215" y="1741479"/>
              <a:chExt cx="248785" cy="354129"/>
            </a:xfrm>
          </p:grpSpPr>
          <p:grpSp>
            <p:nvGrpSpPr>
              <p:cNvPr id="157" name="Group 156">
                <a:extLst>
                  <a:ext uri="{FF2B5EF4-FFF2-40B4-BE49-F238E27FC236}">
                    <a16:creationId xmlns:a16="http://schemas.microsoft.com/office/drawing/2014/main" id="{B147F39E-C498-45C8-90D2-0D1F54AA5D3A}"/>
                  </a:ext>
                </a:extLst>
              </p:cNvPr>
              <p:cNvGrpSpPr/>
              <p:nvPr/>
            </p:nvGrpSpPr>
            <p:grpSpPr>
              <a:xfrm>
                <a:off x="3688215" y="1926331"/>
                <a:ext cx="248785" cy="169277"/>
                <a:chOff x="3688215" y="2021581"/>
                <a:chExt cx="248785" cy="169277"/>
              </a:xfrm>
            </p:grpSpPr>
            <p:sp>
              <p:nvSpPr>
                <p:cNvPr id="165" name="Rounded Rectangle 1034">
                  <a:extLst>
                    <a:ext uri="{FF2B5EF4-FFF2-40B4-BE49-F238E27FC236}">
                      <a16:creationId xmlns:a16="http://schemas.microsoft.com/office/drawing/2014/main" id="{0F48E18F-FC3A-4270-AB48-D3C505073D5A}"/>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66" name="TextBox 165">
                  <a:extLst>
                    <a:ext uri="{FF2B5EF4-FFF2-40B4-BE49-F238E27FC236}">
                      <a16:creationId xmlns:a16="http://schemas.microsoft.com/office/drawing/2014/main" id="{C43BBCBD-8968-4402-85FC-46A4DB0F3DBA}"/>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58" name="Group 157">
                <a:extLst>
                  <a:ext uri="{FF2B5EF4-FFF2-40B4-BE49-F238E27FC236}">
                    <a16:creationId xmlns:a16="http://schemas.microsoft.com/office/drawing/2014/main" id="{3825BEBF-C9E8-41DD-98C3-B397DA250A0B}"/>
                  </a:ext>
                </a:extLst>
              </p:cNvPr>
              <p:cNvGrpSpPr/>
              <p:nvPr/>
            </p:nvGrpSpPr>
            <p:grpSpPr>
              <a:xfrm>
                <a:off x="3698307" y="1741479"/>
                <a:ext cx="228600" cy="228600"/>
                <a:chOff x="3693429" y="1741479"/>
                <a:chExt cx="320040" cy="320040"/>
              </a:xfrm>
            </p:grpSpPr>
            <p:sp>
              <p:nvSpPr>
                <p:cNvPr id="159" name="Rounded Rectangle 1028">
                  <a:extLst>
                    <a:ext uri="{FF2B5EF4-FFF2-40B4-BE49-F238E27FC236}">
                      <a16:creationId xmlns:a16="http://schemas.microsoft.com/office/drawing/2014/main" id="{A13734CC-6366-498B-B68A-676E7C6FB993}"/>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60" name="Group 159">
                  <a:extLst>
                    <a:ext uri="{FF2B5EF4-FFF2-40B4-BE49-F238E27FC236}">
                      <a16:creationId xmlns:a16="http://schemas.microsoft.com/office/drawing/2014/main" id="{10A850A8-08DF-4A01-856B-931E7C3516B9}"/>
                    </a:ext>
                  </a:extLst>
                </p:cNvPr>
                <p:cNvGrpSpPr/>
                <p:nvPr/>
              </p:nvGrpSpPr>
              <p:grpSpPr>
                <a:xfrm>
                  <a:off x="3896664" y="1776385"/>
                  <a:ext cx="57149" cy="235743"/>
                  <a:chOff x="4538014" y="1776385"/>
                  <a:chExt cx="57149" cy="235743"/>
                </a:xfrm>
              </p:grpSpPr>
              <p:sp>
                <p:nvSpPr>
                  <p:cNvPr id="161" name="Rounded Rectangle 1030">
                    <a:extLst>
                      <a:ext uri="{FF2B5EF4-FFF2-40B4-BE49-F238E27FC236}">
                        <a16:creationId xmlns:a16="http://schemas.microsoft.com/office/drawing/2014/main" id="{902CA364-CD7A-4AD8-B186-2F3378B44AAE}"/>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62" name="Rounded Rectangle 1031">
                    <a:extLst>
                      <a:ext uri="{FF2B5EF4-FFF2-40B4-BE49-F238E27FC236}">
                        <a16:creationId xmlns:a16="http://schemas.microsoft.com/office/drawing/2014/main" id="{A3D13235-C684-4DFB-BEDD-4102387CAF8C}"/>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63" name="Rounded Rectangle 1032">
                    <a:extLst>
                      <a:ext uri="{FF2B5EF4-FFF2-40B4-BE49-F238E27FC236}">
                        <a16:creationId xmlns:a16="http://schemas.microsoft.com/office/drawing/2014/main" id="{59432736-8BC8-4EFC-930A-E039F0FF40C8}"/>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64" name="Rounded Rectangle 1033">
                    <a:extLst>
                      <a:ext uri="{FF2B5EF4-FFF2-40B4-BE49-F238E27FC236}">
                        <a16:creationId xmlns:a16="http://schemas.microsoft.com/office/drawing/2014/main" id="{911D37EC-862C-4FFB-8FA1-33E8827E841A}"/>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113" name="Group 112">
              <a:extLst>
                <a:ext uri="{FF2B5EF4-FFF2-40B4-BE49-F238E27FC236}">
                  <a16:creationId xmlns:a16="http://schemas.microsoft.com/office/drawing/2014/main" id="{78974ECD-C5B3-4297-BC54-96652C57F890}"/>
                </a:ext>
              </a:extLst>
            </p:cNvPr>
            <p:cNvGrpSpPr/>
            <p:nvPr/>
          </p:nvGrpSpPr>
          <p:grpSpPr>
            <a:xfrm>
              <a:off x="4161290" y="1665279"/>
              <a:ext cx="248785" cy="354129"/>
              <a:chOff x="3688215" y="1741479"/>
              <a:chExt cx="248785" cy="354129"/>
            </a:xfrm>
          </p:grpSpPr>
          <p:grpSp>
            <p:nvGrpSpPr>
              <p:cNvPr id="147" name="Group 146">
                <a:extLst>
                  <a:ext uri="{FF2B5EF4-FFF2-40B4-BE49-F238E27FC236}">
                    <a16:creationId xmlns:a16="http://schemas.microsoft.com/office/drawing/2014/main" id="{E0A5B6D7-EE91-40F8-BDEF-DEDB49EF1924}"/>
                  </a:ext>
                </a:extLst>
              </p:cNvPr>
              <p:cNvGrpSpPr/>
              <p:nvPr/>
            </p:nvGrpSpPr>
            <p:grpSpPr>
              <a:xfrm>
                <a:off x="3688215" y="1926331"/>
                <a:ext cx="248785" cy="169277"/>
                <a:chOff x="3688215" y="2021581"/>
                <a:chExt cx="248785" cy="169277"/>
              </a:xfrm>
            </p:grpSpPr>
            <p:sp>
              <p:nvSpPr>
                <p:cNvPr id="155" name="Rounded Rectangle 1024">
                  <a:extLst>
                    <a:ext uri="{FF2B5EF4-FFF2-40B4-BE49-F238E27FC236}">
                      <a16:creationId xmlns:a16="http://schemas.microsoft.com/office/drawing/2014/main" id="{70179595-D05C-4A14-924F-C8704C1981C5}"/>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56" name="TextBox 155">
                  <a:extLst>
                    <a:ext uri="{FF2B5EF4-FFF2-40B4-BE49-F238E27FC236}">
                      <a16:creationId xmlns:a16="http://schemas.microsoft.com/office/drawing/2014/main" id="{1E0F13EA-AD5C-443F-A461-BE7EE0396822}"/>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48" name="Group 147">
                <a:extLst>
                  <a:ext uri="{FF2B5EF4-FFF2-40B4-BE49-F238E27FC236}">
                    <a16:creationId xmlns:a16="http://schemas.microsoft.com/office/drawing/2014/main" id="{4605284E-D75D-467D-8490-AB7683838D0E}"/>
                  </a:ext>
                </a:extLst>
              </p:cNvPr>
              <p:cNvGrpSpPr/>
              <p:nvPr/>
            </p:nvGrpSpPr>
            <p:grpSpPr>
              <a:xfrm>
                <a:off x="3698307" y="1741479"/>
                <a:ext cx="228600" cy="228600"/>
                <a:chOff x="3693429" y="1741479"/>
                <a:chExt cx="320040" cy="320040"/>
              </a:xfrm>
            </p:grpSpPr>
            <p:sp>
              <p:nvSpPr>
                <p:cNvPr id="149" name="Rounded Rectangle 1018">
                  <a:extLst>
                    <a:ext uri="{FF2B5EF4-FFF2-40B4-BE49-F238E27FC236}">
                      <a16:creationId xmlns:a16="http://schemas.microsoft.com/office/drawing/2014/main" id="{DF4A15C9-3294-48C6-96F0-52869DC409FC}"/>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50" name="Group 149">
                  <a:extLst>
                    <a:ext uri="{FF2B5EF4-FFF2-40B4-BE49-F238E27FC236}">
                      <a16:creationId xmlns:a16="http://schemas.microsoft.com/office/drawing/2014/main" id="{5D8FFDEB-10D5-4305-B5FF-CAF0E4859B55}"/>
                    </a:ext>
                  </a:extLst>
                </p:cNvPr>
                <p:cNvGrpSpPr/>
                <p:nvPr/>
              </p:nvGrpSpPr>
              <p:grpSpPr>
                <a:xfrm>
                  <a:off x="3896664" y="1776385"/>
                  <a:ext cx="57149" cy="235743"/>
                  <a:chOff x="4538014" y="1776385"/>
                  <a:chExt cx="57149" cy="235743"/>
                </a:xfrm>
              </p:grpSpPr>
              <p:sp>
                <p:nvSpPr>
                  <p:cNvPr id="151" name="Rounded Rectangle 1020">
                    <a:extLst>
                      <a:ext uri="{FF2B5EF4-FFF2-40B4-BE49-F238E27FC236}">
                        <a16:creationId xmlns:a16="http://schemas.microsoft.com/office/drawing/2014/main" id="{675DEEAE-5FF7-4A4E-93FC-AE2DB5E5D574}"/>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52" name="Rounded Rectangle 1021">
                    <a:extLst>
                      <a:ext uri="{FF2B5EF4-FFF2-40B4-BE49-F238E27FC236}">
                        <a16:creationId xmlns:a16="http://schemas.microsoft.com/office/drawing/2014/main" id="{B9CE306F-8797-489E-9F8C-16E1FAB58718}"/>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53" name="Rounded Rectangle 1022">
                    <a:extLst>
                      <a:ext uri="{FF2B5EF4-FFF2-40B4-BE49-F238E27FC236}">
                        <a16:creationId xmlns:a16="http://schemas.microsoft.com/office/drawing/2014/main" id="{C567EA1B-D4E5-4056-919A-9F2C48CDC515}"/>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54" name="Rounded Rectangle 1023">
                    <a:extLst>
                      <a:ext uri="{FF2B5EF4-FFF2-40B4-BE49-F238E27FC236}">
                        <a16:creationId xmlns:a16="http://schemas.microsoft.com/office/drawing/2014/main" id="{AC2D0D8D-ED9B-4A34-8250-CDF56E4283D6}"/>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114" name="Group 113">
              <a:extLst>
                <a:ext uri="{FF2B5EF4-FFF2-40B4-BE49-F238E27FC236}">
                  <a16:creationId xmlns:a16="http://schemas.microsoft.com/office/drawing/2014/main" id="{478AC115-DBE7-4260-BD34-13201BD7153B}"/>
                </a:ext>
              </a:extLst>
            </p:cNvPr>
            <p:cNvGrpSpPr/>
            <p:nvPr/>
          </p:nvGrpSpPr>
          <p:grpSpPr>
            <a:xfrm>
              <a:off x="4399415" y="1665279"/>
              <a:ext cx="248785" cy="354129"/>
              <a:chOff x="3688215" y="1741479"/>
              <a:chExt cx="248785" cy="354129"/>
            </a:xfrm>
          </p:grpSpPr>
          <p:grpSp>
            <p:nvGrpSpPr>
              <p:cNvPr id="137" name="Group 136">
                <a:extLst>
                  <a:ext uri="{FF2B5EF4-FFF2-40B4-BE49-F238E27FC236}">
                    <a16:creationId xmlns:a16="http://schemas.microsoft.com/office/drawing/2014/main" id="{76FF3A6D-3F7E-4D60-B855-CA6FDEECA199}"/>
                  </a:ext>
                </a:extLst>
              </p:cNvPr>
              <p:cNvGrpSpPr/>
              <p:nvPr/>
            </p:nvGrpSpPr>
            <p:grpSpPr>
              <a:xfrm>
                <a:off x="3688215" y="1926331"/>
                <a:ext cx="248785" cy="169277"/>
                <a:chOff x="3688215" y="2021581"/>
                <a:chExt cx="248785" cy="169277"/>
              </a:xfrm>
            </p:grpSpPr>
            <p:sp>
              <p:nvSpPr>
                <p:cNvPr id="145" name="Rounded Rectangle 1014">
                  <a:extLst>
                    <a:ext uri="{FF2B5EF4-FFF2-40B4-BE49-F238E27FC236}">
                      <a16:creationId xmlns:a16="http://schemas.microsoft.com/office/drawing/2014/main" id="{0ED3DD07-2D68-428F-9721-4F98BD14ED2A}"/>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46" name="TextBox 145">
                  <a:extLst>
                    <a:ext uri="{FF2B5EF4-FFF2-40B4-BE49-F238E27FC236}">
                      <a16:creationId xmlns:a16="http://schemas.microsoft.com/office/drawing/2014/main" id="{9E0E42EE-6CF0-4B27-AC50-9BD264F577CF}"/>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38" name="Group 137">
                <a:extLst>
                  <a:ext uri="{FF2B5EF4-FFF2-40B4-BE49-F238E27FC236}">
                    <a16:creationId xmlns:a16="http://schemas.microsoft.com/office/drawing/2014/main" id="{49D1CFC0-5749-4326-AD00-8B2CAA12173C}"/>
                  </a:ext>
                </a:extLst>
              </p:cNvPr>
              <p:cNvGrpSpPr/>
              <p:nvPr/>
            </p:nvGrpSpPr>
            <p:grpSpPr>
              <a:xfrm>
                <a:off x="3698307" y="1741479"/>
                <a:ext cx="228600" cy="228600"/>
                <a:chOff x="3693429" y="1741479"/>
                <a:chExt cx="320040" cy="320040"/>
              </a:xfrm>
            </p:grpSpPr>
            <p:sp>
              <p:nvSpPr>
                <p:cNvPr id="139" name="Rounded Rectangle 1008">
                  <a:extLst>
                    <a:ext uri="{FF2B5EF4-FFF2-40B4-BE49-F238E27FC236}">
                      <a16:creationId xmlns:a16="http://schemas.microsoft.com/office/drawing/2014/main" id="{DEF1EB34-3F8F-4237-BE33-BEA4BF3F75D2}"/>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40" name="Group 139">
                  <a:extLst>
                    <a:ext uri="{FF2B5EF4-FFF2-40B4-BE49-F238E27FC236}">
                      <a16:creationId xmlns:a16="http://schemas.microsoft.com/office/drawing/2014/main" id="{8D4B34A4-B64C-4758-8BB6-0A8C198F589F}"/>
                    </a:ext>
                  </a:extLst>
                </p:cNvPr>
                <p:cNvGrpSpPr/>
                <p:nvPr/>
              </p:nvGrpSpPr>
              <p:grpSpPr>
                <a:xfrm>
                  <a:off x="3896664" y="1776385"/>
                  <a:ext cx="57149" cy="235743"/>
                  <a:chOff x="4538014" y="1776385"/>
                  <a:chExt cx="57149" cy="235743"/>
                </a:xfrm>
              </p:grpSpPr>
              <p:sp>
                <p:nvSpPr>
                  <p:cNvPr id="141" name="Rounded Rectangle 1010">
                    <a:extLst>
                      <a:ext uri="{FF2B5EF4-FFF2-40B4-BE49-F238E27FC236}">
                        <a16:creationId xmlns:a16="http://schemas.microsoft.com/office/drawing/2014/main" id="{65F242A2-02ED-4D7D-9297-540603326A72}"/>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42" name="Rounded Rectangle 1011">
                    <a:extLst>
                      <a:ext uri="{FF2B5EF4-FFF2-40B4-BE49-F238E27FC236}">
                        <a16:creationId xmlns:a16="http://schemas.microsoft.com/office/drawing/2014/main" id="{2B145623-AC21-4178-A1D6-8525B11CA524}"/>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43" name="Rounded Rectangle 1012">
                    <a:extLst>
                      <a:ext uri="{FF2B5EF4-FFF2-40B4-BE49-F238E27FC236}">
                        <a16:creationId xmlns:a16="http://schemas.microsoft.com/office/drawing/2014/main" id="{55E1E444-E3DD-4916-AF14-36EEAADA7A66}"/>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44" name="Rounded Rectangle 1013">
                    <a:extLst>
                      <a:ext uri="{FF2B5EF4-FFF2-40B4-BE49-F238E27FC236}">
                        <a16:creationId xmlns:a16="http://schemas.microsoft.com/office/drawing/2014/main" id="{D8A59782-EFCC-454B-A901-A45882D8A12A}"/>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115" name="Group 114">
              <a:extLst>
                <a:ext uri="{FF2B5EF4-FFF2-40B4-BE49-F238E27FC236}">
                  <a16:creationId xmlns:a16="http://schemas.microsoft.com/office/drawing/2014/main" id="{132F1742-6B90-46BA-96E0-6818083DB13C}"/>
                </a:ext>
              </a:extLst>
            </p:cNvPr>
            <p:cNvGrpSpPr/>
            <p:nvPr/>
          </p:nvGrpSpPr>
          <p:grpSpPr>
            <a:xfrm>
              <a:off x="4637540" y="1665279"/>
              <a:ext cx="248785" cy="354129"/>
              <a:chOff x="3688215" y="1741479"/>
              <a:chExt cx="248785" cy="354129"/>
            </a:xfrm>
          </p:grpSpPr>
          <p:grpSp>
            <p:nvGrpSpPr>
              <p:cNvPr id="127" name="Group 126">
                <a:extLst>
                  <a:ext uri="{FF2B5EF4-FFF2-40B4-BE49-F238E27FC236}">
                    <a16:creationId xmlns:a16="http://schemas.microsoft.com/office/drawing/2014/main" id="{D1739E9E-4803-42D4-9EC5-FADB8C69A7B1}"/>
                  </a:ext>
                </a:extLst>
              </p:cNvPr>
              <p:cNvGrpSpPr/>
              <p:nvPr/>
            </p:nvGrpSpPr>
            <p:grpSpPr>
              <a:xfrm>
                <a:off x="3688215" y="1926331"/>
                <a:ext cx="248785" cy="169277"/>
                <a:chOff x="3688215" y="2021581"/>
                <a:chExt cx="248785" cy="169277"/>
              </a:xfrm>
            </p:grpSpPr>
            <p:sp>
              <p:nvSpPr>
                <p:cNvPr id="135" name="Rounded Rectangle 1004">
                  <a:extLst>
                    <a:ext uri="{FF2B5EF4-FFF2-40B4-BE49-F238E27FC236}">
                      <a16:creationId xmlns:a16="http://schemas.microsoft.com/office/drawing/2014/main" id="{0BABC8E5-E73B-44AA-8EF1-B289DAE33515}"/>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36" name="TextBox 135">
                  <a:extLst>
                    <a:ext uri="{FF2B5EF4-FFF2-40B4-BE49-F238E27FC236}">
                      <a16:creationId xmlns:a16="http://schemas.microsoft.com/office/drawing/2014/main" id="{87C61E65-2E8C-4A48-B4FD-767F1F7A75C1}"/>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28" name="Group 127">
                <a:extLst>
                  <a:ext uri="{FF2B5EF4-FFF2-40B4-BE49-F238E27FC236}">
                    <a16:creationId xmlns:a16="http://schemas.microsoft.com/office/drawing/2014/main" id="{81E2E713-B3F3-48E1-8D42-04577929A564}"/>
                  </a:ext>
                </a:extLst>
              </p:cNvPr>
              <p:cNvGrpSpPr/>
              <p:nvPr/>
            </p:nvGrpSpPr>
            <p:grpSpPr>
              <a:xfrm>
                <a:off x="3698307" y="1741479"/>
                <a:ext cx="228600" cy="228600"/>
                <a:chOff x="3693429" y="1741479"/>
                <a:chExt cx="320040" cy="320040"/>
              </a:xfrm>
            </p:grpSpPr>
            <p:sp>
              <p:nvSpPr>
                <p:cNvPr id="129" name="Rounded Rectangle 998">
                  <a:extLst>
                    <a:ext uri="{FF2B5EF4-FFF2-40B4-BE49-F238E27FC236}">
                      <a16:creationId xmlns:a16="http://schemas.microsoft.com/office/drawing/2014/main" id="{A04F5E75-E1A7-44A2-AB7F-9D9094BA6D6A}"/>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30" name="Group 129">
                  <a:extLst>
                    <a:ext uri="{FF2B5EF4-FFF2-40B4-BE49-F238E27FC236}">
                      <a16:creationId xmlns:a16="http://schemas.microsoft.com/office/drawing/2014/main" id="{217F5F5D-2D14-485F-BDBC-9CDE4D3E7137}"/>
                    </a:ext>
                  </a:extLst>
                </p:cNvPr>
                <p:cNvGrpSpPr/>
                <p:nvPr/>
              </p:nvGrpSpPr>
              <p:grpSpPr>
                <a:xfrm>
                  <a:off x="3896664" y="1776385"/>
                  <a:ext cx="57149" cy="235743"/>
                  <a:chOff x="4538014" y="1776385"/>
                  <a:chExt cx="57149" cy="235743"/>
                </a:xfrm>
              </p:grpSpPr>
              <p:sp>
                <p:nvSpPr>
                  <p:cNvPr id="131" name="Rounded Rectangle 1000">
                    <a:extLst>
                      <a:ext uri="{FF2B5EF4-FFF2-40B4-BE49-F238E27FC236}">
                        <a16:creationId xmlns:a16="http://schemas.microsoft.com/office/drawing/2014/main" id="{D47CC619-F460-4A10-A1F3-2010AE2D96F3}"/>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32" name="Rounded Rectangle 1001">
                    <a:extLst>
                      <a:ext uri="{FF2B5EF4-FFF2-40B4-BE49-F238E27FC236}">
                        <a16:creationId xmlns:a16="http://schemas.microsoft.com/office/drawing/2014/main" id="{163E561C-7144-4775-8334-BA5C34F83FA7}"/>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33" name="Rounded Rectangle 1002">
                    <a:extLst>
                      <a:ext uri="{FF2B5EF4-FFF2-40B4-BE49-F238E27FC236}">
                        <a16:creationId xmlns:a16="http://schemas.microsoft.com/office/drawing/2014/main" id="{46386030-339F-482B-8F33-2281759F1AF3}"/>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34" name="Rounded Rectangle 1003">
                    <a:extLst>
                      <a:ext uri="{FF2B5EF4-FFF2-40B4-BE49-F238E27FC236}">
                        <a16:creationId xmlns:a16="http://schemas.microsoft.com/office/drawing/2014/main" id="{7D22D28D-A1F2-44F5-B481-B00F9F694590}"/>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nvGrpSpPr>
            <p:cNvPr id="116" name="Group 115">
              <a:extLst>
                <a:ext uri="{FF2B5EF4-FFF2-40B4-BE49-F238E27FC236}">
                  <a16:creationId xmlns:a16="http://schemas.microsoft.com/office/drawing/2014/main" id="{3BF46538-7A89-4D53-9003-41D8FEC16F31}"/>
                </a:ext>
              </a:extLst>
            </p:cNvPr>
            <p:cNvGrpSpPr/>
            <p:nvPr/>
          </p:nvGrpSpPr>
          <p:grpSpPr>
            <a:xfrm>
              <a:off x="4875665" y="1665279"/>
              <a:ext cx="248785" cy="354129"/>
              <a:chOff x="3688215" y="1741479"/>
              <a:chExt cx="248785" cy="354129"/>
            </a:xfrm>
          </p:grpSpPr>
          <p:grpSp>
            <p:nvGrpSpPr>
              <p:cNvPr id="117" name="Group 116">
                <a:extLst>
                  <a:ext uri="{FF2B5EF4-FFF2-40B4-BE49-F238E27FC236}">
                    <a16:creationId xmlns:a16="http://schemas.microsoft.com/office/drawing/2014/main" id="{D07C7BCD-32FA-43A7-B638-A07B4E6CBDF9}"/>
                  </a:ext>
                </a:extLst>
              </p:cNvPr>
              <p:cNvGrpSpPr/>
              <p:nvPr/>
            </p:nvGrpSpPr>
            <p:grpSpPr>
              <a:xfrm>
                <a:off x="3688215" y="1926331"/>
                <a:ext cx="248785" cy="169277"/>
                <a:chOff x="3688215" y="2021581"/>
                <a:chExt cx="248785" cy="169277"/>
              </a:xfrm>
            </p:grpSpPr>
            <p:sp>
              <p:nvSpPr>
                <p:cNvPr id="125" name="Rounded Rectangle 994">
                  <a:extLst>
                    <a:ext uri="{FF2B5EF4-FFF2-40B4-BE49-F238E27FC236}">
                      <a16:creationId xmlns:a16="http://schemas.microsoft.com/office/drawing/2014/main" id="{E4A02459-85CD-41A3-8220-F091FC14743B}"/>
                    </a:ext>
                  </a:extLst>
                </p:cNvPr>
                <p:cNvSpPr/>
                <p:nvPr/>
              </p:nvSpPr>
              <p:spPr>
                <a:xfrm>
                  <a:off x="3698642" y="2069643"/>
                  <a:ext cx="228600" cy="73152"/>
                </a:xfrm>
                <a:prstGeom prst="roundRect">
                  <a:avLst/>
                </a:prstGeom>
                <a:gradFill rotWithShape="1">
                  <a:gsLst>
                    <a:gs pos="50000">
                      <a:srgbClr val="FFC000">
                        <a:lumMod val="75000"/>
                      </a:srgbClr>
                    </a:gs>
                    <a:gs pos="100000">
                      <a:srgbClr val="FFC000">
                        <a:lumMod val="20000"/>
                        <a:lumOff val="8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9050" h="25400"/>
                </a:sp3d>
              </p:spPr>
              <p:txBody>
                <a:bodyPr rtlCol="0" anchor="ctr"/>
                <a:lstStyle/>
                <a:p>
                  <a:pPr algn="ctr" defTabSz="457020">
                    <a:defRPr/>
                  </a:pPr>
                  <a:endParaRPr lang="en-US" kern="0" dirty="0">
                    <a:solidFill>
                      <a:srgbClr val="FFFFFF"/>
                    </a:solidFill>
                    <a:latin typeface="Trebuchet MS"/>
                  </a:endParaRPr>
                </a:p>
              </p:txBody>
            </p:sp>
            <p:sp>
              <p:nvSpPr>
                <p:cNvPr id="126" name="TextBox 125">
                  <a:extLst>
                    <a:ext uri="{FF2B5EF4-FFF2-40B4-BE49-F238E27FC236}">
                      <a16:creationId xmlns:a16="http://schemas.microsoft.com/office/drawing/2014/main" id="{4BD53487-35C3-49B4-9D9C-110785F0B09E}"/>
                    </a:ext>
                  </a:extLst>
                </p:cNvPr>
                <p:cNvSpPr txBox="1"/>
                <p:nvPr/>
              </p:nvSpPr>
              <p:spPr>
                <a:xfrm>
                  <a:off x="3688215" y="2021581"/>
                  <a:ext cx="248785" cy="169277"/>
                </a:xfrm>
                <a:prstGeom prst="rect">
                  <a:avLst/>
                </a:prstGeom>
                <a:noFill/>
              </p:spPr>
              <p:txBody>
                <a:bodyPr wrap="square" rtlCol="0">
                  <a:spAutoFit/>
                </a:bodyPr>
                <a:lstStyle/>
                <a:p>
                  <a:pPr algn="ctr" defTabSz="457020">
                    <a:defRPr/>
                  </a:pPr>
                  <a:r>
                    <a:rPr lang="en-US" sz="500" kern="0" dirty="0">
                      <a:solidFill>
                        <a:srgbClr val="FFC000">
                          <a:lumMod val="50000"/>
                        </a:srgbClr>
                      </a:solidFill>
                    </a:rPr>
                    <a:t>$</a:t>
                  </a:r>
                </a:p>
              </p:txBody>
            </p:sp>
          </p:grpSp>
          <p:grpSp>
            <p:nvGrpSpPr>
              <p:cNvPr id="118" name="Group 117">
                <a:extLst>
                  <a:ext uri="{FF2B5EF4-FFF2-40B4-BE49-F238E27FC236}">
                    <a16:creationId xmlns:a16="http://schemas.microsoft.com/office/drawing/2014/main" id="{E1C18716-5AC2-4765-9D55-148ADC46ED19}"/>
                  </a:ext>
                </a:extLst>
              </p:cNvPr>
              <p:cNvGrpSpPr/>
              <p:nvPr/>
            </p:nvGrpSpPr>
            <p:grpSpPr>
              <a:xfrm>
                <a:off x="3698307" y="1741479"/>
                <a:ext cx="228600" cy="228600"/>
                <a:chOff x="3693429" y="1741479"/>
                <a:chExt cx="320040" cy="320040"/>
              </a:xfrm>
            </p:grpSpPr>
            <p:sp>
              <p:nvSpPr>
                <p:cNvPr id="119" name="Rounded Rectangle 988">
                  <a:extLst>
                    <a:ext uri="{FF2B5EF4-FFF2-40B4-BE49-F238E27FC236}">
                      <a16:creationId xmlns:a16="http://schemas.microsoft.com/office/drawing/2014/main" id="{4704C110-CBE6-4B6E-A6A4-6B1F0F35A8DC}"/>
                    </a:ext>
                  </a:extLst>
                </p:cNvPr>
                <p:cNvSpPr/>
                <p:nvPr/>
              </p:nvSpPr>
              <p:spPr>
                <a:xfrm>
                  <a:off x="3693429" y="1741479"/>
                  <a:ext cx="320040" cy="320040"/>
                </a:xfrm>
                <a:prstGeom prst="roundRect">
                  <a:avLst/>
                </a:prstGeom>
                <a:gradFill rotWithShape="1">
                  <a:gsLst>
                    <a:gs pos="0">
                      <a:srgbClr val="645FAF">
                        <a:lumMod val="75000"/>
                      </a:srgbClr>
                    </a:gs>
                    <a:gs pos="80000">
                      <a:srgbClr val="645FAF">
                        <a:lumMod val="60000"/>
                        <a:lumOff val="40000"/>
                      </a:srgbClr>
                    </a:gs>
                    <a:gs pos="100000">
                      <a:srgbClr val="645FAF">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020">
                    <a:defRPr/>
                  </a:pPr>
                  <a:endParaRPr lang="en-US" kern="0" dirty="0">
                    <a:solidFill>
                      <a:srgbClr val="FFFFFF"/>
                    </a:solidFill>
                    <a:latin typeface="Trebuchet MS"/>
                  </a:endParaRPr>
                </a:p>
              </p:txBody>
            </p:sp>
            <p:grpSp>
              <p:nvGrpSpPr>
                <p:cNvPr id="120" name="Group 119">
                  <a:extLst>
                    <a:ext uri="{FF2B5EF4-FFF2-40B4-BE49-F238E27FC236}">
                      <a16:creationId xmlns:a16="http://schemas.microsoft.com/office/drawing/2014/main" id="{D3B7F5F2-1952-4199-BFF6-475B27F9E497}"/>
                    </a:ext>
                  </a:extLst>
                </p:cNvPr>
                <p:cNvGrpSpPr/>
                <p:nvPr/>
              </p:nvGrpSpPr>
              <p:grpSpPr>
                <a:xfrm>
                  <a:off x="3896664" y="1776385"/>
                  <a:ext cx="57149" cy="235743"/>
                  <a:chOff x="4538014" y="1776385"/>
                  <a:chExt cx="57149" cy="235743"/>
                </a:xfrm>
              </p:grpSpPr>
              <p:sp>
                <p:nvSpPr>
                  <p:cNvPr id="121" name="Rounded Rectangle 990">
                    <a:extLst>
                      <a:ext uri="{FF2B5EF4-FFF2-40B4-BE49-F238E27FC236}">
                        <a16:creationId xmlns:a16="http://schemas.microsoft.com/office/drawing/2014/main" id="{F173A188-1431-4DB5-B638-2BF836F3BF55}"/>
                      </a:ext>
                    </a:extLst>
                  </p:cNvPr>
                  <p:cNvSpPr/>
                  <p:nvPr/>
                </p:nvSpPr>
                <p:spPr>
                  <a:xfrm>
                    <a:off x="4538014" y="1776385"/>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22" name="Rounded Rectangle 991">
                    <a:extLst>
                      <a:ext uri="{FF2B5EF4-FFF2-40B4-BE49-F238E27FC236}">
                        <a16:creationId xmlns:a16="http://schemas.microsoft.com/office/drawing/2014/main" id="{4ADF7EB7-9642-4C74-B3B4-6548A87267FB}"/>
                      </a:ext>
                    </a:extLst>
                  </p:cNvPr>
                  <p:cNvSpPr/>
                  <p:nvPr/>
                </p:nvSpPr>
                <p:spPr>
                  <a:xfrm>
                    <a:off x="4538014" y="1835916"/>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23" name="Rounded Rectangle 992">
                    <a:extLst>
                      <a:ext uri="{FF2B5EF4-FFF2-40B4-BE49-F238E27FC236}">
                        <a16:creationId xmlns:a16="http://schemas.microsoft.com/office/drawing/2014/main" id="{B5D3A88F-9972-4BE9-BDB1-B51F600C35F4}"/>
                      </a:ext>
                    </a:extLst>
                  </p:cNvPr>
                  <p:cNvSpPr/>
                  <p:nvPr/>
                </p:nvSpPr>
                <p:spPr>
                  <a:xfrm>
                    <a:off x="4538014" y="1895448"/>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24" name="Rounded Rectangle 993">
                    <a:extLst>
                      <a:ext uri="{FF2B5EF4-FFF2-40B4-BE49-F238E27FC236}">
                        <a16:creationId xmlns:a16="http://schemas.microsoft.com/office/drawing/2014/main" id="{B4831920-941A-45DC-AE14-48A499CC4378}"/>
                      </a:ext>
                    </a:extLst>
                  </p:cNvPr>
                  <p:cNvSpPr/>
                  <p:nvPr/>
                </p:nvSpPr>
                <p:spPr>
                  <a:xfrm>
                    <a:off x="4538014" y="1954979"/>
                    <a:ext cx="57149" cy="57149"/>
                  </a:xfrm>
                  <a:prstGeom prst="roundRect">
                    <a:avLst/>
                  </a:prstGeom>
                  <a:gradFill rotWithShape="1">
                    <a:gsLst>
                      <a:gs pos="0">
                        <a:srgbClr val="00B0F0">
                          <a:lumMod val="50000"/>
                        </a:srgbClr>
                      </a:gs>
                      <a:gs pos="80000">
                        <a:srgbClr val="00B0F0">
                          <a:lumMod val="60000"/>
                          <a:lumOff val="40000"/>
                        </a:srgbClr>
                      </a:gs>
                      <a:gs pos="100000">
                        <a:srgbClr val="00B0F0">
                          <a:lumMod val="20000"/>
                          <a:lumOff val="80000"/>
                        </a:srgbClr>
                      </a:gs>
                    </a:gsLst>
                    <a:lin ang="16200000" scaled="0"/>
                  </a:gradFill>
                  <a:ln w="6350" cap="flat" cmpd="sng" algn="ctr">
                    <a:solidFill>
                      <a:srgbClr val="00B0F0">
                        <a:lumMod val="75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grpSp>
      </p:grpSp>
      <p:grpSp>
        <p:nvGrpSpPr>
          <p:cNvPr id="177" name="Group 176">
            <a:extLst>
              <a:ext uri="{FF2B5EF4-FFF2-40B4-BE49-F238E27FC236}">
                <a16:creationId xmlns:a16="http://schemas.microsoft.com/office/drawing/2014/main" id="{ABE68976-A405-4375-995D-276408A0564E}"/>
              </a:ext>
            </a:extLst>
          </p:cNvPr>
          <p:cNvGrpSpPr/>
          <p:nvPr/>
        </p:nvGrpSpPr>
        <p:grpSpPr>
          <a:xfrm>
            <a:off x="5446447" y="2263985"/>
            <a:ext cx="1185863" cy="165100"/>
            <a:chOff x="3755024" y="2263775"/>
            <a:chExt cx="1185863" cy="123825"/>
          </a:xfrm>
        </p:grpSpPr>
        <p:cxnSp>
          <p:nvCxnSpPr>
            <p:cNvPr id="178" name="Straight Arrow Connector 177">
              <a:extLst>
                <a:ext uri="{FF2B5EF4-FFF2-40B4-BE49-F238E27FC236}">
                  <a16:creationId xmlns:a16="http://schemas.microsoft.com/office/drawing/2014/main" id="{ED9406E2-2DBD-46D3-A4D2-97E5EB99E40E}"/>
                </a:ext>
              </a:extLst>
            </p:cNvPr>
            <p:cNvCxnSpPr/>
            <p:nvPr/>
          </p:nvCxnSpPr>
          <p:spPr>
            <a:xfrm>
              <a:off x="3993149" y="2263775"/>
              <a:ext cx="0" cy="123825"/>
            </a:xfrm>
            <a:prstGeom prst="straightConnector1">
              <a:avLst/>
            </a:prstGeom>
            <a:noFill/>
            <a:ln w="12700" cap="flat" cmpd="sng" algn="ctr">
              <a:solidFill>
                <a:srgbClr val="FFC000"/>
              </a:solidFill>
              <a:prstDash val="solid"/>
              <a:headEnd type="triangle" w="med" len="sm"/>
              <a:tailEnd type="triangle" w="med" len="sm"/>
            </a:ln>
            <a:effectLst>
              <a:outerShdw blurRad="40000" dist="20000" dir="5400000" rotWithShape="0">
                <a:srgbClr val="000000">
                  <a:alpha val="38000"/>
                </a:srgbClr>
              </a:outerShdw>
            </a:effectLst>
          </p:spPr>
        </p:cxnSp>
        <p:cxnSp>
          <p:nvCxnSpPr>
            <p:cNvPr id="179" name="Straight Arrow Connector 178">
              <a:extLst>
                <a:ext uri="{FF2B5EF4-FFF2-40B4-BE49-F238E27FC236}">
                  <a16:creationId xmlns:a16="http://schemas.microsoft.com/office/drawing/2014/main" id="{74051251-24DF-493B-AE02-1D112E9E0429}"/>
                </a:ext>
              </a:extLst>
            </p:cNvPr>
            <p:cNvCxnSpPr/>
            <p:nvPr/>
          </p:nvCxnSpPr>
          <p:spPr>
            <a:xfrm>
              <a:off x="4226512" y="2263775"/>
              <a:ext cx="0" cy="123825"/>
            </a:xfrm>
            <a:prstGeom prst="straightConnector1">
              <a:avLst/>
            </a:prstGeom>
            <a:noFill/>
            <a:ln w="12700" cap="flat" cmpd="sng" algn="ctr">
              <a:solidFill>
                <a:srgbClr val="FFC000"/>
              </a:solidFill>
              <a:prstDash val="solid"/>
              <a:headEnd type="triangle" w="med" len="sm"/>
              <a:tailEnd type="triangle" w="med" len="sm"/>
            </a:ln>
            <a:effectLst>
              <a:outerShdw blurRad="40000" dist="20000" dir="5400000" rotWithShape="0">
                <a:srgbClr val="000000">
                  <a:alpha val="38000"/>
                </a:srgbClr>
              </a:outerShdw>
            </a:effectLst>
          </p:spPr>
        </p:cxnSp>
        <p:cxnSp>
          <p:nvCxnSpPr>
            <p:cNvPr id="180" name="Straight Arrow Connector 179">
              <a:extLst>
                <a:ext uri="{FF2B5EF4-FFF2-40B4-BE49-F238E27FC236}">
                  <a16:creationId xmlns:a16="http://schemas.microsoft.com/office/drawing/2014/main" id="{008CE2E8-3393-4E77-9098-41932FE829EF}"/>
                </a:ext>
              </a:extLst>
            </p:cNvPr>
            <p:cNvCxnSpPr/>
            <p:nvPr/>
          </p:nvCxnSpPr>
          <p:spPr>
            <a:xfrm>
              <a:off x="4467018" y="2263775"/>
              <a:ext cx="0" cy="123825"/>
            </a:xfrm>
            <a:prstGeom prst="straightConnector1">
              <a:avLst/>
            </a:prstGeom>
            <a:noFill/>
            <a:ln w="12700" cap="flat" cmpd="sng" algn="ctr">
              <a:solidFill>
                <a:srgbClr val="FFC000"/>
              </a:solidFill>
              <a:prstDash val="solid"/>
              <a:headEnd type="triangle" w="med" len="sm"/>
              <a:tailEnd type="triangle" w="med" len="sm"/>
            </a:ln>
            <a:effectLst>
              <a:outerShdw blurRad="40000" dist="20000" dir="5400000" rotWithShape="0">
                <a:srgbClr val="000000">
                  <a:alpha val="38000"/>
                </a:srgbClr>
              </a:outerShdw>
            </a:effectLst>
          </p:spPr>
        </p:cxnSp>
        <p:cxnSp>
          <p:nvCxnSpPr>
            <p:cNvPr id="181" name="Straight Arrow Connector 180">
              <a:extLst>
                <a:ext uri="{FF2B5EF4-FFF2-40B4-BE49-F238E27FC236}">
                  <a16:creationId xmlns:a16="http://schemas.microsoft.com/office/drawing/2014/main" id="{60F4D0CD-7443-4FF7-9CA8-1BC2501D6E38}"/>
                </a:ext>
              </a:extLst>
            </p:cNvPr>
            <p:cNvCxnSpPr/>
            <p:nvPr/>
          </p:nvCxnSpPr>
          <p:spPr>
            <a:xfrm>
              <a:off x="4702762" y="2263775"/>
              <a:ext cx="0" cy="123825"/>
            </a:xfrm>
            <a:prstGeom prst="straightConnector1">
              <a:avLst/>
            </a:prstGeom>
            <a:noFill/>
            <a:ln w="12700" cap="flat" cmpd="sng" algn="ctr">
              <a:solidFill>
                <a:srgbClr val="FFC000"/>
              </a:solidFill>
              <a:prstDash val="solid"/>
              <a:headEnd type="triangle" w="med" len="sm"/>
              <a:tailEnd type="triangle" w="med" len="sm"/>
            </a:ln>
            <a:effectLst>
              <a:outerShdw blurRad="40000" dist="20000" dir="5400000" rotWithShape="0">
                <a:srgbClr val="000000">
                  <a:alpha val="38000"/>
                </a:srgbClr>
              </a:outerShdw>
            </a:effectLst>
          </p:spPr>
        </p:cxnSp>
        <p:cxnSp>
          <p:nvCxnSpPr>
            <p:cNvPr id="182" name="Straight Arrow Connector 181">
              <a:extLst>
                <a:ext uri="{FF2B5EF4-FFF2-40B4-BE49-F238E27FC236}">
                  <a16:creationId xmlns:a16="http://schemas.microsoft.com/office/drawing/2014/main" id="{41C70E8D-B133-470F-AF52-803DD2EF9758}"/>
                </a:ext>
              </a:extLst>
            </p:cNvPr>
            <p:cNvCxnSpPr/>
            <p:nvPr/>
          </p:nvCxnSpPr>
          <p:spPr>
            <a:xfrm>
              <a:off x="4940887" y="2263775"/>
              <a:ext cx="0" cy="123825"/>
            </a:xfrm>
            <a:prstGeom prst="straightConnector1">
              <a:avLst/>
            </a:prstGeom>
            <a:noFill/>
            <a:ln w="12700" cap="flat" cmpd="sng" algn="ctr">
              <a:solidFill>
                <a:srgbClr val="FFC000"/>
              </a:solidFill>
              <a:prstDash val="solid"/>
              <a:headEnd type="triangle" w="med" len="sm"/>
              <a:tailEnd type="triangle" w="med" len="sm"/>
            </a:ln>
            <a:effectLst>
              <a:outerShdw blurRad="40000" dist="20000" dir="5400000" rotWithShape="0">
                <a:srgbClr val="000000">
                  <a:alpha val="38000"/>
                </a:srgbClr>
              </a:outerShdw>
            </a:effectLst>
          </p:spPr>
        </p:cxnSp>
        <p:cxnSp>
          <p:nvCxnSpPr>
            <p:cNvPr id="183" name="Straight Arrow Connector 182">
              <a:extLst>
                <a:ext uri="{FF2B5EF4-FFF2-40B4-BE49-F238E27FC236}">
                  <a16:creationId xmlns:a16="http://schemas.microsoft.com/office/drawing/2014/main" id="{A4A2C0FB-B773-40D7-AA0A-FD1B84E2F4F8}"/>
                </a:ext>
              </a:extLst>
            </p:cNvPr>
            <p:cNvCxnSpPr/>
            <p:nvPr/>
          </p:nvCxnSpPr>
          <p:spPr>
            <a:xfrm>
              <a:off x="3755024" y="2263775"/>
              <a:ext cx="0" cy="123825"/>
            </a:xfrm>
            <a:prstGeom prst="straightConnector1">
              <a:avLst/>
            </a:prstGeom>
            <a:noFill/>
            <a:ln w="12700" cap="flat" cmpd="sng" algn="ctr">
              <a:solidFill>
                <a:srgbClr val="FFC000"/>
              </a:solidFill>
              <a:prstDash val="solid"/>
              <a:headEnd type="triangle" w="med" len="sm"/>
              <a:tailEnd type="triangle" w="med" len="sm"/>
            </a:ln>
            <a:effectLst>
              <a:outerShdw blurRad="40000" dist="20000" dir="5400000" rotWithShape="0">
                <a:srgbClr val="000000">
                  <a:alpha val="38000"/>
                </a:srgbClr>
              </a:outerShdw>
            </a:effectLst>
          </p:spPr>
        </p:cxnSp>
      </p:grpSp>
      <p:sp>
        <p:nvSpPr>
          <p:cNvPr id="184" name="TextBox 183">
            <a:extLst>
              <a:ext uri="{FF2B5EF4-FFF2-40B4-BE49-F238E27FC236}">
                <a16:creationId xmlns:a16="http://schemas.microsoft.com/office/drawing/2014/main" id="{CA1C5B56-6760-441A-B9F6-9C6A798D2CDB}"/>
              </a:ext>
            </a:extLst>
          </p:cNvPr>
          <p:cNvSpPr txBox="1"/>
          <p:nvPr/>
        </p:nvSpPr>
        <p:spPr>
          <a:xfrm>
            <a:off x="7046945" y="4664966"/>
            <a:ext cx="917938" cy="277000"/>
          </a:xfrm>
          <a:prstGeom prst="rect">
            <a:avLst/>
          </a:prstGeom>
          <a:noFill/>
        </p:spPr>
        <p:txBody>
          <a:bodyPr wrap="square" lIns="91433" tIns="45716" rIns="91433" bIns="45716" rtlCol="0">
            <a:spAutoFit/>
          </a:bodyPr>
          <a:lstStyle/>
          <a:p>
            <a:pPr algn="ctr" defTabSz="457020"/>
            <a:r>
              <a:rPr lang="en-US" sz="1200" b="1" dirty="0" err="1">
                <a:solidFill>
                  <a:srgbClr val="FFC000"/>
                </a:solidFill>
              </a:rPr>
              <a:t>PCIe</a:t>
            </a:r>
            <a:r>
              <a:rPr lang="en-US" sz="1200" b="1" dirty="0">
                <a:solidFill>
                  <a:srgbClr val="FFC000"/>
                </a:solidFill>
              </a:rPr>
              <a:t> Bus</a:t>
            </a:r>
          </a:p>
        </p:txBody>
      </p:sp>
      <p:cxnSp>
        <p:nvCxnSpPr>
          <p:cNvPr id="185" name="Straight Arrow Connector 184">
            <a:extLst>
              <a:ext uri="{FF2B5EF4-FFF2-40B4-BE49-F238E27FC236}">
                <a16:creationId xmlns:a16="http://schemas.microsoft.com/office/drawing/2014/main" id="{1C1BE5EC-0B92-4258-82FE-A39F6D7174EE}"/>
              </a:ext>
            </a:extLst>
          </p:cNvPr>
          <p:cNvCxnSpPr>
            <a:cxnSpLocks/>
          </p:cNvCxnSpPr>
          <p:nvPr/>
        </p:nvCxnSpPr>
        <p:spPr>
          <a:xfrm>
            <a:off x="6874400" y="4967163"/>
            <a:ext cx="1228259" cy="0"/>
          </a:xfrm>
          <a:prstGeom prst="straightConnector1">
            <a:avLst/>
          </a:prstGeom>
          <a:noFill/>
          <a:ln w="25400" cap="flat" cmpd="sng" algn="ctr">
            <a:solidFill>
              <a:srgbClr val="FFC000"/>
            </a:solidFill>
            <a:prstDash val="solid"/>
            <a:headEnd type="triangle"/>
            <a:tailEnd type="triangle"/>
          </a:ln>
          <a:effectLst>
            <a:outerShdw blurRad="40000" dist="20000" dir="5400000" rotWithShape="0">
              <a:srgbClr val="000000">
                <a:alpha val="38000"/>
              </a:srgbClr>
            </a:outerShdw>
          </a:effectLst>
          <a:scene3d>
            <a:camera prst="orthographicFront"/>
            <a:lightRig rig="threePt" dir="t"/>
          </a:scene3d>
          <a:sp3d>
            <a:bevelT w="12700" h="19050"/>
          </a:sp3d>
        </p:spPr>
      </p:cxnSp>
      <p:sp>
        <p:nvSpPr>
          <p:cNvPr id="186" name="TextBox 185">
            <a:extLst>
              <a:ext uri="{FF2B5EF4-FFF2-40B4-BE49-F238E27FC236}">
                <a16:creationId xmlns:a16="http://schemas.microsoft.com/office/drawing/2014/main" id="{80A6806B-F122-412B-AF00-0501CCE1994B}"/>
              </a:ext>
            </a:extLst>
          </p:cNvPr>
          <p:cNvSpPr txBox="1"/>
          <p:nvPr/>
        </p:nvSpPr>
        <p:spPr>
          <a:xfrm>
            <a:off x="7920920" y="1118108"/>
            <a:ext cx="2022560" cy="338554"/>
          </a:xfrm>
          <a:prstGeom prst="rect">
            <a:avLst/>
          </a:prstGeom>
          <a:noFill/>
        </p:spPr>
        <p:txBody>
          <a:bodyPr wrap="square" lIns="91433" tIns="45716" rIns="91433" bIns="45716" rtlCol="0">
            <a:spAutoFit/>
          </a:bodyPr>
          <a:lstStyle/>
          <a:p>
            <a:pPr algn="ctr" defTabSz="457020"/>
            <a:r>
              <a:rPr lang="en-US" sz="1600" dirty="0">
                <a:solidFill>
                  <a:srgbClr val="000000">
                    <a:lumMod val="65000"/>
                    <a:lumOff val="35000"/>
                  </a:srgbClr>
                </a:solidFill>
              </a:rPr>
              <a:t>GPU</a:t>
            </a:r>
          </a:p>
        </p:txBody>
      </p:sp>
      <p:sp>
        <p:nvSpPr>
          <p:cNvPr id="187" name="TextBox 186">
            <a:extLst>
              <a:ext uri="{FF2B5EF4-FFF2-40B4-BE49-F238E27FC236}">
                <a16:creationId xmlns:a16="http://schemas.microsoft.com/office/drawing/2014/main" id="{571B8494-EA96-48E9-B065-304630819157}"/>
              </a:ext>
            </a:extLst>
          </p:cNvPr>
          <p:cNvSpPr txBox="1"/>
          <p:nvPr/>
        </p:nvSpPr>
        <p:spPr>
          <a:xfrm>
            <a:off x="5235267" y="1118108"/>
            <a:ext cx="1589407" cy="338554"/>
          </a:xfrm>
          <a:prstGeom prst="rect">
            <a:avLst/>
          </a:prstGeom>
          <a:noFill/>
        </p:spPr>
        <p:txBody>
          <a:bodyPr wrap="square" lIns="91433" tIns="45716" rIns="91433" bIns="45716" rtlCol="0">
            <a:spAutoFit/>
          </a:bodyPr>
          <a:lstStyle/>
          <a:p>
            <a:pPr algn="ctr" defTabSz="457020"/>
            <a:r>
              <a:rPr lang="en-US" sz="1600" dirty="0">
                <a:solidFill>
                  <a:srgbClr val="595959"/>
                </a:solidFill>
              </a:rPr>
              <a:t>CPU</a:t>
            </a:r>
          </a:p>
        </p:txBody>
      </p:sp>
      <p:grpSp>
        <p:nvGrpSpPr>
          <p:cNvPr id="188" name="Group 187">
            <a:extLst>
              <a:ext uri="{FF2B5EF4-FFF2-40B4-BE49-F238E27FC236}">
                <a16:creationId xmlns:a16="http://schemas.microsoft.com/office/drawing/2014/main" id="{A384864D-B02D-4887-BC6E-D4939AEAD1A5}"/>
              </a:ext>
            </a:extLst>
          </p:cNvPr>
          <p:cNvGrpSpPr/>
          <p:nvPr/>
        </p:nvGrpSpPr>
        <p:grpSpPr>
          <a:xfrm>
            <a:off x="8275935" y="1625810"/>
            <a:ext cx="1314450" cy="1533526"/>
            <a:chOff x="5946775" y="1625600"/>
            <a:chExt cx="1314450" cy="1533525"/>
          </a:xfrm>
        </p:grpSpPr>
        <p:grpSp>
          <p:nvGrpSpPr>
            <p:cNvPr id="189" name="Group 188">
              <a:extLst>
                <a:ext uri="{FF2B5EF4-FFF2-40B4-BE49-F238E27FC236}">
                  <a16:creationId xmlns:a16="http://schemas.microsoft.com/office/drawing/2014/main" id="{378E3E5A-35EC-422F-AC6E-8EF7C14EE4E0}"/>
                </a:ext>
              </a:extLst>
            </p:cNvPr>
            <p:cNvGrpSpPr/>
            <p:nvPr/>
          </p:nvGrpSpPr>
          <p:grpSpPr>
            <a:xfrm>
              <a:off x="5946775" y="1625600"/>
              <a:ext cx="133350" cy="1533525"/>
              <a:chOff x="5946775" y="1625600"/>
              <a:chExt cx="133350" cy="1533525"/>
            </a:xfrm>
          </p:grpSpPr>
          <p:sp>
            <p:nvSpPr>
              <p:cNvPr id="302" name="Rectangle 301">
                <a:extLst>
                  <a:ext uri="{FF2B5EF4-FFF2-40B4-BE49-F238E27FC236}">
                    <a16:creationId xmlns:a16="http://schemas.microsoft.com/office/drawing/2014/main" id="{B5B03B4E-DB9F-41CD-B470-1E4765AD4609}"/>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303" name="Rectangle 302">
                <a:extLst>
                  <a:ext uri="{FF2B5EF4-FFF2-40B4-BE49-F238E27FC236}">
                    <a16:creationId xmlns:a16="http://schemas.microsoft.com/office/drawing/2014/main" id="{B802CB2D-9E45-4F84-92E8-171A9EF390A9}"/>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4" name="Rectangle 303">
                <a:extLst>
                  <a:ext uri="{FF2B5EF4-FFF2-40B4-BE49-F238E27FC236}">
                    <a16:creationId xmlns:a16="http://schemas.microsoft.com/office/drawing/2014/main" id="{0223813E-B20D-46CF-B919-CDF36D150F43}"/>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5" name="Rectangle 304">
                <a:extLst>
                  <a:ext uri="{FF2B5EF4-FFF2-40B4-BE49-F238E27FC236}">
                    <a16:creationId xmlns:a16="http://schemas.microsoft.com/office/drawing/2014/main" id="{CA613DEB-1A29-4A24-9F63-76A110F6451C}"/>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6" name="Rectangle 305">
                <a:extLst>
                  <a:ext uri="{FF2B5EF4-FFF2-40B4-BE49-F238E27FC236}">
                    <a16:creationId xmlns:a16="http://schemas.microsoft.com/office/drawing/2014/main" id="{EB232802-9C07-48EB-AE67-892F696A8147}"/>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7" name="Rectangle 306">
                <a:extLst>
                  <a:ext uri="{FF2B5EF4-FFF2-40B4-BE49-F238E27FC236}">
                    <a16:creationId xmlns:a16="http://schemas.microsoft.com/office/drawing/2014/main" id="{69857ED3-E907-4104-94C6-67E37B32D066}"/>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8" name="Rectangle 307">
                <a:extLst>
                  <a:ext uri="{FF2B5EF4-FFF2-40B4-BE49-F238E27FC236}">
                    <a16:creationId xmlns:a16="http://schemas.microsoft.com/office/drawing/2014/main" id="{7032CC8B-56E3-4B0F-B3D0-A6B45521FAF8}"/>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9" name="Rectangle 308">
                <a:extLst>
                  <a:ext uri="{FF2B5EF4-FFF2-40B4-BE49-F238E27FC236}">
                    <a16:creationId xmlns:a16="http://schemas.microsoft.com/office/drawing/2014/main" id="{9055D6E8-B829-43EE-9072-9ABD5C2C1F3E}"/>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0" name="Rectangle 309">
                <a:extLst>
                  <a:ext uri="{FF2B5EF4-FFF2-40B4-BE49-F238E27FC236}">
                    <a16:creationId xmlns:a16="http://schemas.microsoft.com/office/drawing/2014/main" id="{69E8922F-134B-441B-AAA8-03156E29DC3C}"/>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1" name="Rectangle 310">
                <a:extLst>
                  <a:ext uri="{FF2B5EF4-FFF2-40B4-BE49-F238E27FC236}">
                    <a16:creationId xmlns:a16="http://schemas.microsoft.com/office/drawing/2014/main" id="{BC0C6420-7D8F-4E11-BA18-000811C40EFA}"/>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2" name="Rectangle 311">
                <a:extLst>
                  <a:ext uri="{FF2B5EF4-FFF2-40B4-BE49-F238E27FC236}">
                    <a16:creationId xmlns:a16="http://schemas.microsoft.com/office/drawing/2014/main" id="{09364B2F-9B2B-44F4-BA2D-6A2B968FAF12}"/>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3" name="Rectangle 312">
                <a:extLst>
                  <a:ext uri="{FF2B5EF4-FFF2-40B4-BE49-F238E27FC236}">
                    <a16:creationId xmlns:a16="http://schemas.microsoft.com/office/drawing/2014/main" id="{F2CAC407-EDCA-4B90-849D-7860AA3B64ED}"/>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4" name="Rectangle 313">
                <a:extLst>
                  <a:ext uri="{FF2B5EF4-FFF2-40B4-BE49-F238E27FC236}">
                    <a16:creationId xmlns:a16="http://schemas.microsoft.com/office/drawing/2014/main" id="{E1C33493-7D24-4121-8279-90370D266D35}"/>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5" name="Rectangle 314">
                <a:extLst>
                  <a:ext uri="{FF2B5EF4-FFF2-40B4-BE49-F238E27FC236}">
                    <a16:creationId xmlns:a16="http://schemas.microsoft.com/office/drawing/2014/main" id="{E496C739-FF9A-4383-8D18-6EFD9D59BFE4}"/>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16" name="Rectangle 315">
                <a:extLst>
                  <a:ext uri="{FF2B5EF4-FFF2-40B4-BE49-F238E27FC236}">
                    <a16:creationId xmlns:a16="http://schemas.microsoft.com/office/drawing/2014/main" id="{A4A8F34C-5537-4E9E-92D6-6BD162755F4B}"/>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0" name="Group 189">
              <a:extLst>
                <a:ext uri="{FF2B5EF4-FFF2-40B4-BE49-F238E27FC236}">
                  <a16:creationId xmlns:a16="http://schemas.microsoft.com/office/drawing/2014/main" id="{A185BAAC-CC77-48C2-8BF6-77DD98016124}"/>
                </a:ext>
              </a:extLst>
            </p:cNvPr>
            <p:cNvGrpSpPr/>
            <p:nvPr/>
          </p:nvGrpSpPr>
          <p:grpSpPr>
            <a:xfrm>
              <a:off x="6115050" y="1625600"/>
              <a:ext cx="133350" cy="1533525"/>
              <a:chOff x="5946775" y="1625600"/>
              <a:chExt cx="133350" cy="1533525"/>
            </a:xfrm>
          </p:grpSpPr>
          <p:sp>
            <p:nvSpPr>
              <p:cNvPr id="287" name="Rectangle 286">
                <a:extLst>
                  <a:ext uri="{FF2B5EF4-FFF2-40B4-BE49-F238E27FC236}">
                    <a16:creationId xmlns:a16="http://schemas.microsoft.com/office/drawing/2014/main" id="{AD30A6D3-E889-4564-8EDB-780AE98AD51E}"/>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288" name="Rectangle 287">
                <a:extLst>
                  <a:ext uri="{FF2B5EF4-FFF2-40B4-BE49-F238E27FC236}">
                    <a16:creationId xmlns:a16="http://schemas.microsoft.com/office/drawing/2014/main" id="{0B37DA8B-2770-47A8-8549-F58721BA458F}"/>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9" name="Rectangle 288">
                <a:extLst>
                  <a:ext uri="{FF2B5EF4-FFF2-40B4-BE49-F238E27FC236}">
                    <a16:creationId xmlns:a16="http://schemas.microsoft.com/office/drawing/2014/main" id="{8BC6108C-F76E-443F-B646-CFB2955C9628}"/>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0" name="Rectangle 289">
                <a:extLst>
                  <a:ext uri="{FF2B5EF4-FFF2-40B4-BE49-F238E27FC236}">
                    <a16:creationId xmlns:a16="http://schemas.microsoft.com/office/drawing/2014/main" id="{931236E8-A849-4B8D-B34A-4CD5979AF189}"/>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1" name="Rectangle 290">
                <a:extLst>
                  <a:ext uri="{FF2B5EF4-FFF2-40B4-BE49-F238E27FC236}">
                    <a16:creationId xmlns:a16="http://schemas.microsoft.com/office/drawing/2014/main" id="{CC59D0B7-DD15-4042-B307-E1EB31426677}"/>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2" name="Rectangle 291">
                <a:extLst>
                  <a:ext uri="{FF2B5EF4-FFF2-40B4-BE49-F238E27FC236}">
                    <a16:creationId xmlns:a16="http://schemas.microsoft.com/office/drawing/2014/main" id="{53DF0CBF-2F9A-47A3-8C23-20F0BF311D4C}"/>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3" name="Rectangle 292">
                <a:extLst>
                  <a:ext uri="{FF2B5EF4-FFF2-40B4-BE49-F238E27FC236}">
                    <a16:creationId xmlns:a16="http://schemas.microsoft.com/office/drawing/2014/main" id="{5BD54156-AC97-450C-899B-F721B7175A11}"/>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4" name="Rectangle 293">
                <a:extLst>
                  <a:ext uri="{FF2B5EF4-FFF2-40B4-BE49-F238E27FC236}">
                    <a16:creationId xmlns:a16="http://schemas.microsoft.com/office/drawing/2014/main" id="{B77090E0-3DF0-4F50-8E95-1C998FB3E0EC}"/>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5" name="Rectangle 294">
                <a:extLst>
                  <a:ext uri="{FF2B5EF4-FFF2-40B4-BE49-F238E27FC236}">
                    <a16:creationId xmlns:a16="http://schemas.microsoft.com/office/drawing/2014/main" id="{5C2B833D-2FCD-4638-A6EB-B04693CF78CB}"/>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6" name="Rectangle 295">
                <a:extLst>
                  <a:ext uri="{FF2B5EF4-FFF2-40B4-BE49-F238E27FC236}">
                    <a16:creationId xmlns:a16="http://schemas.microsoft.com/office/drawing/2014/main" id="{7ABDAC58-EF3C-4ADA-B4CE-41F68922623D}"/>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7" name="Rectangle 296">
                <a:extLst>
                  <a:ext uri="{FF2B5EF4-FFF2-40B4-BE49-F238E27FC236}">
                    <a16:creationId xmlns:a16="http://schemas.microsoft.com/office/drawing/2014/main" id="{25EF3B6F-2E27-4BE2-8C51-F847E64E4DDC}"/>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8" name="Rectangle 297">
                <a:extLst>
                  <a:ext uri="{FF2B5EF4-FFF2-40B4-BE49-F238E27FC236}">
                    <a16:creationId xmlns:a16="http://schemas.microsoft.com/office/drawing/2014/main" id="{CEC27756-E437-43A9-B821-DC69BE16E4CD}"/>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99" name="Rectangle 298">
                <a:extLst>
                  <a:ext uri="{FF2B5EF4-FFF2-40B4-BE49-F238E27FC236}">
                    <a16:creationId xmlns:a16="http://schemas.microsoft.com/office/drawing/2014/main" id="{BF8DA101-DDA2-4FCF-8880-7D33C88ACCCC}"/>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0" name="Rectangle 299">
                <a:extLst>
                  <a:ext uri="{FF2B5EF4-FFF2-40B4-BE49-F238E27FC236}">
                    <a16:creationId xmlns:a16="http://schemas.microsoft.com/office/drawing/2014/main" id="{5AB76E38-9F58-4819-B966-53DF82FD0A5C}"/>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301" name="Rectangle 300">
                <a:extLst>
                  <a:ext uri="{FF2B5EF4-FFF2-40B4-BE49-F238E27FC236}">
                    <a16:creationId xmlns:a16="http://schemas.microsoft.com/office/drawing/2014/main" id="{8E9DB6AB-1B74-4306-BADB-709F4179957E}"/>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1" name="Group 190">
              <a:extLst>
                <a:ext uri="{FF2B5EF4-FFF2-40B4-BE49-F238E27FC236}">
                  <a16:creationId xmlns:a16="http://schemas.microsoft.com/office/drawing/2014/main" id="{9857ECE1-25D9-49A9-A449-7D7E2BDC1F0B}"/>
                </a:ext>
              </a:extLst>
            </p:cNvPr>
            <p:cNvGrpSpPr/>
            <p:nvPr/>
          </p:nvGrpSpPr>
          <p:grpSpPr>
            <a:xfrm>
              <a:off x="6283325" y="1625600"/>
              <a:ext cx="133350" cy="1533525"/>
              <a:chOff x="5946775" y="1625600"/>
              <a:chExt cx="133350" cy="1533525"/>
            </a:xfrm>
          </p:grpSpPr>
          <p:sp>
            <p:nvSpPr>
              <p:cNvPr id="272" name="Rectangle 271">
                <a:extLst>
                  <a:ext uri="{FF2B5EF4-FFF2-40B4-BE49-F238E27FC236}">
                    <a16:creationId xmlns:a16="http://schemas.microsoft.com/office/drawing/2014/main" id="{0E1D33C7-D288-4877-BD51-5F1F4D5E205A}"/>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273" name="Rectangle 272">
                <a:extLst>
                  <a:ext uri="{FF2B5EF4-FFF2-40B4-BE49-F238E27FC236}">
                    <a16:creationId xmlns:a16="http://schemas.microsoft.com/office/drawing/2014/main" id="{FCFDD32A-6DE6-48F8-9AB0-46AA42AEFAEB}"/>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4" name="Rectangle 273">
                <a:extLst>
                  <a:ext uri="{FF2B5EF4-FFF2-40B4-BE49-F238E27FC236}">
                    <a16:creationId xmlns:a16="http://schemas.microsoft.com/office/drawing/2014/main" id="{FA4440BD-348A-42D6-A43D-3DC461570072}"/>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5" name="Rectangle 274">
                <a:extLst>
                  <a:ext uri="{FF2B5EF4-FFF2-40B4-BE49-F238E27FC236}">
                    <a16:creationId xmlns:a16="http://schemas.microsoft.com/office/drawing/2014/main" id="{B2B981C1-797B-4D8D-A3E4-5A7F1A7C0D17}"/>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6" name="Rectangle 275">
                <a:extLst>
                  <a:ext uri="{FF2B5EF4-FFF2-40B4-BE49-F238E27FC236}">
                    <a16:creationId xmlns:a16="http://schemas.microsoft.com/office/drawing/2014/main" id="{BC15FFC8-11E6-4A83-9E2B-C66E06F127E6}"/>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7" name="Rectangle 276">
                <a:extLst>
                  <a:ext uri="{FF2B5EF4-FFF2-40B4-BE49-F238E27FC236}">
                    <a16:creationId xmlns:a16="http://schemas.microsoft.com/office/drawing/2014/main" id="{9F80DAB2-79CD-4E4F-A2FD-FA68A67FEFA1}"/>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8" name="Rectangle 277">
                <a:extLst>
                  <a:ext uri="{FF2B5EF4-FFF2-40B4-BE49-F238E27FC236}">
                    <a16:creationId xmlns:a16="http://schemas.microsoft.com/office/drawing/2014/main" id="{BB4B12BD-2727-472D-A551-D5D4651EB07E}"/>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9" name="Rectangle 278">
                <a:extLst>
                  <a:ext uri="{FF2B5EF4-FFF2-40B4-BE49-F238E27FC236}">
                    <a16:creationId xmlns:a16="http://schemas.microsoft.com/office/drawing/2014/main" id="{ADEE38FC-BBCD-4445-B1AA-5824815FB441}"/>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0" name="Rectangle 279">
                <a:extLst>
                  <a:ext uri="{FF2B5EF4-FFF2-40B4-BE49-F238E27FC236}">
                    <a16:creationId xmlns:a16="http://schemas.microsoft.com/office/drawing/2014/main" id="{D5B1DAFE-7288-4DD2-9E77-16CF0176E97D}"/>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1" name="Rectangle 280">
                <a:extLst>
                  <a:ext uri="{FF2B5EF4-FFF2-40B4-BE49-F238E27FC236}">
                    <a16:creationId xmlns:a16="http://schemas.microsoft.com/office/drawing/2014/main" id="{28DC1EEE-E45D-4357-BE6F-A523FF1020EF}"/>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2" name="Rectangle 281">
                <a:extLst>
                  <a:ext uri="{FF2B5EF4-FFF2-40B4-BE49-F238E27FC236}">
                    <a16:creationId xmlns:a16="http://schemas.microsoft.com/office/drawing/2014/main" id="{39116B29-3EB1-4803-B9B6-92370A312433}"/>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3" name="Rectangle 282">
                <a:extLst>
                  <a:ext uri="{FF2B5EF4-FFF2-40B4-BE49-F238E27FC236}">
                    <a16:creationId xmlns:a16="http://schemas.microsoft.com/office/drawing/2014/main" id="{C5754BEF-7B05-42F9-850A-B340C4288566}"/>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4" name="Rectangle 283">
                <a:extLst>
                  <a:ext uri="{FF2B5EF4-FFF2-40B4-BE49-F238E27FC236}">
                    <a16:creationId xmlns:a16="http://schemas.microsoft.com/office/drawing/2014/main" id="{C0E29DE9-1C3C-4D11-9DD0-991E4C7E111E}"/>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5" name="Rectangle 284">
                <a:extLst>
                  <a:ext uri="{FF2B5EF4-FFF2-40B4-BE49-F238E27FC236}">
                    <a16:creationId xmlns:a16="http://schemas.microsoft.com/office/drawing/2014/main" id="{20FE9B00-C878-4B26-A806-0E721F812D96}"/>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86" name="Rectangle 285">
                <a:extLst>
                  <a:ext uri="{FF2B5EF4-FFF2-40B4-BE49-F238E27FC236}">
                    <a16:creationId xmlns:a16="http://schemas.microsoft.com/office/drawing/2014/main" id="{51E39226-2B3C-4860-B277-E94CDB974876}"/>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2" name="Group 191">
              <a:extLst>
                <a:ext uri="{FF2B5EF4-FFF2-40B4-BE49-F238E27FC236}">
                  <a16:creationId xmlns:a16="http://schemas.microsoft.com/office/drawing/2014/main" id="{DC50A790-3EBA-4992-A3DC-958A7DBD17C7}"/>
                </a:ext>
              </a:extLst>
            </p:cNvPr>
            <p:cNvGrpSpPr/>
            <p:nvPr/>
          </p:nvGrpSpPr>
          <p:grpSpPr>
            <a:xfrm>
              <a:off x="6451600" y="1625600"/>
              <a:ext cx="133350" cy="1533525"/>
              <a:chOff x="5946775" y="1625600"/>
              <a:chExt cx="133350" cy="1533525"/>
            </a:xfrm>
          </p:grpSpPr>
          <p:sp>
            <p:nvSpPr>
              <p:cNvPr id="257" name="Rectangle 256">
                <a:extLst>
                  <a:ext uri="{FF2B5EF4-FFF2-40B4-BE49-F238E27FC236}">
                    <a16:creationId xmlns:a16="http://schemas.microsoft.com/office/drawing/2014/main" id="{69CC04EF-67A7-4422-9305-2AC9B2A4F90E}"/>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258" name="Rectangle 257">
                <a:extLst>
                  <a:ext uri="{FF2B5EF4-FFF2-40B4-BE49-F238E27FC236}">
                    <a16:creationId xmlns:a16="http://schemas.microsoft.com/office/drawing/2014/main" id="{25E7439F-59B0-4831-9E1B-E92F7BFEEA3D}"/>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9" name="Rectangle 258">
                <a:extLst>
                  <a:ext uri="{FF2B5EF4-FFF2-40B4-BE49-F238E27FC236}">
                    <a16:creationId xmlns:a16="http://schemas.microsoft.com/office/drawing/2014/main" id="{538741DC-526A-4A4F-B790-EA56EC73FC25}"/>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0" name="Rectangle 259">
                <a:extLst>
                  <a:ext uri="{FF2B5EF4-FFF2-40B4-BE49-F238E27FC236}">
                    <a16:creationId xmlns:a16="http://schemas.microsoft.com/office/drawing/2014/main" id="{A56E0457-46DE-4546-B42B-A221714BE97E}"/>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1" name="Rectangle 260">
                <a:extLst>
                  <a:ext uri="{FF2B5EF4-FFF2-40B4-BE49-F238E27FC236}">
                    <a16:creationId xmlns:a16="http://schemas.microsoft.com/office/drawing/2014/main" id="{AE83BCAE-A14A-451A-ADCC-64CA2ECFEE91}"/>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2" name="Rectangle 261">
                <a:extLst>
                  <a:ext uri="{FF2B5EF4-FFF2-40B4-BE49-F238E27FC236}">
                    <a16:creationId xmlns:a16="http://schemas.microsoft.com/office/drawing/2014/main" id="{293C4C18-0A8B-49D4-BA81-5BCC6DF4164D}"/>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3" name="Rectangle 262">
                <a:extLst>
                  <a:ext uri="{FF2B5EF4-FFF2-40B4-BE49-F238E27FC236}">
                    <a16:creationId xmlns:a16="http://schemas.microsoft.com/office/drawing/2014/main" id="{9B2DDE5B-4A5F-444B-B484-EB02A3E27667}"/>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4" name="Rectangle 263">
                <a:extLst>
                  <a:ext uri="{FF2B5EF4-FFF2-40B4-BE49-F238E27FC236}">
                    <a16:creationId xmlns:a16="http://schemas.microsoft.com/office/drawing/2014/main" id="{E43A8DCF-920A-47EE-AC8D-632A7BBFE5DB}"/>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5" name="Rectangle 264">
                <a:extLst>
                  <a:ext uri="{FF2B5EF4-FFF2-40B4-BE49-F238E27FC236}">
                    <a16:creationId xmlns:a16="http://schemas.microsoft.com/office/drawing/2014/main" id="{AAF7A951-DD35-4FC0-AF5B-BA7AAEAA93F5}"/>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6" name="Rectangle 265">
                <a:extLst>
                  <a:ext uri="{FF2B5EF4-FFF2-40B4-BE49-F238E27FC236}">
                    <a16:creationId xmlns:a16="http://schemas.microsoft.com/office/drawing/2014/main" id="{ADE6F0CD-A9D4-4480-AEC1-91551AD418C5}"/>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7" name="Rectangle 266">
                <a:extLst>
                  <a:ext uri="{FF2B5EF4-FFF2-40B4-BE49-F238E27FC236}">
                    <a16:creationId xmlns:a16="http://schemas.microsoft.com/office/drawing/2014/main" id="{AA246529-8723-4C49-A1A3-A7BE32490278}"/>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8" name="Rectangle 267">
                <a:extLst>
                  <a:ext uri="{FF2B5EF4-FFF2-40B4-BE49-F238E27FC236}">
                    <a16:creationId xmlns:a16="http://schemas.microsoft.com/office/drawing/2014/main" id="{6E99046C-C7D8-4975-B2DE-D50FC8CA12C4}"/>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69" name="Rectangle 268">
                <a:extLst>
                  <a:ext uri="{FF2B5EF4-FFF2-40B4-BE49-F238E27FC236}">
                    <a16:creationId xmlns:a16="http://schemas.microsoft.com/office/drawing/2014/main" id="{54EDD3D3-A280-442C-A16D-4D904691343D}"/>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0" name="Rectangle 269">
                <a:extLst>
                  <a:ext uri="{FF2B5EF4-FFF2-40B4-BE49-F238E27FC236}">
                    <a16:creationId xmlns:a16="http://schemas.microsoft.com/office/drawing/2014/main" id="{17FF8C22-7866-41AC-AE89-93D3211B48AA}"/>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71" name="Rectangle 270">
                <a:extLst>
                  <a:ext uri="{FF2B5EF4-FFF2-40B4-BE49-F238E27FC236}">
                    <a16:creationId xmlns:a16="http://schemas.microsoft.com/office/drawing/2014/main" id="{2DFA0407-4B48-40C9-ABBB-869B45172F68}"/>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3" name="Group 192">
              <a:extLst>
                <a:ext uri="{FF2B5EF4-FFF2-40B4-BE49-F238E27FC236}">
                  <a16:creationId xmlns:a16="http://schemas.microsoft.com/office/drawing/2014/main" id="{17275BB5-4E0C-493D-87BA-5E4EE7D85948}"/>
                </a:ext>
              </a:extLst>
            </p:cNvPr>
            <p:cNvGrpSpPr/>
            <p:nvPr/>
          </p:nvGrpSpPr>
          <p:grpSpPr>
            <a:xfrm>
              <a:off x="6623050" y="1625600"/>
              <a:ext cx="133350" cy="1533525"/>
              <a:chOff x="5946775" y="1625600"/>
              <a:chExt cx="133350" cy="1533525"/>
            </a:xfrm>
          </p:grpSpPr>
          <p:sp>
            <p:nvSpPr>
              <p:cNvPr id="242" name="Rectangle 241">
                <a:extLst>
                  <a:ext uri="{FF2B5EF4-FFF2-40B4-BE49-F238E27FC236}">
                    <a16:creationId xmlns:a16="http://schemas.microsoft.com/office/drawing/2014/main" id="{ADCB8158-44C0-4552-AD05-5FEFD3A98DCE}"/>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243" name="Rectangle 242">
                <a:extLst>
                  <a:ext uri="{FF2B5EF4-FFF2-40B4-BE49-F238E27FC236}">
                    <a16:creationId xmlns:a16="http://schemas.microsoft.com/office/drawing/2014/main" id="{D6E4A61E-B989-4C3E-B449-565CCFF4E238}"/>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4" name="Rectangle 243">
                <a:extLst>
                  <a:ext uri="{FF2B5EF4-FFF2-40B4-BE49-F238E27FC236}">
                    <a16:creationId xmlns:a16="http://schemas.microsoft.com/office/drawing/2014/main" id="{6DFA5AE1-5DAE-4B74-9593-07FDDCFABABC}"/>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5" name="Rectangle 244">
                <a:extLst>
                  <a:ext uri="{FF2B5EF4-FFF2-40B4-BE49-F238E27FC236}">
                    <a16:creationId xmlns:a16="http://schemas.microsoft.com/office/drawing/2014/main" id="{381E1884-FC8D-44D3-BDC5-751F0A888A62}"/>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6" name="Rectangle 245">
                <a:extLst>
                  <a:ext uri="{FF2B5EF4-FFF2-40B4-BE49-F238E27FC236}">
                    <a16:creationId xmlns:a16="http://schemas.microsoft.com/office/drawing/2014/main" id="{FE96FE89-779E-4235-89FC-4EC4F36AA704}"/>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7" name="Rectangle 246">
                <a:extLst>
                  <a:ext uri="{FF2B5EF4-FFF2-40B4-BE49-F238E27FC236}">
                    <a16:creationId xmlns:a16="http://schemas.microsoft.com/office/drawing/2014/main" id="{D6F26783-A81A-4C5D-A33A-49325526F771}"/>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8" name="Rectangle 247">
                <a:extLst>
                  <a:ext uri="{FF2B5EF4-FFF2-40B4-BE49-F238E27FC236}">
                    <a16:creationId xmlns:a16="http://schemas.microsoft.com/office/drawing/2014/main" id="{8E06035B-1D02-487E-B2C5-B76D153CFC97}"/>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9" name="Rectangle 248">
                <a:extLst>
                  <a:ext uri="{FF2B5EF4-FFF2-40B4-BE49-F238E27FC236}">
                    <a16:creationId xmlns:a16="http://schemas.microsoft.com/office/drawing/2014/main" id="{7AEDA25F-5251-43E2-B453-E3F72A09C9EB}"/>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0" name="Rectangle 249">
                <a:extLst>
                  <a:ext uri="{FF2B5EF4-FFF2-40B4-BE49-F238E27FC236}">
                    <a16:creationId xmlns:a16="http://schemas.microsoft.com/office/drawing/2014/main" id="{84AC705F-FC12-46ED-83D7-D00E744B49D0}"/>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1" name="Rectangle 250">
                <a:extLst>
                  <a:ext uri="{FF2B5EF4-FFF2-40B4-BE49-F238E27FC236}">
                    <a16:creationId xmlns:a16="http://schemas.microsoft.com/office/drawing/2014/main" id="{C989A9F1-5912-477D-894F-B9D39F13172C}"/>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2" name="Rectangle 251">
                <a:extLst>
                  <a:ext uri="{FF2B5EF4-FFF2-40B4-BE49-F238E27FC236}">
                    <a16:creationId xmlns:a16="http://schemas.microsoft.com/office/drawing/2014/main" id="{8999BE15-9057-4D36-BCBA-64B443719C67}"/>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3" name="Rectangle 252">
                <a:extLst>
                  <a:ext uri="{FF2B5EF4-FFF2-40B4-BE49-F238E27FC236}">
                    <a16:creationId xmlns:a16="http://schemas.microsoft.com/office/drawing/2014/main" id="{CBBCB112-BB46-44E6-AE35-CD0E9B090511}"/>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4" name="Rectangle 253">
                <a:extLst>
                  <a:ext uri="{FF2B5EF4-FFF2-40B4-BE49-F238E27FC236}">
                    <a16:creationId xmlns:a16="http://schemas.microsoft.com/office/drawing/2014/main" id="{008B254E-8362-47DE-9200-E9BA2DBD82AA}"/>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5" name="Rectangle 254">
                <a:extLst>
                  <a:ext uri="{FF2B5EF4-FFF2-40B4-BE49-F238E27FC236}">
                    <a16:creationId xmlns:a16="http://schemas.microsoft.com/office/drawing/2014/main" id="{088AC047-8225-4A71-9148-FED49A70AB6C}"/>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56" name="Rectangle 255">
                <a:extLst>
                  <a:ext uri="{FF2B5EF4-FFF2-40B4-BE49-F238E27FC236}">
                    <a16:creationId xmlns:a16="http://schemas.microsoft.com/office/drawing/2014/main" id="{9E6C395F-D90D-454B-82B0-58F7670B029D}"/>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4" name="Group 193">
              <a:extLst>
                <a:ext uri="{FF2B5EF4-FFF2-40B4-BE49-F238E27FC236}">
                  <a16:creationId xmlns:a16="http://schemas.microsoft.com/office/drawing/2014/main" id="{121BC7EF-E81F-4783-9B22-D41C10CDBAB4}"/>
                </a:ext>
              </a:extLst>
            </p:cNvPr>
            <p:cNvGrpSpPr/>
            <p:nvPr/>
          </p:nvGrpSpPr>
          <p:grpSpPr>
            <a:xfrm>
              <a:off x="6791325" y="1625600"/>
              <a:ext cx="133350" cy="1533525"/>
              <a:chOff x="5946775" y="1625600"/>
              <a:chExt cx="133350" cy="1533525"/>
            </a:xfrm>
          </p:grpSpPr>
          <p:sp>
            <p:nvSpPr>
              <p:cNvPr id="227" name="Rectangle 226">
                <a:extLst>
                  <a:ext uri="{FF2B5EF4-FFF2-40B4-BE49-F238E27FC236}">
                    <a16:creationId xmlns:a16="http://schemas.microsoft.com/office/drawing/2014/main" id="{144F3F3E-A135-4634-8AAB-FCCFC8E5E718}"/>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228" name="Rectangle 227">
                <a:extLst>
                  <a:ext uri="{FF2B5EF4-FFF2-40B4-BE49-F238E27FC236}">
                    <a16:creationId xmlns:a16="http://schemas.microsoft.com/office/drawing/2014/main" id="{DB1C0643-BAF2-4BF8-8BB9-5BE3363432F0}"/>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9" name="Rectangle 228">
                <a:extLst>
                  <a:ext uri="{FF2B5EF4-FFF2-40B4-BE49-F238E27FC236}">
                    <a16:creationId xmlns:a16="http://schemas.microsoft.com/office/drawing/2014/main" id="{3DD1D905-96DD-4786-8078-7DD3757C31F4}"/>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0" name="Rectangle 229">
                <a:extLst>
                  <a:ext uri="{FF2B5EF4-FFF2-40B4-BE49-F238E27FC236}">
                    <a16:creationId xmlns:a16="http://schemas.microsoft.com/office/drawing/2014/main" id="{E8FC40E7-FFF3-42A0-AE07-0B0A6116DF5B}"/>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1" name="Rectangle 230">
                <a:extLst>
                  <a:ext uri="{FF2B5EF4-FFF2-40B4-BE49-F238E27FC236}">
                    <a16:creationId xmlns:a16="http://schemas.microsoft.com/office/drawing/2014/main" id="{A559F17B-7BB4-458D-A8CB-FBCDD2A4C2AE}"/>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2" name="Rectangle 231">
                <a:extLst>
                  <a:ext uri="{FF2B5EF4-FFF2-40B4-BE49-F238E27FC236}">
                    <a16:creationId xmlns:a16="http://schemas.microsoft.com/office/drawing/2014/main" id="{6631B26B-4BE6-4176-914E-9E6F7EA81883}"/>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3" name="Rectangle 232">
                <a:extLst>
                  <a:ext uri="{FF2B5EF4-FFF2-40B4-BE49-F238E27FC236}">
                    <a16:creationId xmlns:a16="http://schemas.microsoft.com/office/drawing/2014/main" id="{38D84A05-1F82-4E38-85B4-9F7EE4634E98}"/>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4" name="Rectangle 233">
                <a:extLst>
                  <a:ext uri="{FF2B5EF4-FFF2-40B4-BE49-F238E27FC236}">
                    <a16:creationId xmlns:a16="http://schemas.microsoft.com/office/drawing/2014/main" id="{634D33C9-0176-4D98-89B8-7F9632008B49}"/>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5" name="Rectangle 234">
                <a:extLst>
                  <a:ext uri="{FF2B5EF4-FFF2-40B4-BE49-F238E27FC236}">
                    <a16:creationId xmlns:a16="http://schemas.microsoft.com/office/drawing/2014/main" id="{32FBC3CC-52D5-427E-A97C-E8CE1F13392B}"/>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6" name="Rectangle 235">
                <a:extLst>
                  <a:ext uri="{FF2B5EF4-FFF2-40B4-BE49-F238E27FC236}">
                    <a16:creationId xmlns:a16="http://schemas.microsoft.com/office/drawing/2014/main" id="{92D5EF04-30D0-4818-A0B1-DEE73B356FB5}"/>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7" name="Rectangle 236">
                <a:extLst>
                  <a:ext uri="{FF2B5EF4-FFF2-40B4-BE49-F238E27FC236}">
                    <a16:creationId xmlns:a16="http://schemas.microsoft.com/office/drawing/2014/main" id="{58DEDCFF-BC57-4ADD-B41A-298DD66EF051}"/>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8" name="Rectangle 237">
                <a:extLst>
                  <a:ext uri="{FF2B5EF4-FFF2-40B4-BE49-F238E27FC236}">
                    <a16:creationId xmlns:a16="http://schemas.microsoft.com/office/drawing/2014/main" id="{D100C6BA-017E-46FC-9840-E918430DA7EF}"/>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39" name="Rectangle 238">
                <a:extLst>
                  <a:ext uri="{FF2B5EF4-FFF2-40B4-BE49-F238E27FC236}">
                    <a16:creationId xmlns:a16="http://schemas.microsoft.com/office/drawing/2014/main" id="{A18C200C-E3CF-499A-B552-1104AB88AFE9}"/>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0" name="Rectangle 239">
                <a:extLst>
                  <a:ext uri="{FF2B5EF4-FFF2-40B4-BE49-F238E27FC236}">
                    <a16:creationId xmlns:a16="http://schemas.microsoft.com/office/drawing/2014/main" id="{D92B813A-6446-4C7C-939C-80AC22A665DF}"/>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41" name="Rectangle 240">
                <a:extLst>
                  <a:ext uri="{FF2B5EF4-FFF2-40B4-BE49-F238E27FC236}">
                    <a16:creationId xmlns:a16="http://schemas.microsoft.com/office/drawing/2014/main" id="{7A6F0035-8011-4930-B359-B0C65335E633}"/>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5" name="Group 194">
              <a:extLst>
                <a:ext uri="{FF2B5EF4-FFF2-40B4-BE49-F238E27FC236}">
                  <a16:creationId xmlns:a16="http://schemas.microsoft.com/office/drawing/2014/main" id="{54B141A9-08E9-43E9-B10C-66F9311D92C3}"/>
                </a:ext>
              </a:extLst>
            </p:cNvPr>
            <p:cNvGrpSpPr/>
            <p:nvPr/>
          </p:nvGrpSpPr>
          <p:grpSpPr>
            <a:xfrm>
              <a:off x="6959600" y="1625600"/>
              <a:ext cx="133350" cy="1533525"/>
              <a:chOff x="5946775" y="1625600"/>
              <a:chExt cx="133350" cy="1533525"/>
            </a:xfrm>
          </p:grpSpPr>
          <p:sp>
            <p:nvSpPr>
              <p:cNvPr id="212" name="Rectangle 211">
                <a:extLst>
                  <a:ext uri="{FF2B5EF4-FFF2-40B4-BE49-F238E27FC236}">
                    <a16:creationId xmlns:a16="http://schemas.microsoft.com/office/drawing/2014/main" id="{9437475F-AD38-44C2-8B4B-F0A75F2D1AD8}"/>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213" name="Rectangle 212">
                <a:extLst>
                  <a:ext uri="{FF2B5EF4-FFF2-40B4-BE49-F238E27FC236}">
                    <a16:creationId xmlns:a16="http://schemas.microsoft.com/office/drawing/2014/main" id="{73A11B6B-8791-4489-8465-CFECB425E0B9}"/>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4" name="Rectangle 213">
                <a:extLst>
                  <a:ext uri="{FF2B5EF4-FFF2-40B4-BE49-F238E27FC236}">
                    <a16:creationId xmlns:a16="http://schemas.microsoft.com/office/drawing/2014/main" id="{34CE023E-D17B-4131-A688-D9FBE7076EC3}"/>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5" name="Rectangle 214">
                <a:extLst>
                  <a:ext uri="{FF2B5EF4-FFF2-40B4-BE49-F238E27FC236}">
                    <a16:creationId xmlns:a16="http://schemas.microsoft.com/office/drawing/2014/main" id="{43E4CE99-5381-4B22-AB82-4EB875E0863B}"/>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6" name="Rectangle 215">
                <a:extLst>
                  <a:ext uri="{FF2B5EF4-FFF2-40B4-BE49-F238E27FC236}">
                    <a16:creationId xmlns:a16="http://schemas.microsoft.com/office/drawing/2014/main" id="{6F80F1DD-7D04-4795-9A54-F8C91CF624CF}"/>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7" name="Rectangle 216">
                <a:extLst>
                  <a:ext uri="{FF2B5EF4-FFF2-40B4-BE49-F238E27FC236}">
                    <a16:creationId xmlns:a16="http://schemas.microsoft.com/office/drawing/2014/main" id="{8F663BF5-3506-49AC-9330-9219E202829A}"/>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8" name="Rectangle 217">
                <a:extLst>
                  <a:ext uri="{FF2B5EF4-FFF2-40B4-BE49-F238E27FC236}">
                    <a16:creationId xmlns:a16="http://schemas.microsoft.com/office/drawing/2014/main" id="{46C7A3DE-1630-4F72-ACE8-4440124EFC69}"/>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9" name="Rectangle 218">
                <a:extLst>
                  <a:ext uri="{FF2B5EF4-FFF2-40B4-BE49-F238E27FC236}">
                    <a16:creationId xmlns:a16="http://schemas.microsoft.com/office/drawing/2014/main" id="{5870F665-D566-489B-99E8-7D06D9FF3117}"/>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0" name="Rectangle 219">
                <a:extLst>
                  <a:ext uri="{FF2B5EF4-FFF2-40B4-BE49-F238E27FC236}">
                    <a16:creationId xmlns:a16="http://schemas.microsoft.com/office/drawing/2014/main" id="{71020FA5-A820-47BB-96A8-1E0EFA1C2AC8}"/>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1" name="Rectangle 220">
                <a:extLst>
                  <a:ext uri="{FF2B5EF4-FFF2-40B4-BE49-F238E27FC236}">
                    <a16:creationId xmlns:a16="http://schemas.microsoft.com/office/drawing/2014/main" id="{6D4964C6-C427-4229-AB7E-ABE45C53057C}"/>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2" name="Rectangle 221">
                <a:extLst>
                  <a:ext uri="{FF2B5EF4-FFF2-40B4-BE49-F238E27FC236}">
                    <a16:creationId xmlns:a16="http://schemas.microsoft.com/office/drawing/2014/main" id="{AD56B212-2711-40D1-96D7-BF1F928D57FE}"/>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3" name="Rectangle 222">
                <a:extLst>
                  <a:ext uri="{FF2B5EF4-FFF2-40B4-BE49-F238E27FC236}">
                    <a16:creationId xmlns:a16="http://schemas.microsoft.com/office/drawing/2014/main" id="{9CED370B-94D4-424A-851B-BE36AC116277}"/>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4" name="Rectangle 223">
                <a:extLst>
                  <a:ext uri="{FF2B5EF4-FFF2-40B4-BE49-F238E27FC236}">
                    <a16:creationId xmlns:a16="http://schemas.microsoft.com/office/drawing/2014/main" id="{527B53BE-E98A-4324-A14C-AA9B955247FD}"/>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5" name="Rectangle 224">
                <a:extLst>
                  <a:ext uri="{FF2B5EF4-FFF2-40B4-BE49-F238E27FC236}">
                    <a16:creationId xmlns:a16="http://schemas.microsoft.com/office/drawing/2014/main" id="{483D5536-4A4B-4DE2-889A-20D26FD50500}"/>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26" name="Rectangle 225">
                <a:extLst>
                  <a:ext uri="{FF2B5EF4-FFF2-40B4-BE49-F238E27FC236}">
                    <a16:creationId xmlns:a16="http://schemas.microsoft.com/office/drawing/2014/main" id="{83B10F21-B0FD-47B0-8182-2813E657322C}"/>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nvGrpSpPr>
            <p:cNvPr id="196" name="Group 195">
              <a:extLst>
                <a:ext uri="{FF2B5EF4-FFF2-40B4-BE49-F238E27FC236}">
                  <a16:creationId xmlns:a16="http://schemas.microsoft.com/office/drawing/2014/main" id="{E375FAC5-E9C5-4A0A-9BDD-EE24B492FA2F}"/>
                </a:ext>
              </a:extLst>
            </p:cNvPr>
            <p:cNvGrpSpPr/>
            <p:nvPr/>
          </p:nvGrpSpPr>
          <p:grpSpPr>
            <a:xfrm>
              <a:off x="7127875" y="1625600"/>
              <a:ext cx="133350" cy="1533525"/>
              <a:chOff x="5946775" y="1625600"/>
              <a:chExt cx="133350" cy="1533525"/>
            </a:xfrm>
          </p:grpSpPr>
          <p:sp>
            <p:nvSpPr>
              <p:cNvPr id="197" name="Rectangle 196">
                <a:extLst>
                  <a:ext uri="{FF2B5EF4-FFF2-40B4-BE49-F238E27FC236}">
                    <a16:creationId xmlns:a16="http://schemas.microsoft.com/office/drawing/2014/main" id="{07F73256-F73B-42BC-9B1F-844C56F0E185}"/>
                  </a:ext>
                </a:extLst>
              </p:cNvPr>
              <p:cNvSpPr/>
              <p:nvPr/>
            </p:nvSpPr>
            <p:spPr>
              <a:xfrm>
                <a:off x="5946775" y="1625600"/>
                <a:ext cx="133350" cy="1533525"/>
              </a:xfrm>
              <a:prstGeom prst="rect">
                <a:avLst/>
              </a:prstGeom>
              <a:gradFill rotWithShape="1">
                <a:gsLst>
                  <a:gs pos="0">
                    <a:srgbClr val="76B900">
                      <a:lumMod val="20000"/>
                      <a:lumOff val="80000"/>
                    </a:srgbClr>
                  </a:gs>
                  <a:gs pos="80000">
                    <a:srgbClr val="76B900">
                      <a:lumMod val="40000"/>
                      <a:lumOff val="60000"/>
                      <a:alpha val="47000"/>
                    </a:srgbClr>
                  </a:gs>
                  <a:gs pos="100000">
                    <a:srgbClr val="76B900">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a:solidFill>
                    <a:srgbClr val="FFFFFF"/>
                  </a:solidFill>
                  <a:latin typeface="Trebuchet MS"/>
                </a:endParaRPr>
              </a:p>
            </p:txBody>
          </p:sp>
          <p:sp>
            <p:nvSpPr>
              <p:cNvPr id="198" name="Rectangle 197">
                <a:extLst>
                  <a:ext uri="{FF2B5EF4-FFF2-40B4-BE49-F238E27FC236}">
                    <a16:creationId xmlns:a16="http://schemas.microsoft.com/office/drawing/2014/main" id="{94006833-1F8A-48EC-8DB5-CBF4914C316C}"/>
                  </a:ext>
                </a:extLst>
              </p:cNvPr>
              <p:cNvSpPr/>
              <p:nvPr/>
            </p:nvSpPr>
            <p:spPr>
              <a:xfrm>
                <a:off x="5979075" y="1643550"/>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199" name="Rectangle 198">
                <a:extLst>
                  <a:ext uri="{FF2B5EF4-FFF2-40B4-BE49-F238E27FC236}">
                    <a16:creationId xmlns:a16="http://schemas.microsoft.com/office/drawing/2014/main" id="{8AF6671E-03D9-46A4-896C-41A6D14F46B3}"/>
                  </a:ext>
                </a:extLst>
              </p:cNvPr>
              <p:cNvSpPr/>
              <p:nvPr/>
            </p:nvSpPr>
            <p:spPr>
              <a:xfrm>
                <a:off x="5979075" y="174778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0" name="Rectangle 199">
                <a:extLst>
                  <a:ext uri="{FF2B5EF4-FFF2-40B4-BE49-F238E27FC236}">
                    <a16:creationId xmlns:a16="http://schemas.microsoft.com/office/drawing/2014/main" id="{D96A3569-F554-48F7-A631-74522D13337F}"/>
                  </a:ext>
                </a:extLst>
              </p:cNvPr>
              <p:cNvSpPr/>
              <p:nvPr/>
            </p:nvSpPr>
            <p:spPr>
              <a:xfrm>
                <a:off x="5979075" y="1860034"/>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1" name="Rectangle 200">
                <a:extLst>
                  <a:ext uri="{FF2B5EF4-FFF2-40B4-BE49-F238E27FC236}">
                    <a16:creationId xmlns:a16="http://schemas.microsoft.com/office/drawing/2014/main" id="{9B434B37-1740-42A9-B0B2-38A4EC808D3D}"/>
                  </a:ext>
                </a:extLst>
              </p:cNvPr>
              <p:cNvSpPr/>
              <p:nvPr/>
            </p:nvSpPr>
            <p:spPr>
              <a:xfrm>
                <a:off x="5979075" y="196426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2" name="Rectangle 201">
                <a:extLst>
                  <a:ext uri="{FF2B5EF4-FFF2-40B4-BE49-F238E27FC236}">
                    <a16:creationId xmlns:a16="http://schemas.microsoft.com/office/drawing/2014/main" id="{0B17A55B-1669-4C02-A217-55D9DE674735}"/>
                  </a:ext>
                </a:extLst>
              </p:cNvPr>
              <p:cNvSpPr/>
              <p:nvPr/>
            </p:nvSpPr>
            <p:spPr>
              <a:xfrm>
                <a:off x="5979075" y="207651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3" name="Rectangle 202">
                <a:extLst>
                  <a:ext uri="{FF2B5EF4-FFF2-40B4-BE49-F238E27FC236}">
                    <a16:creationId xmlns:a16="http://schemas.microsoft.com/office/drawing/2014/main" id="{17F6E797-8021-405A-9B8F-D5A1DDFD438D}"/>
                  </a:ext>
                </a:extLst>
              </p:cNvPr>
              <p:cNvSpPr/>
              <p:nvPr/>
            </p:nvSpPr>
            <p:spPr>
              <a:xfrm>
                <a:off x="5979075" y="2180751"/>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4" name="Rectangle 203">
                <a:extLst>
                  <a:ext uri="{FF2B5EF4-FFF2-40B4-BE49-F238E27FC236}">
                    <a16:creationId xmlns:a16="http://schemas.microsoft.com/office/drawing/2014/main" id="{F9F99151-3EE0-4106-8A11-3F64311AD58C}"/>
                  </a:ext>
                </a:extLst>
              </p:cNvPr>
              <p:cNvSpPr/>
              <p:nvPr/>
            </p:nvSpPr>
            <p:spPr>
              <a:xfrm>
                <a:off x="5979075" y="229300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5" name="Rectangle 204">
                <a:extLst>
                  <a:ext uri="{FF2B5EF4-FFF2-40B4-BE49-F238E27FC236}">
                    <a16:creationId xmlns:a16="http://schemas.microsoft.com/office/drawing/2014/main" id="{B63E3899-4C52-4FAD-9FCD-EFC53429C5B7}"/>
                  </a:ext>
                </a:extLst>
              </p:cNvPr>
              <p:cNvSpPr/>
              <p:nvPr/>
            </p:nvSpPr>
            <p:spPr>
              <a:xfrm>
                <a:off x="5979075" y="2396025"/>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6" name="Rectangle 205">
                <a:extLst>
                  <a:ext uri="{FF2B5EF4-FFF2-40B4-BE49-F238E27FC236}">
                    <a16:creationId xmlns:a16="http://schemas.microsoft.com/office/drawing/2014/main" id="{0E25F524-1BF3-46CD-9D83-8E6B7E7E31CA}"/>
                  </a:ext>
                </a:extLst>
              </p:cNvPr>
              <p:cNvSpPr/>
              <p:nvPr/>
            </p:nvSpPr>
            <p:spPr>
              <a:xfrm>
                <a:off x="5979075" y="2500258"/>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7" name="Rectangle 206">
                <a:extLst>
                  <a:ext uri="{FF2B5EF4-FFF2-40B4-BE49-F238E27FC236}">
                    <a16:creationId xmlns:a16="http://schemas.microsoft.com/office/drawing/2014/main" id="{4DE6831A-139C-4F9C-8929-63BD7C02B494}"/>
                  </a:ext>
                </a:extLst>
              </p:cNvPr>
              <p:cNvSpPr/>
              <p:nvPr/>
            </p:nvSpPr>
            <p:spPr>
              <a:xfrm>
                <a:off x="5979075" y="2612509"/>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8" name="Rectangle 207">
                <a:extLst>
                  <a:ext uri="{FF2B5EF4-FFF2-40B4-BE49-F238E27FC236}">
                    <a16:creationId xmlns:a16="http://schemas.microsoft.com/office/drawing/2014/main" id="{3DB78E61-B306-4F09-83E2-6413C45166B7}"/>
                  </a:ext>
                </a:extLst>
              </p:cNvPr>
              <p:cNvSpPr/>
              <p:nvPr/>
            </p:nvSpPr>
            <p:spPr>
              <a:xfrm>
                <a:off x="5979075" y="2716742"/>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09" name="Rectangle 208">
                <a:extLst>
                  <a:ext uri="{FF2B5EF4-FFF2-40B4-BE49-F238E27FC236}">
                    <a16:creationId xmlns:a16="http://schemas.microsoft.com/office/drawing/2014/main" id="{078FFD71-0211-4086-B501-BC16DC666F44}"/>
                  </a:ext>
                </a:extLst>
              </p:cNvPr>
              <p:cNvSpPr/>
              <p:nvPr/>
            </p:nvSpPr>
            <p:spPr>
              <a:xfrm>
                <a:off x="5979075" y="2828993"/>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0" name="Rectangle 209">
                <a:extLst>
                  <a:ext uri="{FF2B5EF4-FFF2-40B4-BE49-F238E27FC236}">
                    <a16:creationId xmlns:a16="http://schemas.microsoft.com/office/drawing/2014/main" id="{90F922FE-3F68-43E7-88A9-214160D7409B}"/>
                  </a:ext>
                </a:extLst>
              </p:cNvPr>
              <p:cNvSpPr/>
              <p:nvPr/>
            </p:nvSpPr>
            <p:spPr>
              <a:xfrm>
                <a:off x="5979075" y="2933226"/>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sp>
            <p:nvSpPr>
              <p:cNvPr id="211" name="Rectangle 210">
                <a:extLst>
                  <a:ext uri="{FF2B5EF4-FFF2-40B4-BE49-F238E27FC236}">
                    <a16:creationId xmlns:a16="http://schemas.microsoft.com/office/drawing/2014/main" id="{04B44AF8-B886-48C1-ADB8-AF0E519C4A78}"/>
                  </a:ext>
                </a:extLst>
              </p:cNvPr>
              <p:cNvSpPr/>
              <p:nvPr/>
            </p:nvSpPr>
            <p:spPr>
              <a:xfrm>
                <a:off x="5979075" y="3045477"/>
                <a:ext cx="67740" cy="69275"/>
              </a:xfrm>
              <a:prstGeom prst="rect">
                <a:avLst/>
              </a:prstGeom>
              <a:gradFill flip="none" rotWithShape="1">
                <a:gsLst>
                  <a:gs pos="50000">
                    <a:srgbClr val="76B900">
                      <a:lumMod val="75000"/>
                    </a:srgbClr>
                  </a:gs>
                  <a:gs pos="100000">
                    <a:srgbClr val="76B900">
                      <a:lumMod val="60000"/>
                      <a:lumOff val="40000"/>
                    </a:srgbClr>
                  </a:gs>
                </a:gsLst>
                <a:lin ang="16200000" scaled="0"/>
                <a:tileRect/>
              </a:gradFill>
              <a:ln w="3175" cap="flat" cmpd="sng" algn="ctr">
                <a:solidFill>
                  <a:srgbClr val="76B900">
                    <a:lumMod val="50000"/>
                  </a:srgbClr>
                </a:solidFill>
                <a:prstDash val="solid"/>
              </a:ln>
              <a:effectLst>
                <a:outerShdw blurRad="40000" dist="23000" dir="5400000" rotWithShape="0">
                  <a:srgbClr val="000000">
                    <a:alpha val="35000"/>
                  </a:srgbClr>
                </a:outerShdw>
              </a:effectLst>
            </p:spPr>
            <p:txBody>
              <a:bodyPr rtlCol="0" anchor="ctr"/>
              <a:lstStyle/>
              <a:p>
                <a:pPr algn="ctr" defTabSz="457020">
                  <a:defRPr/>
                </a:pPr>
                <a:endParaRPr lang="en-US" kern="0" dirty="0">
                  <a:solidFill>
                    <a:srgbClr val="FFFFFF"/>
                  </a:solidFill>
                  <a:latin typeface="Trebuchet MS"/>
                </a:endParaRPr>
              </a:p>
            </p:txBody>
          </p:sp>
        </p:grpSp>
      </p:grpSp>
      <p:sp>
        <p:nvSpPr>
          <p:cNvPr id="317" name="Up-Down Arrow 329">
            <a:extLst>
              <a:ext uri="{FF2B5EF4-FFF2-40B4-BE49-F238E27FC236}">
                <a16:creationId xmlns:a16="http://schemas.microsoft.com/office/drawing/2014/main" id="{1B0BCE9A-8AA5-422D-9A9E-0AF2F85A93E8}"/>
              </a:ext>
            </a:extLst>
          </p:cNvPr>
          <p:cNvSpPr/>
          <p:nvPr/>
        </p:nvSpPr>
        <p:spPr>
          <a:xfrm>
            <a:off x="5907381" y="2825225"/>
            <a:ext cx="253339" cy="269875"/>
          </a:xfrm>
          <a:prstGeom prst="upDownArrow">
            <a:avLst>
              <a:gd name="adj1" fmla="val 64334"/>
              <a:gd name="adj2" fmla="val 24842"/>
            </a:avLst>
          </a:prstGeom>
          <a:solidFill>
            <a:srgbClr val="FFC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2700" h="12700"/>
          </a:sp3d>
        </p:spPr>
        <p:txBody>
          <a:bodyPr lIns="91433" tIns="45716" rIns="91433" bIns="45716" rtlCol="0" anchor="ctr"/>
          <a:lstStyle/>
          <a:p>
            <a:pPr algn="ctr" defTabSz="457020">
              <a:defRPr/>
            </a:pPr>
            <a:endParaRPr lang="en-US" kern="0">
              <a:solidFill>
                <a:srgbClr val="FFFFFF"/>
              </a:solidFill>
              <a:latin typeface="Trebuchet MS"/>
            </a:endParaRPr>
          </a:p>
        </p:txBody>
      </p:sp>
      <p:sp>
        <p:nvSpPr>
          <p:cNvPr id="320" name="Title 3">
            <a:extLst>
              <a:ext uri="{FF2B5EF4-FFF2-40B4-BE49-F238E27FC236}">
                <a16:creationId xmlns:a16="http://schemas.microsoft.com/office/drawing/2014/main" id="{56D65369-0789-421E-8132-84307749FBF7}"/>
              </a:ext>
            </a:extLst>
          </p:cNvPr>
          <p:cNvSpPr>
            <a:spLocks noGrp="1"/>
          </p:cNvSpPr>
          <p:nvPr>
            <p:ph type="title"/>
          </p:nvPr>
        </p:nvSpPr>
        <p:spPr>
          <a:xfrm>
            <a:off x="187670" y="3420886"/>
            <a:ext cx="4727885" cy="590931"/>
          </a:xfrm>
        </p:spPr>
        <p:txBody>
          <a:bodyPr/>
          <a:lstStyle/>
          <a:p>
            <a:pPr algn="ctr"/>
            <a:r>
              <a:rPr lang="en-US" dirty="0"/>
              <a:t>Architecture</a:t>
            </a:r>
            <a:br>
              <a:rPr lang="en-US" dirty="0"/>
            </a:br>
            <a:r>
              <a:rPr lang="en-US" dirty="0"/>
              <a:t>Basic Concept</a:t>
            </a:r>
            <a:br>
              <a:rPr lang="en-US" dirty="0"/>
            </a:br>
            <a:br>
              <a:rPr lang="en-US" dirty="0"/>
            </a:br>
            <a:r>
              <a:rPr lang="en-US" sz="1800" dirty="0"/>
              <a:t>Simplified, but sadly true</a:t>
            </a:r>
            <a:endParaRPr lang="en-GB" sz="1800" dirty="0"/>
          </a:p>
        </p:txBody>
      </p:sp>
    </p:spTree>
    <p:extLst>
      <p:ext uri="{BB962C8B-B14F-4D97-AF65-F5344CB8AC3E}">
        <p14:creationId xmlns:p14="http://schemas.microsoft.com/office/powerpoint/2010/main" val="5893428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ounded Rectangle 877">
            <a:extLst>
              <a:ext uri="{FF2B5EF4-FFF2-40B4-BE49-F238E27FC236}">
                <a16:creationId xmlns:a16="http://schemas.microsoft.com/office/drawing/2014/main" id="{A83045C9-81AF-4C12-8289-4883F629FEE2}"/>
              </a:ext>
            </a:extLst>
          </p:cNvPr>
          <p:cNvSpPr/>
          <p:nvPr/>
        </p:nvSpPr>
        <p:spPr>
          <a:xfrm>
            <a:off x="401653" y="1414565"/>
            <a:ext cx="2987712" cy="1985926"/>
          </a:xfrm>
          <a:prstGeom prst="roundRect">
            <a:avLst>
              <a:gd name="adj" fmla="val 9194"/>
            </a:avLst>
          </a:prstGeom>
          <a:gradFill rotWithShape="1">
            <a:gsLst>
              <a:gs pos="1000">
                <a:srgbClr val="FFC000">
                  <a:lumMod val="75000"/>
                </a:srgbClr>
              </a:gs>
              <a:gs pos="80000">
                <a:srgbClr val="FFC000">
                  <a:lumMod val="60000"/>
                  <a:lumOff val="40000"/>
                </a:srgbClr>
              </a:gs>
              <a:gs pos="100000">
                <a:srgbClr val="FFC000">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latin typeface="Trebuchet MS"/>
            </a:endParaRPr>
          </a:p>
        </p:txBody>
      </p:sp>
      <p:sp>
        <p:nvSpPr>
          <p:cNvPr id="4" name="Title 3"/>
          <p:cNvSpPr>
            <a:spLocks noGrp="1"/>
          </p:cNvSpPr>
          <p:nvPr>
            <p:ph type="title"/>
          </p:nvPr>
        </p:nvSpPr>
        <p:spPr>
          <a:xfrm>
            <a:off x="3003320" y="4881463"/>
            <a:ext cx="4604071" cy="646270"/>
          </a:xfrm>
        </p:spPr>
        <p:txBody>
          <a:bodyPr/>
          <a:lstStyle/>
          <a:p>
            <a:pPr algn="ctr"/>
            <a:br>
              <a:rPr lang="en-US" sz="2800" b="1" dirty="0">
                <a:solidFill>
                  <a:schemeClr val="accent4"/>
                </a:solidFill>
              </a:rPr>
            </a:br>
            <a:r>
              <a:rPr lang="en-US" sz="2800" b="1" dirty="0">
                <a:solidFill>
                  <a:schemeClr val="accent4"/>
                </a:solidFill>
              </a:rPr>
              <a:t>Multiple Times Each Iteration</a:t>
            </a:r>
            <a:endParaRPr lang="en-GB" sz="1400" b="1" dirty="0">
              <a:solidFill>
                <a:schemeClr val="accent4"/>
              </a:solidFill>
            </a:endParaRPr>
          </a:p>
        </p:txBody>
      </p:sp>
      <p:sp>
        <p:nvSpPr>
          <p:cNvPr id="2" name="TextBox 1"/>
          <p:cNvSpPr txBox="1"/>
          <p:nvPr/>
        </p:nvSpPr>
        <p:spPr>
          <a:xfrm>
            <a:off x="951464" y="995451"/>
            <a:ext cx="1814912" cy="406261"/>
          </a:xfrm>
          <a:prstGeom prst="rect">
            <a:avLst/>
          </a:prstGeom>
          <a:noFill/>
        </p:spPr>
        <p:txBody>
          <a:bodyPr wrap="none" lIns="91436" tIns="45718" rIns="91436" bIns="45718" rtlCol="0">
            <a:spAutoFit/>
          </a:bodyPr>
          <a:lstStyle/>
          <a:p>
            <a:r>
              <a:rPr lang="en-US" sz="2040" b="1" dirty="0">
                <a:solidFill>
                  <a:schemeClr val="bg1"/>
                </a:solidFill>
              </a:rPr>
              <a:t>CPU Memory</a:t>
            </a:r>
          </a:p>
        </p:txBody>
      </p:sp>
      <p:sp>
        <p:nvSpPr>
          <p:cNvPr id="25" name="TextBox 24"/>
          <p:cNvSpPr txBox="1"/>
          <p:nvPr/>
        </p:nvSpPr>
        <p:spPr>
          <a:xfrm>
            <a:off x="7864655" y="1068669"/>
            <a:ext cx="1829339" cy="406261"/>
          </a:xfrm>
          <a:prstGeom prst="rect">
            <a:avLst/>
          </a:prstGeom>
          <a:noFill/>
        </p:spPr>
        <p:txBody>
          <a:bodyPr wrap="none" lIns="91436" tIns="45718" rIns="91436" bIns="45718" rtlCol="0">
            <a:spAutoFit/>
          </a:bodyPr>
          <a:lstStyle/>
          <a:p>
            <a:r>
              <a:rPr lang="en-US" sz="2040" b="1" dirty="0">
                <a:solidFill>
                  <a:schemeClr val="bg1"/>
                </a:solidFill>
              </a:rPr>
              <a:t>GPU Memory</a:t>
            </a:r>
          </a:p>
        </p:txBody>
      </p:sp>
      <p:sp>
        <p:nvSpPr>
          <p:cNvPr id="26" name="TextBox 25"/>
          <p:cNvSpPr txBox="1"/>
          <p:nvPr/>
        </p:nvSpPr>
        <p:spPr>
          <a:xfrm>
            <a:off x="1398293" y="5176613"/>
            <a:ext cx="737694" cy="406261"/>
          </a:xfrm>
          <a:prstGeom prst="rect">
            <a:avLst/>
          </a:prstGeom>
          <a:noFill/>
        </p:spPr>
        <p:txBody>
          <a:bodyPr wrap="none" lIns="91436" tIns="45718" rIns="91436" bIns="45718" rtlCol="0">
            <a:spAutoFit/>
          </a:bodyPr>
          <a:lstStyle/>
          <a:p>
            <a:r>
              <a:rPr lang="en-US" sz="2040" b="1" dirty="0">
                <a:solidFill>
                  <a:schemeClr val="bg1"/>
                </a:solidFill>
              </a:rPr>
              <a:t>CPU</a:t>
            </a:r>
          </a:p>
        </p:txBody>
      </p:sp>
      <p:sp>
        <p:nvSpPr>
          <p:cNvPr id="27" name="TextBox 26"/>
          <p:cNvSpPr txBox="1"/>
          <p:nvPr/>
        </p:nvSpPr>
        <p:spPr>
          <a:xfrm>
            <a:off x="8523083" y="5379743"/>
            <a:ext cx="752121" cy="406261"/>
          </a:xfrm>
          <a:prstGeom prst="rect">
            <a:avLst/>
          </a:prstGeom>
          <a:noFill/>
        </p:spPr>
        <p:txBody>
          <a:bodyPr wrap="none" lIns="91436" tIns="45718" rIns="91436" bIns="45718" rtlCol="0">
            <a:spAutoFit/>
          </a:bodyPr>
          <a:lstStyle/>
          <a:p>
            <a:r>
              <a:rPr lang="en-US" sz="2040" b="1" dirty="0">
                <a:solidFill>
                  <a:schemeClr val="bg1"/>
                </a:solidFill>
              </a:rPr>
              <a:t>GPU</a:t>
            </a:r>
          </a:p>
        </p:txBody>
      </p:sp>
      <p:grpSp>
        <p:nvGrpSpPr>
          <p:cNvPr id="57" name="Group 56"/>
          <p:cNvGrpSpPr/>
          <p:nvPr/>
        </p:nvGrpSpPr>
        <p:grpSpPr>
          <a:xfrm>
            <a:off x="3998551" y="2587676"/>
            <a:ext cx="2762651" cy="2212411"/>
            <a:chOff x="1295400" y="2951674"/>
            <a:chExt cx="2962075" cy="3979788"/>
          </a:xfrm>
        </p:grpSpPr>
        <p:sp>
          <p:nvSpPr>
            <p:cNvPr id="58" name="Rectangle 57"/>
            <p:cNvSpPr/>
            <p:nvPr/>
          </p:nvSpPr>
          <p:spPr>
            <a:xfrm>
              <a:off x="1981200" y="3619500"/>
              <a:ext cx="609600" cy="609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59" name="Rectangle 58"/>
            <p:cNvSpPr/>
            <p:nvPr/>
          </p:nvSpPr>
          <p:spPr>
            <a:xfrm>
              <a:off x="2590800" y="3619500"/>
              <a:ext cx="609600" cy="609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60" name="Rectangle 59"/>
            <p:cNvSpPr/>
            <p:nvPr/>
          </p:nvSpPr>
          <p:spPr>
            <a:xfrm>
              <a:off x="1981200" y="4229100"/>
              <a:ext cx="609600" cy="609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61" name="Rectangle 60"/>
            <p:cNvSpPr/>
            <p:nvPr/>
          </p:nvSpPr>
          <p:spPr>
            <a:xfrm>
              <a:off x="2590800" y="4229100"/>
              <a:ext cx="609600" cy="609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62" name="Oval 61"/>
            <p:cNvSpPr/>
            <p:nvPr/>
          </p:nvSpPr>
          <p:spPr>
            <a:xfrm>
              <a:off x="2514600" y="41529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63" name="Oval 62"/>
            <p:cNvSpPr/>
            <p:nvPr/>
          </p:nvSpPr>
          <p:spPr>
            <a:xfrm>
              <a:off x="3124200" y="41529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64" name="Oval 63"/>
            <p:cNvSpPr/>
            <p:nvPr/>
          </p:nvSpPr>
          <p:spPr>
            <a:xfrm>
              <a:off x="2514600" y="47625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65" name="Oval 64"/>
            <p:cNvSpPr/>
            <p:nvPr/>
          </p:nvSpPr>
          <p:spPr>
            <a:xfrm>
              <a:off x="2514600" y="35433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66" name="Oval 65"/>
            <p:cNvSpPr/>
            <p:nvPr/>
          </p:nvSpPr>
          <p:spPr>
            <a:xfrm>
              <a:off x="1905000" y="41529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67" name="TextBox 66"/>
            <p:cNvSpPr txBox="1"/>
            <p:nvPr/>
          </p:nvSpPr>
          <p:spPr>
            <a:xfrm>
              <a:off x="2580461" y="4229096"/>
              <a:ext cx="778923" cy="2007810"/>
            </a:xfrm>
            <a:prstGeom prst="rect">
              <a:avLst/>
            </a:prstGeom>
            <a:noFill/>
          </p:spPr>
          <p:txBody>
            <a:bodyPr wrap="none" rtlCol="0">
              <a:spAutoFit/>
            </a:bodyPr>
            <a:lstStyle/>
            <a:p>
              <a:r>
                <a:rPr lang="en-US" dirty="0">
                  <a:solidFill>
                    <a:schemeClr val="bg1"/>
                  </a:solidFill>
                  <a:latin typeface="Trebuchet MS" pitchFamily="34" charset="0"/>
                </a:rPr>
                <a:t>A(</a:t>
              </a:r>
              <a:r>
                <a:rPr lang="en-US" dirty="0" err="1">
                  <a:solidFill>
                    <a:schemeClr val="bg1"/>
                  </a:solidFill>
                  <a:latin typeface="Trebuchet MS" pitchFamily="34" charset="0"/>
                </a:rPr>
                <a:t>i,j</a:t>
              </a:r>
              <a:r>
                <a:rPr lang="en-US" dirty="0">
                  <a:solidFill>
                    <a:schemeClr val="bg1"/>
                  </a:solidFill>
                  <a:latin typeface="Trebuchet MS" pitchFamily="34" charset="0"/>
                </a:rPr>
                <a:t>)</a:t>
              </a:r>
            </a:p>
          </p:txBody>
        </p:sp>
        <p:sp>
          <p:nvSpPr>
            <p:cNvPr id="68" name="TextBox 67"/>
            <p:cNvSpPr txBox="1"/>
            <p:nvPr/>
          </p:nvSpPr>
          <p:spPr>
            <a:xfrm>
              <a:off x="3217308" y="4244874"/>
              <a:ext cx="1040167" cy="2007810"/>
            </a:xfrm>
            <a:prstGeom prst="rect">
              <a:avLst/>
            </a:prstGeom>
            <a:noFill/>
          </p:spPr>
          <p:txBody>
            <a:bodyPr wrap="none" rtlCol="0">
              <a:spAutoFit/>
            </a:bodyPr>
            <a:lstStyle/>
            <a:p>
              <a:r>
                <a:rPr lang="en-US" dirty="0">
                  <a:solidFill>
                    <a:schemeClr val="bg1"/>
                  </a:solidFill>
                  <a:latin typeface="Trebuchet MS" pitchFamily="34" charset="0"/>
                </a:rPr>
                <a:t>A(i+1,j)</a:t>
              </a:r>
            </a:p>
          </p:txBody>
        </p:sp>
        <p:sp>
          <p:nvSpPr>
            <p:cNvPr id="69" name="TextBox 68"/>
            <p:cNvSpPr txBox="1"/>
            <p:nvPr/>
          </p:nvSpPr>
          <p:spPr>
            <a:xfrm>
              <a:off x="1295400" y="4229096"/>
              <a:ext cx="1000638" cy="2007810"/>
            </a:xfrm>
            <a:prstGeom prst="rect">
              <a:avLst/>
            </a:prstGeom>
            <a:noFill/>
          </p:spPr>
          <p:txBody>
            <a:bodyPr wrap="none" rtlCol="0">
              <a:spAutoFit/>
            </a:bodyPr>
            <a:lstStyle/>
            <a:p>
              <a:r>
                <a:rPr lang="en-US" dirty="0">
                  <a:solidFill>
                    <a:schemeClr val="bg1"/>
                  </a:solidFill>
                  <a:latin typeface="Trebuchet MS" pitchFamily="34" charset="0"/>
                </a:rPr>
                <a:t>A(i-1,j)</a:t>
              </a:r>
            </a:p>
          </p:txBody>
        </p:sp>
        <p:sp>
          <p:nvSpPr>
            <p:cNvPr id="70" name="TextBox 69"/>
            <p:cNvSpPr txBox="1"/>
            <p:nvPr/>
          </p:nvSpPr>
          <p:spPr>
            <a:xfrm>
              <a:off x="2238375" y="4923652"/>
              <a:ext cx="1000638" cy="2007810"/>
            </a:xfrm>
            <a:prstGeom prst="rect">
              <a:avLst/>
            </a:prstGeom>
            <a:noFill/>
          </p:spPr>
          <p:txBody>
            <a:bodyPr wrap="none" rtlCol="0">
              <a:spAutoFit/>
            </a:bodyPr>
            <a:lstStyle/>
            <a:p>
              <a:r>
                <a:rPr lang="en-US" dirty="0">
                  <a:solidFill>
                    <a:schemeClr val="bg1"/>
                  </a:solidFill>
                  <a:latin typeface="Trebuchet MS" pitchFamily="34" charset="0"/>
                </a:rPr>
                <a:t>A(i,j-1)</a:t>
              </a:r>
            </a:p>
          </p:txBody>
        </p:sp>
        <p:sp>
          <p:nvSpPr>
            <p:cNvPr id="71" name="TextBox 70"/>
            <p:cNvSpPr txBox="1"/>
            <p:nvPr/>
          </p:nvSpPr>
          <p:spPr>
            <a:xfrm>
              <a:off x="2531231" y="2951674"/>
              <a:ext cx="1040167" cy="2007810"/>
            </a:xfrm>
            <a:prstGeom prst="rect">
              <a:avLst/>
            </a:prstGeom>
            <a:noFill/>
          </p:spPr>
          <p:txBody>
            <a:bodyPr wrap="none" rtlCol="0">
              <a:spAutoFit/>
            </a:bodyPr>
            <a:lstStyle/>
            <a:p>
              <a:r>
                <a:rPr lang="en-US" dirty="0">
                  <a:solidFill>
                    <a:schemeClr val="bg1"/>
                  </a:solidFill>
                  <a:latin typeface="Trebuchet MS" pitchFamily="34" charset="0"/>
                </a:rPr>
                <a:t>A(i+1,j)</a:t>
              </a:r>
            </a:p>
          </p:txBody>
        </p:sp>
      </p:grpSp>
      <p:grpSp>
        <p:nvGrpSpPr>
          <p:cNvPr id="117" name="Group 116"/>
          <p:cNvGrpSpPr/>
          <p:nvPr/>
        </p:nvGrpSpPr>
        <p:grpSpPr>
          <a:xfrm>
            <a:off x="529037" y="1599162"/>
            <a:ext cx="2746881" cy="1690088"/>
            <a:chOff x="1295400" y="3266301"/>
            <a:chExt cx="2945167" cy="2120808"/>
          </a:xfrm>
        </p:grpSpPr>
        <p:sp>
          <p:nvSpPr>
            <p:cNvPr id="118" name="Rectangle 117"/>
            <p:cNvSpPr/>
            <p:nvPr/>
          </p:nvSpPr>
          <p:spPr>
            <a:xfrm>
              <a:off x="1981200" y="36195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19" name="Rectangle 118"/>
            <p:cNvSpPr/>
            <p:nvPr/>
          </p:nvSpPr>
          <p:spPr>
            <a:xfrm>
              <a:off x="2590800" y="36195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sp>
          <p:nvSpPr>
            <p:cNvPr id="120" name="Rectangle 119"/>
            <p:cNvSpPr/>
            <p:nvPr/>
          </p:nvSpPr>
          <p:spPr>
            <a:xfrm>
              <a:off x="1981200" y="42291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sp>
          <p:nvSpPr>
            <p:cNvPr id="121" name="Rectangle 120"/>
            <p:cNvSpPr/>
            <p:nvPr/>
          </p:nvSpPr>
          <p:spPr>
            <a:xfrm>
              <a:off x="2590800" y="42291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22" name="Oval 121"/>
            <p:cNvSpPr/>
            <p:nvPr/>
          </p:nvSpPr>
          <p:spPr>
            <a:xfrm>
              <a:off x="2514600" y="41529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23" name="Oval 122"/>
            <p:cNvSpPr/>
            <p:nvPr/>
          </p:nvSpPr>
          <p:spPr>
            <a:xfrm>
              <a:off x="3124200" y="41529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24" name="Oval 123"/>
            <p:cNvSpPr/>
            <p:nvPr/>
          </p:nvSpPr>
          <p:spPr>
            <a:xfrm>
              <a:off x="2514600" y="47625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25" name="Oval 124"/>
            <p:cNvSpPr/>
            <p:nvPr/>
          </p:nvSpPr>
          <p:spPr>
            <a:xfrm>
              <a:off x="2514600" y="35433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26" name="Oval 125"/>
            <p:cNvSpPr/>
            <p:nvPr/>
          </p:nvSpPr>
          <p:spPr>
            <a:xfrm>
              <a:off x="1905000" y="41529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27" name="TextBox 126"/>
            <p:cNvSpPr txBox="1"/>
            <p:nvPr/>
          </p:nvSpPr>
          <p:spPr>
            <a:xfrm>
              <a:off x="2580461" y="4229100"/>
              <a:ext cx="778923" cy="463457"/>
            </a:xfrm>
            <a:prstGeom prst="rect">
              <a:avLst/>
            </a:prstGeom>
            <a:noFill/>
          </p:spPr>
          <p:txBody>
            <a:bodyPr wrap="none" rtlCol="0">
              <a:spAutoFit/>
            </a:bodyPr>
            <a:lstStyle/>
            <a:p>
              <a:r>
                <a:rPr lang="en-US" dirty="0">
                  <a:solidFill>
                    <a:schemeClr val="bg1"/>
                  </a:solidFill>
                  <a:latin typeface="Trebuchet MS" pitchFamily="34" charset="0"/>
                </a:rPr>
                <a:t>A(</a:t>
              </a:r>
              <a:r>
                <a:rPr lang="en-US" dirty="0" err="1">
                  <a:solidFill>
                    <a:schemeClr val="bg1"/>
                  </a:solidFill>
                  <a:latin typeface="Trebuchet MS" pitchFamily="34" charset="0"/>
                </a:rPr>
                <a:t>i,j</a:t>
              </a:r>
              <a:r>
                <a:rPr lang="en-US" dirty="0">
                  <a:solidFill>
                    <a:schemeClr val="bg1"/>
                  </a:solidFill>
                  <a:latin typeface="Trebuchet MS" pitchFamily="34" charset="0"/>
                </a:rPr>
                <a:t>)</a:t>
              </a:r>
            </a:p>
          </p:txBody>
        </p:sp>
        <p:sp>
          <p:nvSpPr>
            <p:cNvPr id="128" name="TextBox 127"/>
            <p:cNvSpPr txBox="1"/>
            <p:nvPr/>
          </p:nvSpPr>
          <p:spPr>
            <a:xfrm>
              <a:off x="3200400" y="4229100"/>
              <a:ext cx="1040167" cy="463457"/>
            </a:xfrm>
            <a:prstGeom prst="rect">
              <a:avLst/>
            </a:prstGeom>
            <a:noFill/>
          </p:spPr>
          <p:txBody>
            <a:bodyPr wrap="none" rtlCol="0">
              <a:spAutoFit/>
            </a:bodyPr>
            <a:lstStyle/>
            <a:p>
              <a:r>
                <a:rPr lang="en-US" dirty="0">
                  <a:solidFill>
                    <a:schemeClr val="bg1"/>
                  </a:solidFill>
                  <a:latin typeface="Trebuchet MS" pitchFamily="34" charset="0"/>
                </a:rPr>
                <a:t>A(i+1,j)</a:t>
              </a:r>
            </a:p>
          </p:txBody>
        </p:sp>
        <p:sp>
          <p:nvSpPr>
            <p:cNvPr id="129" name="TextBox 128"/>
            <p:cNvSpPr txBox="1"/>
            <p:nvPr/>
          </p:nvSpPr>
          <p:spPr>
            <a:xfrm>
              <a:off x="1295400" y="4229100"/>
              <a:ext cx="1000638" cy="463457"/>
            </a:xfrm>
            <a:prstGeom prst="rect">
              <a:avLst/>
            </a:prstGeom>
            <a:noFill/>
          </p:spPr>
          <p:txBody>
            <a:bodyPr wrap="none" rtlCol="0">
              <a:spAutoFit/>
            </a:bodyPr>
            <a:lstStyle/>
            <a:p>
              <a:r>
                <a:rPr lang="en-US" dirty="0">
                  <a:solidFill>
                    <a:schemeClr val="bg1"/>
                  </a:solidFill>
                  <a:latin typeface="Trebuchet MS" pitchFamily="34" charset="0"/>
                </a:rPr>
                <a:t>A(i-1,j)</a:t>
              </a:r>
            </a:p>
          </p:txBody>
        </p:sp>
        <p:sp>
          <p:nvSpPr>
            <p:cNvPr id="130" name="TextBox 129"/>
            <p:cNvSpPr txBox="1"/>
            <p:nvPr/>
          </p:nvSpPr>
          <p:spPr>
            <a:xfrm>
              <a:off x="2238375" y="4923652"/>
              <a:ext cx="1000638" cy="463457"/>
            </a:xfrm>
            <a:prstGeom prst="rect">
              <a:avLst/>
            </a:prstGeom>
            <a:noFill/>
          </p:spPr>
          <p:txBody>
            <a:bodyPr wrap="none" rtlCol="0">
              <a:spAutoFit/>
            </a:bodyPr>
            <a:lstStyle/>
            <a:p>
              <a:r>
                <a:rPr lang="en-US" dirty="0">
                  <a:solidFill>
                    <a:schemeClr val="bg1"/>
                  </a:solidFill>
                  <a:latin typeface="Trebuchet MS" pitchFamily="34" charset="0"/>
                </a:rPr>
                <a:t>A(i,j-1)</a:t>
              </a:r>
            </a:p>
          </p:txBody>
        </p:sp>
        <p:sp>
          <p:nvSpPr>
            <p:cNvPr id="131" name="TextBox 130"/>
            <p:cNvSpPr txBox="1"/>
            <p:nvPr/>
          </p:nvSpPr>
          <p:spPr>
            <a:xfrm>
              <a:off x="2238375" y="3266301"/>
              <a:ext cx="1040167" cy="463456"/>
            </a:xfrm>
            <a:prstGeom prst="rect">
              <a:avLst/>
            </a:prstGeom>
            <a:noFill/>
          </p:spPr>
          <p:txBody>
            <a:bodyPr wrap="none" rtlCol="0">
              <a:spAutoFit/>
            </a:bodyPr>
            <a:lstStyle/>
            <a:p>
              <a:r>
                <a:rPr lang="en-US" dirty="0">
                  <a:solidFill>
                    <a:schemeClr val="bg1"/>
                  </a:solidFill>
                  <a:latin typeface="Trebuchet MS" pitchFamily="34" charset="0"/>
                </a:rPr>
                <a:t>A(i+1,j)</a:t>
              </a:r>
            </a:p>
          </p:txBody>
        </p:sp>
      </p:grpSp>
      <p:grpSp>
        <p:nvGrpSpPr>
          <p:cNvPr id="72" name="Group 71">
            <a:extLst>
              <a:ext uri="{FF2B5EF4-FFF2-40B4-BE49-F238E27FC236}">
                <a16:creationId xmlns:a16="http://schemas.microsoft.com/office/drawing/2014/main" id="{36B735B3-6EA3-441A-9392-64891269BBBC}"/>
              </a:ext>
            </a:extLst>
          </p:cNvPr>
          <p:cNvGrpSpPr/>
          <p:nvPr/>
        </p:nvGrpSpPr>
        <p:grpSpPr>
          <a:xfrm rot="5400000">
            <a:off x="1225233" y="3977276"/>
            <a:ext cx="1104504" cy="1294925"/>
            <a:chOff x="6214891" y="3115992"/>
            <a:chExt cx="814388" cy="979896"/>
          </a:xfrm>
        </p:grpSpPr>
        <p:pic>
          <p:nvPicPr>
            <p:cNvPr id="73" name="Picture 72" descr="thinner_intel_chip.png">
              <a:extLst>
                <a:ext uri="{FF2B5EF4-FFF2-40B4-BE49-F238E27FC236}">
                  <a16:creationId xmlns:a16="http://schemas.microsoft.com/office/drawing/2014/main" id="{FA4CFD7F-BF71-43D1-A64C-C5F2585DBD14}"/>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bwMode="auto">
            <a:xfrm>
              <a:off x="6214891" y="3115992"/>
              <a:ext cx="814388" cy="979896"/>
            </a:xfrm>
            <a:prstGeom prst="rect">
              <a:avLst/>
            </a:prstGeom>
            <a:noFill/>
            <a:ln w="9525">
              <a:noFill/>
              <a:miter lim="800000"/>
              <a:headEnd/>
              <a:tailEnd/>
            </a:ln>
          </p:spPr>
        </p:pic>
        <p:grpSp>
          <p:nvGrpSpPr>
            <p:cNvPr id="74" name="Group 73">
              <a:extLst>
                <a:ext uri="{FF2B5EF4-FFF2-40B4-BE49-F238E27FC236}">
                  <a16:creationId xmlns:a16="http://schemas.microsoft.com/office/drawing/2014/main" id="{98EA95DD-569D-429B-AD0C-DF9564D9293F}"/>
                </a:ext>
              </a:extLst>
            </p:cNvPr>
            <p:cNvGrpSpPr/>
            <p:nvPr/>
          </p:nvGrpSpPr>
          <p:grpSpPr>
            <a:xfrm>
              <a:off x="6336800" y="3234934"/>
              <a:ext cx="552730" cy="741364"/>
              <a:chOff x="588414" y="2693311"/>
              <a:chExt cx="552730" cy="741364"/>
            </a:xfrm>
          </p:grpSpPr>
          <p:sp>
            <p:nvSpPr>
              <p:cNvPr id="75" name="Rounded Rectangle 8">
                <a:extLst>
                  <a:ext uri="{FF2B5EF4-FFF2-40B4-BE49-F238E27FC236}">
                    <a16:creationId xmlns:a16="http://schemas.microsoft.com/office/drawing/2014/main" id="{47B35BDC-F062-47B6-9E8D-8AF7EE863E9F}"/>
                  </a:ext>
                </a:extLst>
              </p:cNvPr>
              <p:cNvSpPr/>
              <p:nvPr/>
            </p:nvSpPr>
            <p:spPr bwMode="auto">
              <a:xfrm rot="5400000">
                <a:off x="915485" y="2676134"/>
                <a:ext cx="208481" cy="242836"/>
              </a:xfrm>
              <a:prstGeom prst="roundRect">
                <a:avLst>
                  <a:gd name="adj" fmla="val 5203"/>
                </a:avLst>
              </a:prstGeom>
              <a:gradFill>
                <a:gsLst>
                  <a:gs pos="0">
                    <a:srgbClr val="003DB8"/>
                  </a:gs>
                  <a:gs pos="68000">
                    <a:srgbClr val="002164"/>
                  </a:gs>
                  <a:gs pos="100000">
                    <a:srgbClr val="00297A"/>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25400" h="1270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914400">
                  <a:defRPr/>
                </a:pPr>
                <a:endParaRPr lang="en-US" dirty="0">
                  <a:solidFill>
                    <a:srgbClr val="FFFFFF"/>
                  </a:solidFill>
                  <a:latin typeface="Arial"/>
                </a:endParaRPr>
              </a:p>
            </p:txBody>
          </p:sp>
          <p:sp>
            <p:nvSpPr>
              <p:cNvPr id="76" name="Rounded Rectangle 9">
                <a:extLst>
                  <a:ext uri="{FF2B5EF4-FFF2-40B4-BE49-F238E27FC236}">
                    <a16:creationId xmlns:a16="http://schemas.microsoft.com/office/drawing/2014/main" id="{426F024F-1247-428F-9F6B-178E3F571B0E}"/>
                  </a:ext>
                </a:extLst>
              </p:cNvPr>
              <p:cNvSpPr/>
              <p:nvPr/>
            </p:nvSpPr>
            <p:spPr bwMode="auto">
              <a:xfrm rot="5400000">
                <a:off x="915485" y="3209017"/>
                <a:ext cx="208481" cy="242836"/>
              </a:xfrm>
              <a:prstGeom prst="roundRect">
                <a:avLst>
                  <a:gd name="adj" fmla="val 5203"/>
                </a:avLst>
              </a:prstGeom>
              <a:gradFill>
                <a:gsLst>
                  <a:gs pos="0">
                    <a:srgbClr val="003DB8"/>
                  </a:gs>
                  <a:gs pos="68000">
                    <a:srgbClr val="002164"/>
                  </a:gs>
                  <a:gs pos="100000">
                    <a:srgbClr val="00297A"/>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25400" h="1270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914400">
                  <a:defRPr/>
                </a:pPr>
                <a:endParaRPr lang="en-US" dirty="0">
                  <a:solidFill>
                    <a:srgbClr val="FFFFFF"/>
                  </a:solidFill>
                  <a:latin typeface="Arial"/>
                </a:endParaRPr>
              </a:p>
            </p:txBody>
          </p:sp>
          <p:sp>
            <p:nvSpPr>
              <p:cNvPr id="77" name="Rounded Rectangle 10">
                <a:extLst>
                  <a:ext uri="{FF2B5EF4-FFF2-40B4-BE49-F238E27FC236}">
                    <a16:creationId xmlns:a16="http://schemas.microsoft.com/office/drawing/2014/main" id="{421A55A5-5D28-4DC5-8B66-1C70A121368C}"/>
                  </a:ext>
                </a:extLst>
              </p:cNvPr>
              <p:cNvSpPr/>
              <p:nvPr/>
            </p:nvSpPr>
            <p:spPr bwMode="auto">
              <a:xfrm rot="5400000">
                <a:off x="605591" y="2676134"/>
                <a:ext cx="208481" cy="242836"/>
              </a:xfrm>
              <a:prstGeom prst="roundRect">
                <a:avLst>
                  <a:gd name="adj" fmla="val 5203"/>
                </a:avLst>
              </a:prstGeom>
              <a:gradFill>
                <a:gsLst>
                  <a:gs pos="0">
                    <a:srgbClr val="003DB8"/>
                  </a:gs>
                  <a:gs pos="68000">
                    <a:srgbClr val="002164"/>
                  </a:gs>
                  <a:gs pos="100000">
                    <a:srgbClr val="00297A"/>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25400" h="1270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914400">
                  <a:defRPr/>
                </a:pPr>
                <a:endParaRPr lang="en-US" dirty="0">
                  <a:solidFill>
                    <a:srgbClr val="FFFFFF"/>
                  </a:solidFill>
                  <a:latin typeface="Arial"/>
                </a:endParaRPr>
              </a:p>
            </p:txBody>
          </p:sp>
          <p:sp>
            <p:nvSpPr>
              <p:cNvPr id="78" name="Rounded Rectangle 11">
                <a:extLst>
                  <a:ext uri="{FF2B5EF4-FFF2-40B4-BE49-F238E27FC236}">
                    <a16:creationId xmlns:a16="http://schemas.microsoft.com/office/drawing/2014/main" id="{F05B5EFD-E01C-45C0-BFAC-29BB92588536}"/>
                  </a:ext>
                </a:extLst>
              </p:cNvPr>
              <p:cNvSpPr/>
              <p:nvPr/>
            </p:nvSpPr>
            <p:spPr bwMode="auto">
              <a:xfrm rot="5400000">
                <a:off x="915485" y="2944711"/>
                <a:ext cx="208481" cy="242836"/>
              </a:xfrm>
              <a:prstGeom prst="roundRect">
                <a:avLst>
                  <a:gd name="adj" fmla="val 5203"/>
                </a:avLst>
              </a:prstGeom>
              <a:gradFill>
                <a:gsLst>
                  <a:gs pos="0">
                    <a:srgbClr val="003DB8"/>
                  </a:gs>
                  <a:gs pos="68000">
                    <a:srgbClr val="002164"/>
                  </a:gs>
                  <a:gs pos="100000">
                    <a:srgbClr val="00297A"/>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25400" h="1270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914400">
                  <a:defRPr/>
                </a:pPr>
                <a:endParaRPr lang="en-US" dirty="0">
                  <a:solidFill>
                    <a:srgbClr val="FFFFFF"/>
                  </a:solidFill>
                  <a:latin typeface="Arial"/>
                </a:endParaRPr>
              </a:p>
            </p:txBody>
          </p:sp>
          <p:sp>
            <p:nvSpPr>
              <p:cNvPr id="79" name="Rounded Rectangle 12">
                <a:extLst>
                  <a:ext uri="{FF2B5EF4-FFF2-40B4-BE49-F238E27FC236}">
                    <a16:creationId xmlns:a16="http://schemas.microsoft.com/office/drawing/2014/main" id="{1D63A6C6-399D-481F-B335-55B17411326F}"/>
                  </a:ext>
                </a:extLst>
              </p:cNvPr>
              <p:cNvSpPr/>
              <p:nvPr/>
            </p:nvSpPr>
            <p:spPr bwMode="auto">
              <a:xfrm rot="5400000">
                <a:off x="605591" y="3209017"/>
                <a:ext cx="208481" cy="242836"/>
              </a:xfrm>
              <a:prstGeom prst="roundRect">
                <a:avLst>
                  <a:gd name="adj" fmla="val 5203"/>
                </a:avLst>
              </a:prstGeom>
              <a:gradFill>
                <a:gsLst>
                  <a:gs pos="0">
                    <a:srgbClr val="003DB8"/>
                  </a:gs>
                  <a:gs pos="68000">
                    <a:srgbClr val="002164"/>
                  </a:gs>
                  <a:gs pos="100000">
                    <a:srgbClr val="00297A"/>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25400" h="1270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914400">
                  <a:defRPr/>
                </a:pPr>
                <a:endParaRPr lang="en-US" dirty="0">
                  <a:solidFill>
                    <a:srgbClr val="FFFFFF"/>
                  </a:solidFill>
                  <a:latin typeface="Arial"/>
                </a:endParaRPr>
              </a:p>
            </p:txBody>
          </p:sp>
          <p:sp>
            <p:nvSpPr>
              <p:cNvPr id="80" name="Rounded Rectangle 13">
                <a:extLst>
                  <a:ext uri="{FF2B5EF4-FFF2-40B4-BE49-F238E27FC236}">
                    <a16:creationId xmlns:a16="http://schemas.microsoft.com/office/drawing/2014/main" id="{D526292C-FF8F-4496-9B5B-4E6E215AA7FD}"/>
                  </a:ext>
                </a:extLst>
              </p:cNvPr>
              <p:cNvSpPr/>
              <p:nvPr/>
            </p:nvSpPr>
            <p:spPr bwMode="auto">
              <a:xfrm rot="5400000">
                <a:off x="605591" y="2944711"/>
                <a:ext cx="208481" cy="242836"/>
              </a:xfrm>
              <a:prstGeom prst="roundRect">
                <a:avLst>
                  <a:gd name="adj" fmla="val 5203"/>
                </a:avLst>
              </a:prstGeom>
              <a:gradFill>
                <a:gsLst>
                  <a:gs pos="0">
                    <a:srgbClr val="003DB8"/>
                  </a:gs>
                  <a:gs pos="68000">
                    <a:srgbClr val="002164"/>
                  </a:gs>
                  <a:gs pos="100000">
                    <a:srgbClr val="00297A"/>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25400" h="1270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914400">
                  <a:defRPr/>
                </a:pPr>
                <a:endParaRPr lang="en-US" dirty="0">
                  <a:solidFill>
                    <a:srgbClr val="FFFFFF"/>
                  </a:solidFill>
                  <a:latin typeface="Arial"/>
                </a:endParaRPr>
              </a:p>
            </p:txBody>
          </p:sp>
        </p:grpSp>
      </p:grpSp>
      <p:grpSp>
        <p:nvGrpSpPr>
          <p:cNvPr id="81" name="Group 80">
            <a:extLst>
              <a:ext uri="{FF2B5EF4-FFF2-40B4-BE49-F238E27FC236}">
                <a16:creationId xmlns:a16="http://schemas.microsoft.com/office/drawing/2014/main" id="{76655C2C-52B2-4370-A28F-D03364F8F58A}"/>
              </a:ext>
            </a:extLst>
          </p:cNvPr>
          <p:cNvGrpSpPr/>
          <p:nvPr/>
        </p:nvGrpSpPr>
        <p:grpSpPr>
          <a:xfrm rot="5400000">
            <a:off x="8177645" y="4033033"/>
            <a:ext cx="1401572" cy="1425527"/>
            <a:chOff x="2806412" y="1956388"/>
            <a:chExt cx="1854562" cy="1886259"/>
          </a:xfrm>
        </p:grpSpPr>
        <p:sp>
          <p:nvSpPr>
            <p:cNvPr id="82" name="Rounded Rectangle 213">
              <a:extLst>
                <a:ext uri="{FF2B5EF4-FFF2-40B4-BE49-F238E27FC236}">
                  <a16:creationId xmlns:a16="http://schemas.microsoft.com/office/drawing/2014/main" id="{CA451A77-2979-446B-A7CD-25B368B70F5E}"/>
                </a:ext>
              </a:extLst>
            </p:cNvPr>
            <p:cNvSpPr/>
            <p:nvPr/>
          </p:nvSpPr>
          <p:spPr>
            <a:xfrm rot="5400000">
              <a:off x="2790563" y="1983853"/>
              <a:ext cx="1886259" cy="1831329"/>
            </a:xfrm>
            <a:prstGeom prst="roundRect">
              <a:avLst>
                <a:gd name="adj" fmla="val 3546"/>
              </a:avLst>
            </a:prstGeom>
            <a:solidFill>
              <a:schemeClr val="bg1"/>
            </a:solidFill>
            <a:ln w="73025">
              <a:noFill/>
            </a:ln>
            <a:scene3d>
              <a:camera prst="orthographicFront"/>
              <a:lightRig rig="threePt" dir="t"/>
            </a:scene3d>
            <a:sp3d>
              <a:bevelT w="190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ffectLst>
                  <a:outerShdw blurRad="38100" dist="38100" dir="2700000" algn="tl">
                    <a:srgbClr val="000000">
                      <a:alpha val="43137"/>
                    </a:srgbClr>
                  </a:outerShdw>
                </a:effectLst>
              </a:endParaRPr>
            </a:p>
          </p:txBody>
        </p:sp>
        <p:sp>
          <p:nvSpPr>
            <p:cNvPr id="83" name="Rounded Rectangle 214">
              <a:extLst>
                <a:ext uri="{FF2B5EF4-FFF2-40B4-BE49-F238E27FC236}">
                  <a16:creationId xmlns:a16="http://schemas.microsoft.com/office/drawing/2014/main" id="{9A9D2C70-1018-4794-9BA7-02E16B1704DF}"/>
                </a:ext>
              </a:extLst>
            </p:cNvPr>
            <p:cNvSpPr/>
            <p:nvPr/>
          </p:nvSpPr>
          <p:spPr>
            <a:xfrm rot="5400000">
              <a:off x="2790563" y="1972237"/>
              <a:ext cx="1886259" cy="1854562"/>
            </a:xfrm>
            <a:prstGeom prst="roundRect">
              <a:avLst>
                <a:gd name="adj" fmla="val 3546"/>
              </a:avLst>
            </a:prstGeom>
            <a:noFill/>
            <a:ln w="73025">
              <a:gradFill>
                <a:gsLst>
                  <a:gs pos="0">
                    <a:schemeClr val="tx1"/>
                  </a:gs>
                  <a:gs pos="50000">
                    <a:schemeClr val="bg2"/>
                  </a:gs>
                  <a:gs pos="100000">
                    <a:schemeClr val="tx1"/>
                  </a:gs>
                </a:gsLst>
                <a:lin ang="2700000" scaled="0"/>
              </a:gradFill>
            </a:ln>
            <a:scene3d>
              <a:camera prst="orthographicFront"/>
              <a:lightRig rig="threePt" dir="t"/>
            </a:scene3d>
            <a:sp3d>
              <a:bevelT w="190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ffectLst>
                  <a:outerShdw blurRad="38100" dist="38100" dir="2700000" algn="tl">
                    <a:srgbClr val="000000">
                      <a:alpha val="43137"/>
                    </a:srgbClr>
                  </a:outerShdw>
                </a:effectLst>
              </a:endParaRPr>
            </a:p>
          </p:txBody>
        </p:sp>
        <p:grpSp>
          <p:nvGrpSpPr>
            <p:cNvPr id="84" name="Group 83">
              <a:extLst>
                <a:ext uri="{FF2B5EF4-FFF2-40B4-BE49-F238E27FC236}">
                  <a16:creationId xmlns:a16="http://schemas.microsoft.com/office/drawing/2014/main" id="{49B314C8-69B3-4A10-B4E0-DA987FF21BC4}"/>
                </a:ext>
              </a:extLst>
            </p:cNvPr>
            <p:cNvGrpSpPr/>
            <p:nvPr/>
          </p:nvGrpSpPr>
          <p:grpSpPr>
            <a:xfrm>
              <a:off x="2898865" y="2015217"/>
              <a:ext cx="1669655" cy="1768602"/>
              <a:chOff x="2878540" y="2015516"/>
              <a:chExt cx="1669655" cy="1768602"/>
            </a:xfrm>
          </p:grpSpPr>
          <p:sp>
            <p:nvSpPr>
              <p:cNvPr id="85" name="Rounded Rectangle 216">
                <a:extLst>
                  <a:ext uri="{FF2B5EF4-FFF2-40B4-BE49-F238E27FC236}">
                    <a16:creationId xmlns:a16="http://schemas.microsoft.com/office/drawing/2014/main" id="{DD335F0F-1D90-496D-BECB-6B44A6BF9234}"/>
                  </a:ext>
                </a:extLst>
              </p:cNvPr>
              <p:cNvSpPr/>
              <p:nvPr/>
            </p:nvSpPr>
            <p:spPr bwMode="auto">
              <a:xfrm rot="10800000">
                <a:off x="4453255"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86" name="Rounded Rectangle 217">
                <a:extLst>
                  <a:ext uri="{FF2B5EF4-FFF2-40B4-BE49-F238E27FC236}">
                    <a16:creationId xmlns:a16="http://schemas.microsoft.com/office/drawing/2014/main" id="{4AE87B5D-2376-4F1C-A447-2928A7610E92}"/>
                  </a:ext>
                </a:extLst>
              </p:cNvPr>
              <p:cNvSpPr/>
              <p:nvPr/>
            </p:nvSpPr>
            <p:spPr bwMode="auto">
              <a:xfrm rot="10800000">
                <a:off x="4453254"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87" name="Rounded Rectangle 218">
                <a:extLst>
                  <a:ext uri="{FF2B5EF4-FFF2-40B4-BE49-F238E27FC236}">
                    <a16:creationId xmlns:a16="http://schemas.microsoft.com/office/drawing/2014/main" id="{4BD70971-9194-4EC6-A52A-D7E073BE8F72}"/>
                  </a:ext>
                </a:extLst>
              </p:cNvPr>
              <p:cNvSpPr/>
              <p:nvPr/>
            </p:nvSpPr>
            <p:spPr bwMode="auto">
              <a:xfrm rot="10800000">
                <a:off x="4453254"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88" name="Rounded Rectangle 219">
                <a:extLst>
                  <a:ext uri="{FF2B5EF4-FFF2-40B4-BE49-F238E27FC236}">
                    <a16:creationId xmlns:a16="http://schemas.microsoft.com/office/drawing/2014/main" id="{5A3D53FD-43D5-4D94-BE41-D9A25079C62B}"/>
                  </a:ext>
                </a:extLst>
              </p:cNvPr>
              <p:cNvSpPr/>
              <p:nvPr/>
            </p:nvSpPr>
            <p:spPr bwMode="auto">
              <a:xfrm rot="10800000">
                <a:off x="4453254"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89" name="Rounded Rectangle 220">
                <a:extLst>
                  <a:ext uri="{FF2B5EF4-FFF2-40B4-BE49-F238E27FC236}">
                    <a16:creationId xmlns:a16="http://schemas.microsoft.com/office/drawing/2014/main" id="{B9FF5FF7-575B-4820-A140-60D4975D7B95}"/>
                  </a:ext>
                </a:extLst>
              </p:cNvPr>
              <p:cNvSpPr/>
              <p:nvPr/>
            </p:nvSpPr>
            <p:spPr bwMode="auto">
              <a:xfrm rot="10800000">
                <a:off x="4453254"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0" name="Rounded Rectangle 221">
                <a:extLst>
                  <a:ext uri="{FF2B5EF4-FFF2-40B4-BE49-F238E27FC236}">
                    <a16:creationId xmlns:a16="http://schemas.microsoft.com/office/drawing/2014/main" id="{FB00BB5D-FB5A-41B9-B57B-3BD7460FDD54}"/>
                  </a:ext>
                </a:extLst>
              </p:cNvPr>
              <p:cNvSpPr/>
              <p:nvPr/>
            </p:nvSpPr>
            <p:spPr bwMode="auto">
              <a:xfrm rot="10800000">
                <a:off x="4453254"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1" name="Rounded Rectangle 222">
                <a:extLst>
                  <a:ext uri="{FF2B5EF4-FFF2-40B4-BE49-F238E27FC236}">
                    <a16:creationId xmlns:a16="http://schemas.microsoft.com/office/drawing/2014/main" id="{EB4A344F-01FB-49C8-8AEB-66B7ADA34325}"/>
                  </a:ext>
                </a:extLst>
              </p:cNvPr>
              <p:cNvSpPr/>
              <p:nvPr/>
            </p:nvSpPr>
            <p:spPr bwMode="auto">
              <a:xfrm rot="10800000">
                <a:off x="4453253"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2" name="Rounded Rectangle 223">
                <a:extLst>
                  <a:ext uri="{FF2B5EF4-FFF2-40B4-BE49-F238E27FC236}">
                    <a16:creationId xmlns:a16="http://schemas.microsoft.com/office/drawing/2014/main" id="{A94AD421-2AE0-4058-8C20-967A99B81F3B}"/>
                  </a:ext>
                </a:extLst>
              </p:cNvPr>
              <p:cNvSpPr/>
              <p:nvPr/>
            </p:nvSpPr>
            <p:spPr bwMode="auto">
              <a:xfrm rot="10800000">
                <a:off x="4453253"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3" name="Rounded Rectangle 224">
                <a:extLst>
                  <a:ext uri="{FF2B5EF4-FFF2-40B4-BE49-F238E27FC236}">
                    <a16:creationId xmlns:a16="http://schemas.microsoft.com/office/drawing/2014/main" id="{B63B06B2-0130-46D9-A965-B68097106434}"/>
                  </a:ext>
                </a:extLst>
              </p:cNvPr>
              <p:cNvSpPr/>
              <p:nvPr/>
            </p:nvSpPr>
            <p:spPr bwMode="auto">
              <a:xfrm rot="10800000">
                <a:off x="4320458"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4" name="Rounded Rectangle 225">
                <a:extLst>
                  <a:ext uri="{FF2B5EF4-FFF2-40B4-BE49-F238E27FC236}">
                    <a16:creationId xmlns:a16="http://schemas.microsoft.com/office/drawing/2014/main" id="{E97078C7-6E26-42C5-AD5D-673987B582A4}"/>
                  </a:ext>
                </a:extLst>
              </p:cNvPr>
              <p:cNvSpPr/>
              <p:nvPr/>
            </p:nvSpPr>
            <p:spPr bwMode="auto">
              <a:xfrm rot="10800000">
                <a:off x="4320457"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5" name="Rounded Rectangle 226">
                <a:extLst>
                  <a:ext uri="{FF2B5EF4-FFF2-40B4-BE49-F238E27FC236}">
                    <a16:creationId xmlns:a16="http://schemas.microsoft.com/office/drawing/2014/main" id="{B0087A1E-6F04-475F-A0C8-1DE08A109E00}"/>
                  </a:ext>
                </a:extLst>
              </p:cNvPr>
              <p:cNvSpPr/>
              <p:nvPr/>
            </p:nvSpPr>
            <p:spPr bwMode="auto">
              <a:xfrm rot="10800000">
                <a:off x="4320457"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6" name="Rounded Rectangle 227">
                <a:extLst>
                  <a:ext uri="{FF2B5EF4-FFF2-40B4-BE49-F238E27FC236}">
                    <a16:creationId xmlns:a16="http://schemas.microsoft.com/office/drawing/2014/main" id="{3F7CA384-3A43-4AAB-A610-6CE29A6690FC}"/>
                  </a:ext>
                </a:extLst>
              </p:cNvPr>
              <p:cNvSpPr/>
              <p:nvPr/>
            </p:nvSpPr>
            <p:spPr bwMode="auto">
              <a:xfrm rot="10800000">
                <a:off x="4320456"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7" name="Rounded Rectangle 228">
                <a:extLst>
                  <a:ext uri="{FF2B5EF4-FFF2-40B4-BE49-F238E27FC236}">
                    <a16:creationId xmlns:a16="http://schemas.microsoft.com/office/drawing/2014/main" id="{675A1042-4A0F-4456-978F-772E3B4F8C88}"/>
                  </a:ext>
                </a:extLst>
              </p:cNvPr>
              <p:cNvSpPr/>
              <p:nvPr/>
            </p:nvSpPr>
            <p:spPr bwMode="auto">
              <a:xfrm rot="10800000">
                <a:off x="4320456"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8" name="Rounded Rectangle 229">
                <a:extLst>
                  <a:ext uri="{FF2B5EF4-FFF2-40B4-BE49-F238E27FC236}">
                    <a16:creationId xmlns:a16="http://schemas.microsoft.com/office/drawing/2014/main" id="{A8D82853-D21D-45F2-808A-E214F265C0D1}"/>
                  </a:ext>
                </a:extLst>
              </p:cNvPr>
              <p:cNvSpPr/>
              <p:nvPr/>
            </p:nvSpPr>
            <p:spPr bwMode="auto">
              <a:xfrm rot="10800000">
                <a:off x="4320456"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9" name="Rounded Rectangle 230">
                <a:extLst>
                  <a:ext uri="{FF2B5EF4-FFF2-40B4-BE49-F238E27FC236}">
                    <a16:creationId xmlns:a16="http://schemas.microsoft.com/office/drawing/2014/main" id="{883A9C19-A81E-4B9B-8C54-14DF67037014}"/>
                  </a:ext>
                </a:extLst>
              </p:cNvPr>
              <p:cNvSpPr/>
              <p:nvPr/>
            </p:nvSpPr>
            <p:spPr bwMode="auto">
              <a:xfrm rot="10800000">
                <a:off x="4320455"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0" name="Rounded Rectangle 231">
                <a:extLst>
                  <a:ext uri="{FF2B5EF4-FFF2-40B4-BE49-F238E27FC236}">
                    <a16:creationId xmlns:a16="http://schemas.microsoft.com/office/drawing/2014/main" id="{BAE77FC6-84B5-47FA-8535-C44146927757}"/>
                  </a:ext>
                </a:extLst>
              </p:cNvPr>
              <p:cNvSpPr/>
              <p:nvPr/>
            </p:nvSpPr>
            <p:spPr bwMode="auto">
              <a:xfrm rot="10800000">
                <a:off x="4320455"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1" name="Rounded Rectangle 232">
                <a:extLst>
                  <a:ext uri="{FF2B5EF4-FFF2-40B4-BE49-F238E27FC236}">
                    <a16:creationId xmlns:a16="http://schemas.microsoft.com/office/drawing/2014/main" id="{8510A267-9FCB-4959-8BC1-FFA91405DAC2}"/>
                  </a:ext>
                </a:extLst>
              </p:cNvPr>
              <p:cNvSpPr/>
              <p:nvPr/>
            </p:nvSpPr>
            <p:spPr bwMode="auto">
              <a:xfrm rot="10800000">
                <a:off x="4187660"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2" name="Rounded Rectangle 233">
                <a:extLst>
                  <a:ext uri="{FF2B5EF4-FFF2-40B4-BE49-F238E27FC236}">
                    <a16:creationId xmlns:a16="http://schemas.microsoft.com/office/drawing/2014/main" id="{8D486665-56AB-46CF-BEEC-158344411EB7}"/>
                  </a:ext>
                </a:extLst>
              </p:cNvPr>
              <p:cNvSpPr/>
              <p:nvPr/>
            </p:nvSpPr>
            <p:spPr bwMode="auto">
              <a:xfrm rot="10800000">
                <a:off x="4187659"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3" name="Rounded Rectangle 234">
                <a:extLst>
                  <a:ext uri="{FF2B5EF4-FFF2-40B4-BE49-F238E27FC236}">
                    <a16:creationId xmlns:a16="http://schemas.microsoft.com/office/drawing/2014/main" id="{DD3E7401-78D0-4AB1-BCFE-308B1236A952}"/>
                  </a:ext>
                </a:extLst>
              </p:cNvPr>
              <p:cNvSpPr/>
              <p:nvPr/>
            </p:nvSpPr>
            <p:spPr bwMode="auto">
              <a:xfrm rot="10800000">
                <a:off x="4187659"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4" name="Rounded Rectangle 235">
                <a:extLst>
                  <a:ext uri="{FF2B5EF4-FFF2-40B4-BE49-F238E27FC236}">
                    <a16:creationId xmlns:a16="http://schemas.microsoft.com/office/drawing/2014/main" id="{681CF86A-FEAD-426A-B8D2-482C53113C75}"/>
                  </a:ext>
                </a:extLst>
              </p:cNvPr>
              <p:cNvSpPr/>
              <p:nvPr/>
            </p:nvSpPr>
            <p:spPr bwMode="auto">
              <a:xfrm rot="10800000">
                <a:off x="4187658"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5" name="Rounded Rectangle 236">
                <a:extLst>
                  <a:ext uri="{FF2B5EF4-FFF2-40B4-BE49-F238E27FC236}">
                    <a16:creationId xmlns:a16="http://schemas.microsoft.com/office/drawing/2014/main" id="{33731F7F-6B4D-4825-88B2-43047AB4C7F6}"/>
                  </a:ext>
                </a:extLst>
              </p:cNvPr>
              <p:cNvSpPr/>
              <p:nvPr/>
            </p:nvSpPr>
            <p:spPr bwMode="auto">
              <a:xfrm rot="10800000">
                <a:off x="4187658"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6" name="Rounded Rectangle 237">
                <a:extLst>
                  <a:ext uri="{FF2B5EF4-FFF2-40B4-BE49-F238E27FC236}">
                    <a16:creationId xmlns:a16="http://schemas.microsoft.com/office/drawing/2014/main" id="{97173075-5EA6-4428-B199-B221DD2FD48A}"/>
                  </a:ext>
                </a:extLst>
              </p:cNvPr>
              <p:cNvSpPr/>
              <p:nvPr/>
            </p:nvSpPr>
            <p:spPr bwMode="auto">
              <a:xfrm rot="10800000">
                <a:off x="4187658"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7" name="Rounded Rectangle 238">
                <a:extLst>
                  <a:ext uri="{FF2B5EF4-FFF2-40B4-BE49-F238E27FC236}">
                    <a16:creationId xmlns:a16="http://schemas.microsoft.com/office/drawing/2014/main" id="{0EFF4F1F-87E7-438B-9406-09D4EA062EFB}"/>
                  </a:ext>
                </a:extLst>
              </p:cNvPr>
              <p:cNvSpPr/>
              <p:nvPr/>
            </p:nvSpPr>
            <p:spPr bwMode="auto">
              <a:xfrm rot="10800000">
                <a:off x="4187658"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8" name="Rounded Rectangle 239">
                <a:extLst>
                  <a:ext uri="{FF2B5EF4-FFF2-40B4-BE49-F238E27FC236}">
                    <a16:creationId xmlns:a16="http://schemas.microsoft.com/office/drawing/2014/main" id="{76ADF38B-6A81-454B-947C-DED4073460B0}"/>
                  </a:ext>
                </a:extLst>
              </p:cNvPr>
              <p:cNvSpPr/>
              <p:nvPr/>
            </p:nvSpPr>
            <p:spPr bwMode="auto">
              <a:xfrm rot="10800000">
                <a:off x="4187658"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9" name="Rounded Rectangle 240">
                <a:extLst>
                  <a:ext uri="{FF2B5EF4-FFF2-40B4-BE49-F238E27FC236}">
                    <a16:creationId xmlns:a16="http://schemas.microsoft.com/office/drawing/2014/main" id="{73CB019D-CF78-46D8-B902-8E8E72DFC92A}"/>
                  </a:ext>
                </a:extLst>
              </p:cNvPr>
              <p:cNvSpPr/>
              <p:nvPr/>
            </p:nvSpPr>
            <p:spPr bwMode="auto">
              <a:xfrm rot="10800000">
                <a:off x="4054863"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0" name="Rounded Rectangle 241">
                <a:extLst>
                  <a:ext uri="{FF2B5EF4-FFF2-40B4-BE49-F238E27FC236}">
                    <a16:creationId xmlns:a16="http://schemas.microsoft.com/office/drawing/2014/main" id="{5F7FF110-5DBA-4BDF-BCCE-CF011FAB8CF1}"/>
                  </a:ext>
                </a:extLst>
              </p:cNvPr>
              <p:cNvSpPr/>
              <p:nvPr/>
            </p:nvSpPr>
            <p:spPr bwMode="auto">
              <a:xfrm rot="10800000">
                <a:off x="4054862"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1" name="Rounded Rectangle 242">
                <a:extLst>
                  <a:ext uri="{FF2B5EF4-FFF2-40B4-BE49-F238E27FC236}">
                    <a16:creationId xmlns:a16="http://schemas.microsoft.com/office/drawing/2014/main" id="{E7CB74D3-7F46-421C-AC21-88107FC16210}"/>
                  </a:ext>
                </a:extLst>
              </p:cNvPr>
              <p:cNvSpPr/>
              <p:nvPr/>
            </p:nvSpPr>
            <p:spPr bwMode="auto">
              <a:xfrm rot="10800000">
                <a:off x="4054862"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2" name="Rounded Rectangle 243">
                <a:extLst>
                  <a:ext uri="{FF2B5EF4-FFF2-40B4-BE49-F238E27FC236}">
                    <a16:creationId xmlns:a16="http://schemas.microsoft.com/office/drawing/2014/main" id="{8EFD9A9B-6BF3-4786-9452-303D85A4023B}"/>
                  </a:ext>
                </a:extLst>
              </p:cNvPr>
              <p:cNvSpPr/>
              <p:nvPr/>
            </p:nvSpPr>
            <p:spPr bwMode="auto">
              <a:xfrm rot="10800000">
                <a:off x="4054861"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3" name="Rounded Rectangle 244">
                <a:extLst>
                  <a:ext uri="{FF2B5EF4-FFF2-40B4-BE49-F238E27FC236}">
                    <a16:creationId xmlns:a16="http://schemas.microsoft.com/office/drawing/2014/main" id="{65B8D595-5E94-4EF9-B8D0-23B11C279882}"/>
                  </a:ext>
                </a:extLst>
              </p:cNvPr>
              <p:cNvSpPr/>
              <p:nvPr/>
            </p:nvSpPr>
            <p:spPr bwMode="auto">
              <a:xfrm rot="10800000">
                <a:off x="4054861"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4" name="Rounded Rectangle 245">
                <a:extLst>
                  <a:ext uri="{FF2B5EF4-FFF2-40B4-BE49-F238E27FC236}">
                    <a16:creationId xmlns:a16="http://schemas.microsoft.com/office/drawing/2014/main" id="{253A5DAB-506A-49AE-8DD7-E07879187C94}"/>
                  </a:ext>
                </a:extLst>
              </p:cNvPr>
              <p:cNvSpPr/>
              <p:nvPr/>
            </p:nvSpPr>
            <p:spPr bwMode="auto">
              <a:xfrm rot="10800000">
                <a:off x="4054861"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5" name="Rounded Rectangle 246">
                <a:extLst>
                  <a:ext uri="{FF2B5EF4-FFF2-40B4-BE49-F238E27FC236}">
                    <a16:creationId xmlns:a16="http://schemas.microsoft.com/office/drawing/2014/main" id="{F7B77159-2F2C-4DC4-97E8-5811FF7D19E7}"/>
                  </a:ext>
                </a:extLst>
              </p:cNvPr>
              <p:cNvSpPr/>
              <p:nvPr/>
            </p:nvSpPr>
            <p:spPr bwMode="auto">
              <a:xfrm rot="10800000">
                <a:off x="4054860"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6" name="Rounded Rectangle 247">
                <a:extLst>
                  <a:ext uri="{FF2B5EF4-FFF2-40B4-BE49-F238E27FC236}">
                    <a16:creationId xmlns:a16="http://schemas.microsoft.com/office/drawing/2014/main" id="{B3F749E5-DC3C-4F9A-BB12-A07343334118}"/>
                  </a:ext>
                </a:extLst>
              </p:cNvPr>
              <p:cNvSpPr/>
              <p:nvPr/>
            </p:nvSpPr>
            <p:spPr bwMode="auto">
              <a:xfrm rot="10800000">
                <a:off x="4054860"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47" name="Rounded Rectangle 248">
                <a:extLst>
                  <a:ext uri="{FF2B5EF4-FFF2-40B4-BE49-F238E27FC236}">
                    <a16:creationId xmlns:a16="http://schemas.microsoft.com/office/drawing/2014/main" id="{3B27724D-D494-4A9E-959E-589B5006F5A9}"/>
                  </a:ext>
                </a:extLst>
              </p:cNvPr>
              <p:cNvSpPr/>
              <p:nvPr/>
            </p:nvSpPr>
            <p:spPr bwMode="auto">
              <a:xfrm rot="10800000">
                <a:off x="3922065"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48" name="Rounded Rectangle 249">
                <a:extLst>
                  <a:ext uri="{FF2B5EF4-FFF2-40B4-BE49-F238E27FC236}">
                    <a16:creationId xmlns:a16="http://schemas.microsoft.com/office/drawing/2014/main" id="{247A986C-7014-491C-8BE3-79019AA51E3C}"/>
                  </a:ext>
                </a:extLst>
              </p:cNvPr>
              <p:cNvSpPr/>
              <p:nvPr/>
            </p:nvSpPr>
            <p:spPr bwMode="auto">
              <a:xfrm rot="10800000">
                <a:off x="3922064"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49" name="Rounded Rectangle 250">
                <a:extLst>
                  <a:ext uri="{FF2B5EF4-FFF2-40B4-BE49-F238E27FC236}">
                    <a16:creationId xmlns:a16="http://schemas.microsoft.com/office/drawing/2014/main" id="{2DF009B7-E8CF-4A55-A284-94E08C06004F}"/>
                  </a:ext>
                </a:extLst>
              </p:cNvPr>
              <p:cNvSpPr/>
              <p:nvPr/>
            </p:nvSpPr>
            <p:spPr bwMode="auto">
              <a:xfrm rot="10800000">
                <a:off x="3922064"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0" name="Rounded Rectangle 251">
                <a:extLst>
                  <a:ext uri="{FF2B5EF4-FFF2-40B4-BE49-F238E27FC236}">
                    <a16:creationId xmlns:a16="http://schemas.microsoft.com/office/drawing/2014/main" id="{02067A45-805F-4BC3-98ED-66EAD3D5059F}"/>
                  </a:ext>
                </a:extLst>
              </p:cNvPr>
              <p:cNvSpPr/>
              <p:nvPr/>
            </p:nvSpPr>
            <p:spPr bwMode="auto">
              <a:xfrm rot="10800000">
                <a:off x="3922063"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1" name="Rounded Rectangle 252">
                <a:extLst>
                  <a:ext uri="{FF2B5EF4-FFF2-40B4-BE49-F238E27FC236}">
                    <a16:creationId xmlns:a16="http://schemas.microsoft.com/office/drawing/2014/main" id="{13A5A94D-D1DA-4694-9FB8-8DF9189AA3C6}"/>
                  </a:ext>
                </a:extLst>
              </p:cNvPr>
              <p:cNvSpPr/>
              <p:nvPr/>
            </p:nvSpPr>
            <p:spPr bwMode="auto">
              <a:xfrm rot="10800000">
                <a:off x="3922063"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2" name="Rounded Rectangle 253">
                <a:extLst>
                  <a:ext uri="{FF2B5EF4-FFF2-40B4-BE49-F238E27FC236}">
                    <a16:creationId xmlns:a16="http://schemas.microsoft.com/office/drawing/2014/main" id="{7D015421-8FD3-4724-83AE-33F3658E4F60}"/>
                  </a:ext>
                </a:extLst>
              </p:cNvPr>
              <p:cNvSpPr/>
              <p:nvPr/>
            </p:nvSpPr>
            <p:spPr bwMode="auto">
              <a:xfrm rot="10800000">
                <a:off x="3922063"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3" name="Rounded Rectangle 254">
                <a:extLst>
                  <a:ext uri="{FF2B5EF4-FFF2-40B4-BE49-F238E27FC236}">
                    <a16:creationId xmlns:a16="http://schemas.microsoft.com/office/drawing/2014/main" id="{48597255-8BA5-4E35-87FB-2C74D8937CE8}"/>
                  </a:ext>
                </a:extLst>
              </p:cNvPr>
              <p:cNvSpPr/>
              <p:nvPr/>
            </p:nvSpPr>
            <p:spPr bwMode="auto">
              <a:xfrm rot="10800000">
                <a:off x="3922062"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4" name="Rounded Rectangle 255">
                <a:extLst>
                  <a:ext uri="{FF2B5EF4-FFF2-40B4-BE49-F238E27FC236}">
                    <a16:creationId xmlns:a16="http://schemas.microsoft.com/office/drawing/2014/main" id="{1AB2F12D-7B7F-49DF-9F3C-13501C36EB4A}"/>
                  </a:ext>
                </a:extLst>
              </p:cNvPr>
              <p:cNvSpPr/>
              <p:nvPr/>
            </p:nvSpPr>
            <p:spPr bwMode="auto">
              <a:xfrm rot="10800000">
                <a:off x="3922062"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5" name="Rounded Rectangle 256">
                <a:extLst>
                  <a:ext uri="{FF2B5EF4-FFF2-40B4-BE49-F238E27FC236}">
                    <a16:creationId xmlns:a16="http://schemas.microsoft.com/office/drawing/2014/main" id="{AB814544-6229-42E8-8EE4-73D6F6CC87FB}"/>
                  </a:ext>
                </a:extLst>
              </p:cNvPr>
              <p:cNvSpPr/>
              <p:nvPr/>
            </p:nvSpPr>
            <p:spPr bwMode="auto">
              <a:xfrm rot="10800000">
                <a:off x="3789267"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6" name="Rounded Rectangle 257">
                <a:extLst>
                  <a:ext uri="{FF2B5EF4-FFF2-40B4-BE49-F238E27FC236}">
                    <a16:creationId xmlns:a16="http://schemas.microsoft.com/office/drawing/2014/main" id="{3B650023-41E3-4535-979C-32F3171EA2B5}"/>
                  </a:ext>
                </a:extLst>
              </p:cNvPr>
              <p:cNvSpPr/>
              <p:nvPr/>
            </p:nvSpPr>
            <p:spPr bwMode="auto">
              <a:xfrm rot="10800000">
                <a:off x="3789266"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7" name="Rounded Rectangle 258">
                <a:extLst>
                  <a:ext uri="{FF2B5EF4-FFF2-40B4-BE49-F238E27FC236}">
                    <a16:creationId xmlns:a16="http://schemas.microsoft.com/office/drawing/2014/main" id="{CAEB6CFB-76EC-4321-B6D1-06CE14BF1BE8}"/>
                  </a:ext>
                </a:extLst>
              </p:cNvPr>
              <p:cNvSpPr/>
              <p:nvPr/>
            </p:nvSpPr>
            <p:spPr bwMode="auto">
              <a:xfrm rot="10800000">
                <a:off x="3789266"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8" name="Rounded Rectangle 259">
                <a:extLst>
                  <a:ext uri="{FF2B5EF4-FFF2-40B4-BE49-F238E27FC236}">
                    <a16:creationId xmlns:a16="http://schemas.microsoft.com/office/drawing/2014/main" id="{55212445-632A-457C-955C-B1E345668127}"/>
                  </a:ext>
                </a:extLst>
              </p:cNvPr>
              <p:cNvSpPr/>
              <p:nvPr/>
            </p:nvSpPr>
            <p:spPr bwMode="auto">
              <a:xfrm rot="10800000">
                <a:off x="3789266"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59" name="Rounded Rectangle 260">
                <a:extLst>
                  <a:ext uri="{FF2B5EF4-FFF2-40B4-BE49-F238E27FC236}">
                    <a16:creationId xmlns:a16="http://schemas.microsoft.com/office/drawing/2014/main" id="{99425D8B-200A-46D8-A183-88378716E2F3}"/>
                  </a:ext>
                </a:extLst>
              </p:cNvPr>
              <p:cNvSpPr/>
              <p:nvPr/>
            </p:nvSpPr>
            <p:spPr bwMode="auto">
              <a:xfrm rot="10800000">
                <a:off x="3789266"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0" name="Rounded Rectangle 261">
                <a:extLst>
                  <a:ext uri="{FF2B5EF4-FFF2-40B4-BE49-F238E27FC236}">
                    <a16:creationId xmlns:a16="http://schemas.microsoft.com/office/drawing/2014/main" id="{DB0EC41C-F642-4945-A671-57A6CA16E2CD}"/>
                  </a:ext>
                </a:extLst>
              </p:cNvPr>
              <p:cNvSpPr/>
              <p:nvPr/>
            </p:nvSpPr>
            <p:spPr bwMode="auto">
              <a:xfrm rot="10800000">
                <a:off x="3789266"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1" name="Rounded Rectangle 262">
                <a:extLst>
                  <a:ext uri="{FF2B5EF4-FFF2-40B4-BE49-F238E27FC236}">
                    <a16:creationId xmlns:a16="http://schemas.microsoft.com/office/drawing/2014/main" id="{D9584FA1-D657-40AB-AC32-88E267C84C48}"/>
                  </a:ext>
                </a:extLst>
              </p:cNvPr>
              <p:cNvSpPr/>
              <p:nvPr/>
            </p:nvSpPr>
            <p:spPr bwMode="auto">
              <a:xfrm rot="10800000">
                <a:off x="3789265"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2" name="Rounded Rectangle 263">
                <a:extLst>
                  <a:ext uri="{FF2B5EF4-FFF2-40B4-BE49-F238E27FC236}">
                    <a16:creationId xmlns:a16="http://schemas.microsoft.com/office/drawing/2014/main" id="{5644B893-F4AF-4CB6-B532-7D8F6DF069D0}"/>
                  </a:ext>
                </a:extLst>
              </p:cNvPr>
              <p:cNvSpPr/>
              <p:nvPr/>
            </p:nvSpPr>
            <p:spPr bwMode="auto">
              <a:xfrm rot="10800000">
                <a:off x="3789265"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3" name="Rounded Rectangle 264">
                <a:extLst>
                  <a:ext uri="{FF2B5EF4-FFF2-40B4-BE49-F238E27FC236}">
                    <a16:creationId xmlns:a16="http://schemas.microsoft.com/office/drawing/2014/main" id="{AD488C19-5A35-4B10-9D43-2E1B1850E6CA}"/>
                  </a:ext>
                </a:extLst>
              </p:cNvPr>
              <p:cNvSpPr/>
              <p:nvPr/>
            </p:nvSpPr>
            <p:spPr bwMode="auto">
              <a:xfrm rot="10800000">
                <a:off x="3542531"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4" name="Rounded Rectangle 265">
                <a:extLst>
                  <a:ext uri="{FF2B5EF4-FFF2-40B4-BE49-F238E27FC236}">
                    <a16:creationId xmlns:a16="http://schemas.microsoft.com/office/drawing/2014/main" id="{4D362FB2-65A7-4640-B0B9-905E71663217}"/>
                  </a:ext>
                </a:extLst>
              </p:cNvPr>
              <p:cNvSpPr/>
              <p:nvPr/>
            </p:nvSpPr>
            <p:spPr bwMode="auto">
              <a:xfrm rot="10800000">
                <a:off x="3542530"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5" name="Rounded Rectangle 266">
                <a:extLst>
                  <a:ext uri="{FF2B5EF4-FFF2-40B4-BE49-F238E27FC236}">
                    <a16:creationId xmlns:a16="http://schemas.microsoft.com/office/drawing/2014/main" id="{231DA417-663C-4C95-919F-CED353874C83}"/>
                  </a:ext>
                </a:extLst>
              </p:cNvPr>
              <p:cNvSpPr/>
              <p:nvPr/>
            </p:nvSpPr>
            <p:spPr bwMode="auto">
              <a:xfrm rot="10800000">
                <a:off x="3542530"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6" name="Rounded Rectangle 267">
                <a:extLst>
                  <a:ext uri="{FF2B5EF4-FFF2-40B4-BE49-F238E27FC236}">
                    <a16:creationId xmlns:a16="http://schemas.microsoft.com/office/drawing/2014/main" id="{42D69FD6-8D89-417F-9802-2418A7C8B130}"/>
                  </a:ext>
                </a:extLst>
              </p:cNvPr>
              <p:cNvSpPr/>
              <p:nvPr/>
            </p:nvSpPr>
            <p:spPr bwMode="auto">
              <a:xfrm rot="10800000">
                <a:off x="3542529"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7" name="Rounded Rectangle 268">
                <a:extLst>
                  <a:ext uri="{FF2B5EF4-FFF2-40B4-BE49-F238E27FC236}">
                    <a16:creationId xmlns:a16="http://schemas.microsoft.com/office/drawing/2014/main" id="{CF9CE6BF-4DE5-425C-A4A4-6B9826D20294}"/>
                  </a:ext>
                </a:extLst>
              </p:cNvPr>
              <p:cNvSpPr/>
              <p:nvPr/>
            </p:nvSpPr>
            <p:spPr bwMode="auto">
              <a:xfrm rot="10800000">
                <a:off x="3542529"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8" name="Rounded Rectangle 269">
                <a:extLst>
                  <a:ext uri="{FF2B5EF4-FFF2-40B4-BE49-F238E27FC236}">
                    <a16:creationId xmlns:a16="http://schemas.microsoft.com/office/drawing/2014/main" id="{6FCD910E-75A7-418D-9798-A72BCC7A1F3C}"/>
                  </a:ext>
                </a:extLst>
              </p:cNvPr>
              <p:cNvSpPr/>
              <p:nvPr/>
            </p:nvSpPr>
            <p:spPr bwMode="auto">
              <a:xfrm rot="10800000">
                <a:off x="3542529"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9" name="Rounded Rectangle 270">
                <a:extLst>
                  <a:ext uri="{FF2B5EF4-FFF2-40B4-BE49-F238E27FC236}">
                    <a16:creationId xmlns:a16="http://schemas.microsoft.com/office/drawing/2014/main" id="{02A528A1-62F6-4FFF-9239-2DEE43B4D0F7}"/>
                  </a:ext>
                </a:extLst>
              </p:cNvPr>
              <p:cNvSpPr/>
              <p:nvPr/>
            </p:nvSpPr>
            <p:spPr bwMode="auto">
              <a:xfrm rot="10800000">
                <a:off x="3542528"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0" name="Rounded Rectangle 271">
                <a:extLst>
                  <a:ext uri="{FF2B5EF4-FFF2-40B4-BE49-F238E27FC236}">
                    <a16:creationId xmlns:a16="http://schemas.microsoft.com/office/drawing/2014/main" id="{C950D4A4-1990-4432-B8A9-F20367112BF3}"/>
                  </a:ext>
                </a:extLst>
              </p:cNvPr>
              <p:cNvSpPr/>
              <p:nvPr/>
            </p:nvSpPr>
            <p:spPr bwMode="auto">
              <a:xfrm rot="10800000">
                <a:off x="3542528"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1" name="Rounded Rectangle 272">
                <a:extLst>
                  <a:ext uri="{FF2B5EF4-FFF2-40B4-BE49-F238E27FC236}">
                    <a16:creationId xmlns:a16="http://schemas.microsoft.com/office/drawing/2014/main" id="{22F290B9-2E61-4FEC-88B0-325D7E875530}"/>
                  </a:ext>
                </a:extLst>
              </p:cNvPr>
              <p:cNvSpPr/>
              <p:nvPr/>
            </p:nvSpPr>
            <p:spPr bwMode="auto">
              <a:xfrm rot="10800000">
                <a:off x="3409733"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2" name="Rounded Rectangle 273">
                <a:extLst>
                  <a:ext uri="{FF2B5EF4-FFF2-40B4-BE49-F238E27FC236}">
                    <a16:creationId xmlns:a16="http://schemas.microsoft.com/office/drawing/2014/main" id="{9892DAA1-37DF-4F5C-B9CF-DD746BCA149E}"/>
                  </a:ext>
                </a:extLst>
              </p:cNvPr>
              <p:cNvSpPr/>
              <p:nvPr/>
            </p:nvSpPr>
            <p:spPr bwMode="auto">
              <a:xfrm rot="10800000">
                <a:off x="3409732"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3" name="Rounded Rectangle 274">
                <a:extLst>
                  <a:ext uri="{FF2B5EF4-FFF2-40B4-BE49-F238E27FC236}">
                    <a16:creationId xmlns:a16="http://schemas.microsoft.com/office/drawing/2014/main" id="{95728B33-4663-4477-A417-32BFE97EDC4E}"/>
                  </a:ext>
                </a:extLst>
              </p:cNvPr>
              <p:cNvSpPr/>
              <p:nvPr/>
            </p:nvSpPr>
            <p:spPr bwMode="auto">
              <a:xfrm rot="10800000">
                <a:off x="3409732"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4" name="Rounded Rectangle 275">
                <a:extLst>
                  <a:ext uri="{FF2B5EF4-FFF2-40B4-BE49-F238E27FC236}">
                    <a16:creationId xmlns:a16="http://schemas.microsoft.com/office/drawing/2014/main" id="{3625478A-3FDD-4695-BB37-1428D9D5F7C9}"/>
                  </a:ext>
                </a:extLst>
              </p:cNvPr>
              <p:cNvSpPr/>
              <p:nvPr/>
            </p:nvSpPr>
            <p:spPr bwMode="auto">
              <a:xfrm rot="10800000">
                <a:off x="3409732"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5" name="Rounded Rectangle 276">
                <a:extLst>
                  <a:ext uri="{FF2B5EF4-FFF2-40B4-BE49-F238E27FC236}">
                    <a16:creationId xmlns:a16="http://schemas.microsoft.com/office/drawing/2014/main" id="{8A37DD52-52F9-4943-A067-9BFDB5910096}"/>
                  </a:ext>
                </a:extLst>
              </p:cNvPr>
              <p:cNvSpPr/>
              <p:nvPr/>
            </p:nvSpPr>
            <p:spPr bwMode="auto">
              <a:xfrm rot="10800000">
                <a:off x="3409732"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6" name="Rounded Rectangle 277">
                <a:extLst>
                  <a:ext uri="{FF2B5EF4-FFF2-40B4-BE49-F238E27FC236}">
                    <a16:creationId xmlns:a16="http://schemas.microsoft.com/office/drawing/2014/main" id="{565827BB-995F-4D47-A698-F538A84F5DB4}"/>
                  </a:ext>
                </a:extLst>
              </p:cNvPr>
              <p:cNvSpPr/>
              <p:nvPr/>
            </p:nvSpPr>
            <p:spPr bwMode="auto">
              <a:xfrm rot="10800000">
                <a:off x="3409732"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7" name="Rounded Rectangle 278">
                <a:extLst>
                  <a:ext uri="{FF2B5EF4-FFF2-40B4-BE49-F238E27FC236}">
                    <a16:creationId xmlns:a16="http://schemas.microsoft.com/office/drawing/2014/main" id="{7BEA723D-12A3-4AE4-AD52-78A4A945C323}"/>
                  </a:ext>
                </a:extLst>
              </p:cNvPr>
              <p:cNvSpPr/>
              <p:nvPr/>
            </p:nvSpPr>
            <p:spPr bwMode="auto">
              <a:xfrm rot="10800000">
                <a:off x="3409731"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8" name="Rounded Rectangle 279">
                <a:extLst>
                  <a:ext uri="{FF2B5EF4-FFF2-40B4-BE49-F238E27FC236}">
                    <a16:creationId xmlns:a16="http://schemas.microsoft.com/office/drawing/2014/main" id="{7CDB844F-2714-4A11-9437-89B76D2EF9CD}"/>
                  </a:ext>
                </a:extLst>
              </p:cNvPr>
              <p:cNvSpPr/>
              <p:nvPr/>
            </p:nvSpPr>
            <p:spPr bwMode="auto">
              <a:xfrm rot="10800000">
                <a:off x="3409731"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79" name="Rounded Rectangle 280">
                <a:extLst>
                  <a:ext uri="{FF2B5EF4-FFF2-40B4-BE49-F238E27FC236}">
                    <a16:creationId xmlns:a16="http://schemas.microsoft.com/office/drawing/2014/main" id="{04EB2D51-9BD2-495C-BE07-5022F7104965}"/>
                  </a:ext>
                </a:extLst>
              </p:cNvPr>
              <p:cNvSpPr/>
              <p:nvPr/>
            </p:nvSpPr>
            <p:spPr bwMode="auto">
              <a:xfrm rot="10800000">
                <a:off x="3276935"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0" name="Rounded Rectangle 281">
                <a:extLst>
                  <a:ext uri="{FF2B5EF4-FFF2-40B4-BE49-F238E27FC236}">
                    <a16:creationId xmlns:a16="http://schemas.microsoft.com/office/drawing/2014/main" id="{8514CE9D-83A1-480A-9A9A-1F6448CE5614}"/>
                  </a:ext>
                </a:extLst>
              </p:cNvPr>
              <p:cNvSpPr/>
              <p:nvPr/>
            </p:nvSpPr>
            <p:spPr bwMode="auto">
              <a:xfrm rot="10800000">
                <a:off x="3276934"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1" name="Rounded Rectangle 282">
                <a:extLst>
                  <a:ext uri="{FF2B5EF4-FFF2-40B4-BE49-F238E27FC236}">
                    <a16:creationId xmlns:a16="http://schemas.microsoft.com/office/drawing/2014/main" id="{FECC542F-DA6B-4B2A-8F18-0163B4479980}"/>
                  </a:ext>
                </a:extLst>
              </p:cNvPr>
              <p:cNvSpPr/>
              <p:nvPr/>
            </p:nvSpPr>
            <p:spPr bwMode="auto">
              <a:xfrm rot="10800000">
                <a:off x="3276934"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2" name="Rounded Rectangle 283">
                <a:extLst>
                  <a:ext uri="{FF2B5EF4-FFF2-40B4-BE49-F238E27FC236}">
                    <a16:creationId xmlns:a16="http://schemas.microsoft.com/office/drawing/2014/main" id="{E82D5679-AEB1-4766-A3FD-D7A15B3610F3}"/>
                  </a:ext>
                </a:extLst>
              </p:cNvPr>
              <p:cNvSpPr/>
              <p:nvPr/>
            </p:nvSpPr>
            <p:spPr bwMode="auto">
              <a:xfrm rot="10800000">
                <a:off x="3276934"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3" name="Rounded Rectangle 284">
                <a:extLst>
                  <a:ext uri="{FF2B5EF4-FFF2-40B4-BE49-F238E27FC236}">
                    <a16:creationId xmlns:a16="http://schemas.microsoft.com/office/drawing/2014/main" id="{9CE6E148-9B9F-4816-A997-099DE3B454B6}"/>
                  </a:ext>
                </a:extLst>
              </p:cNvPr>
              <p:cNvSpPr/>
              <p:nvPr/>
            </p:nvSpPr>
            <p:spPr bwMode="auto">
              <a:xfrm rot="10800000">
                <a:off x="3276934"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4" name="Rounded Rectangle 285">
                <a:extLst>
                  <a:ext uri="{FF2B5EF4-FFF2-40B4-BE49-F238E27FC236}">
                    <a16:creationId xmlns:a16="http://schemas.microsoft.com/office/drawing/2014/main" id="{9E223E86-42A0-4620-9DA0-AFA848700DE5}"/>
                  </a:ext>
                </a:extLst>
              </p:cNvPr>
              <p:cNvSpPr/>
              <p:nvPr/>
            </p:nvSpPr>
            <p:spPr bwMode="auto">
              <a:xfrm rot="10800000">
                <a:off x="3276934"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5" name="Rounded Rectangle 286">
                <a:extLst>
                  <a:ext uri="{FF2B5EF4-FFF2-40B4-BE49-F238E27FC236}">
                    <a16:creationId xmlns:a16="http://schemas.microsoft.com/office/drawing/2014/main" id="{2EA21AEC-0F0D-4EBA-9525-452D33DCCE77}"/>
                  </a:ext>
                </a:extLst>
              </p:cNvPr>
              <p:cNvSpPr/>
              <p:nvPr/>
            </p:nvSpPr>
            <p:spPr bwMode="auto">
              <a:xfrm rot="10800000">
                <a:off x="3276933"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6" name="Rounded Rectangle 287">
                <a:extLst>
                  <a:ext uri="{FF2B5EF4-FFF2-40B4-BE49-F238E27FC236}">
                    <a16:creationId xmlns:a16="http://schemas.microsoft.com/office/drawing/2014/main" id="{B08E62EB-0C59-4026-A9BA-2E6E14E1B1C1}"/>
                  </a:ext>
                </a:extLst>
              </p:cNvPr>
              <p:cNvSpPr/>
              <p:nvPr/>
            </p:nvSpPr>
            <p:spPr bwMode="auto">
              <a:xfrm rot="10800000">
                <a:off x="3276933"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7" name="Rounded Rectangle 288">
                <a:extLst>
                  <a:ext uri="{FF2B5EF4-FFF2-40B4-BE49-F238E27FC236}">
                    <a16:creationId xmlns:a16="http://schemas.microsoft.com/office/drawing/2014/main" id="{75A951D1-3076-4716-8DE6-EEE3920A717F}"/>
                  </a:ext>
                </a:extLst>
              </p:cNvPr>
              <p:cNvSpPr/>
              <p:nvPr/>
            </p:nvSpPr>
            <p:spPr bwMode="auto">
              <a:xfrm rot="10800000">
                <a:off x="3144138"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8" name="Rounded Rectangle 289">
                <a:extLst>
                  <a:ext uri="{FF2B5EF4-FFF2-40B4-BE49-F238E27FC236}">
                    <a16:creationId xmlns:a16="http://schemas.microsoft.com/office/drawing/2014/main" id="{96F39BA0-FDF2-451E-B7C1-D1196A1F5A5C}"/>
                  </a:ext>
                </a:extLst>
              </p:cNvPr>
              <p:cNvSpPr/>
              <p:nvPr/>
            </p:nvSpPr>
            <p:spPr bwMode="auto">
              <a:xfrm rot="10800000">
                <a:off x="3144137"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89" name="Rounded Rectangle 290">
                <a:extLst>
                  <a:ext uri="{FF2B5EF4-FFF2-40B4-BE49-F238E27FC236}">
                    <a16:creationId xmlns:a16="http://schemas.microsoft.com/office/drawing/2014/main" id="{CC505F2E-BB91-4143-A665-F7487B8C4186}"/>
                  </a:ext>
                </a:extLst>
              </p:cNvPr>
              <p:cNvSpPr/>
              <p:nvPr/>
            </p:nvSpPr>
            <p:spPr bwMode="auto">
              <a:xfrm rot="10800000">
                <a:off x="3144137"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0" name="Rounded Rectangle 291">
                <a:extLst>
                  <a:ext uri="{FF2B5EF4-FFF2-40B4-BE49-F238E27FC236}">
                    <a16:creationId xmlns:a16="http://schemas.microsoft.com/office/drawing/2014/main" id="{4690C9A4-240C-4CA7-A5B9-64FF4E6BE434}"/>
                  </a:ext>
                </a:extLst>
              </p:cNvPr>
              <p:cNvSpPr/>
              <p:nvPr/>
            </p:nvSpPr>
            <p:spPr bwMode="auto">
              <a:xfrm rot="10800000">
                <a:off x="3144136"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1" name="Rounded Rectangle 292">
                <a:extLst>
                  <a:ext uri="{FF2B5EF4-FFF2-40B4-BE49-F238E27FC236}">
                    <a16:creationId xmlns:a16="http://schemas.microsoft.com/office/drawing/2014/main" id="{A52887CD-AFBA-4C47-9A1C-01B2EA6CEB57}"/>
                  </a:ext>
                </a:extLst>
              </p:cNvPr>
              <p:cNvSpPr/>
              <p:nvPr/>
            </p:nvSpPr>
            <p:spPr bwMode="auto">
              <a:xfrm rot="10800000">
                <a:off x="3144136"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2" name="Rounded Rectangle 293">
                <a:extLst>
                  <a:ext uri="{FF2B5EF4-FFF2-40B4-BE49-F238E27FC236}">
                    <a16:creationId xmlns:a16="http://schemas.microsoft.com/office/drawing/2014/main" id="{3C383D5E-FA5C-468C-8289-F43EA2D6C3B9}"/>
                  </a:ext>
                </a:extLst>
              </p:cNvPr>
              <p:cNvSpPr/>
              <p:nvPr/>
            </p:nvSpPr>
            <p:spPr bwMode="auto">
              <a:xfrm rot="10800000">
                <a:off x="3144136"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3" name="Rounded Rectangle 294">
                <a:extLst>
                  <a:ext uri="{FF2B5EF4-FFF2-40B4-BE49-F238E27FC236}">
                    <a16:creationId xmlns:a16="http://schemas.microsoft.com/office/drawing/2014/main" id="{BF842C87-40AB-44BA-ACCA-5845F6098094}"/>
                  </a:ext>
                </a:extLst>
              </p:cNvPr>
              <p:cNvSpPr/>
              <p:nvPr/>
            </p:nvSpPr>
            <p:spPr bwMode="auto">
              <a:xfrm rot="10800000">
                <a:off x="3144135"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4" name="Rounded Rectangle 295">
                <a:extLst>
                  <a:ext uri="{FF2B5EF4-FFF2-40B4-BE49-F238E27FC236}">
                    <a16:creationId xmlns:a16="http://schemas.microsoft.com/office/drawing/2014/main" id="{D66AB456-6CFD-41C1-827D-7BE5FC779599}"/>
                  </a:ext>
                </a:extLst>
              </p:cNvPr>
              <p:cNvSpPr/>
              <p:nvPr/>
            </p:nvSpPr>
            <p:spPr bwMode="auto">
              <a:xfrm rot="10800000">
                <a:off x="3144135"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5" name="Rounded Rectangle 296">
                <a:extLst>
                  <a:ext uri="{FF2B5EF4-FFF2-40B4-BE49-F238E27FC236}">
                    <a16:creationId xmlns:a16="http://schemas.microsoft.com/office/drawing/2014/main" id="{9EC4BC50-D45E-4C17-BBA2-8510EAE1897B}"/>
                  </a:ext>
                </a:extLst>
              </p:cNvPr>
              <p:cNvSpPr/>
              <p:nvPr/>
            </p:nvSpPr>
            <p:spPr bwMode="auto">
              <a:xfrm rot="10800000">
                <a:off x="3011340"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6" name="Rounded Rectangle 297">
                <a:extLst>
                  <a:ext uri="{FF2B5EF4-FFF2-40B4-BE49-F238E27FC236}">
                    <a16:creationId xmlns:a16="http://schemas.microsoft.com/office/drawing/2014/main" id="{0D89B174-58CA-4D24-BC68-E21C14DBC84E}"/>
                  </a:ext>
                </a:extLst>
              </p:cNvPr>
              <p:cNvSpPr/>
              <p:nvPr/>
            </p:nvSpPr>
            <p:spPr bwMode="auto">
              <a:xfrm rot="10800000">
                <a:off x="3011339"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7" name="Rounded Rectangle 298">
                <a:extLst>
                  <a:ext uri="{FF2B5EF4-FFF2-40B4-BE49-F238E27FC236}">
                    <a16:creationId xmlns:a16="http://schemas.microsoft.com/office/drawing/2014/main" id="{1D3F6921-2FFF-4B1A-B059-4CF95FF60AE8}"/>
                  </a:ext>
                </a:extLst>
              </p:cNvPr>
              <p:cNvSpPr/>
              <p:nvPr/>
            </p:nvSpPr>
            <p:spPr bwMode="auto">
              <a:xfrm rot="10800000">
                <a:off x="3011339"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8" name="Rounded Rectangle 299">
                <a:extLst>
                  <a:ext uri="{FF2B5EF4-FFF2-40B4-BE49-F238E27FC236}">
                    <a16:creationId xmlns:a16="http://schemas.microsoft.com/office/drawing/2014/main" id="{09B21ECA-F2E5-406D-BC8F-ED5A5A53D581}"/>
                  </a:ext>
                </a:extLst>
              </p:cNvPr>
              <p:cNvSpPr/>
              <p:nvPr/>
            </p:nvSpPr>
            <p:spPr bwMode="auto">
              <a:xfrm rot="10800000">
                <a:off x="3011339"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99" name="Rounded Rectangle 300">
                <a:extLst>
                  <a:ext uri="{FF2B5EF4-FFF2-40B4-BE49-F238E27FC236}">
                    <a16:creationId xmlns:a16="http://schemas.microsoft.com/office/drawing/2014/main" id="{B2AE73B5-4687-4051-820A-99C381CEA7A5}"/>
                  </a:ext>
                </a:extLst>
              </p:cNvPr>
              <p:cNvSpPr/>
              <p:nvPr/>
            </p:nvSpPr>
            <p:spPr bwMode="auto">
              <a:xfrm rot="10800000">
                <a:off x="3011339"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0" name="Rounded Rectangle 301">
                <a:extLst>
                  <a:ext uri="{FF2B5EF4-FFF2-40B4-BE49-F238E27FC236}">
                    <a16:creationId xmlns:a16="http://schemas.microsoft.com/office/drawing/2014/main" id="{96D5CC41-A276-45D2-80B0-FD276FC2A760}"/>
                  </a:ext>
                </a:extLst>
              </p:cNvPr>
              <p:cNvSpPr/>
              <p:nvPr/>
            </p:nvSpPr>
            <p:spPr bwMode="auto">
              <a:xfrm rot="10800000">
                <a:off x="3011339"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1" name="Rounded Rectangle 302">
                <a:extLst>
                  <a:ext uri="{FF2B5EF4-FFF2-40B4-BE49-F238E27FC236}">
                    <a16:creationId xmlns:a16="http://schemas.microsoft.com/office/drawing/2014/main" id="{F3853613-75FF-4CC9-840B-7FE197D2EE98}"/>
                  </a:ext>
                </a:extLst>
              </p:cNvPr>
              <p:cNvSpPr/>
              <p:nvPr/>
            </p:nvSpPr>
            <p:spPr bwMode="auto">
              <a:xfrm rot="10800000">
                <a:off x="3011338"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2" name="Rounded Rectangle 303">
                <a:extLst>
                  <a:ext uri="{FF2B5EF4-FFF2-40B4-BE49-F238E27FC236}">
                    <a16:creationId xmlns:a16="http://schemas.microsoft.com/office/drawing/2014/main" id="{1781E201-109A-4115-8E79-E9D56D5709AA}"/>
                  </a:ext>
                </a:extLst>
              </p:cNvPr>
              <p:cNvSpPr/>
              <p:nvPr/>
            </p:nvSpPr>
            <p:spPr bwMode="auto">
              <a:xfrm rot="10800000">
                <a:off x="3011338"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3" name="Rounded Rectangle 304">
                <a:extLst>
                  <a:ext uri="{FF2B5EF4-FFF2-40B4-BE49-F238E27FC236}">
                    <a16:creationId xmlns:a16="http://schemas.microsoft.com/office/drawing/2014/main" id="{A355B096-DF0F-4858-B29D-459367AB7508}"/>
                  </a:ext>
                </a:extLst>
              </p:cNvPr>
              <p:cNvSpPr/>
              <p:nvPr/>
            </p:nvSpPr>
            <p:spPr bwMode="auto">
              <a:xfrm rot="10800000">
                <a:off x="2878543" y="2015516"/>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4" name="Rounded Rectangle 305">
                <a:extLst>
                  <a:ext uri="{FF2B5EF4-FFF2-40B4-BE49-F238E27FC236}">
                    <a16:creationId xmlns:a16="http://schemas.microsoft.com/office/drawing/2014/main" id="{591A89C1-75D0-4F53-856F-00F5EE16C1D7}"/>
                  </a:ext>
                </a:extLst>
              </p:cNvPr>
              <p:cNvSpPr/>
              <p:nvPr/>
            </p:nvSpPr>
            <p:spPr bwMode="auto">
              <a:xfrm rot="10800000">
                <a:off x="2878542" y="2127407"/>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5" name="Rounded Rectangle 306">
                <a:extLst>
                  <a:ext uri="{FF2B5EF4-FFF2-40B4-BE49-F238E27FC236}">
                    <a16:creationId xmlns:a16="http://schemas.microsoft.com/office/drawing/2014/main" id="{1E4FFBE5-E5D7-4B73-BBDC-7FB08A755067}"/>
                  </a:ext>
                </a:extLst>
              </p:cNvPr>
              <p:cNvSpPr/>
              <p:nvPr/>
            </p:nvSpPr>
            <p:spPr bwMode="auto">
              <a:xfrm rot="10800000">
                <a:off x="2878542" y="223929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6" name="Rounded Rectangle 307">
                <a:extLst>
                  <a:ext uri="{FF2B5EF4-FFF2-40B4-BE49-F238E27FC236}">
                    <a16:creationId xmlns:a16="http://schemas.microsoft.com/office/drawing/2014/main" id="{30380CCC-7FF3-440E-8D8A-D91F5A263668}"/>
                  </a:ext>
                </a:extLst>
              </p:cNvPr>
              <p:cNvSpPr/>
              <p:nvPr/>
            </p:nvSpPr>
            <p:spPr bwMode="auto">
              <a:xfrm rot="10800000">
                <a:off x="2878541" y="246308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7" name="Rounded Rectangle 308">
                <a:extLst>
                  <a:ext uri="{FF2B5EF4-FFF2-40B4-BE49-F238E27FC236}">
                    <a16:creationId xmlns:a16="http://schemas.microsoft.com/office/drawing/2014/main" id="{CCAFCE6E-4006-4EFA-87C2-02420C8041F8}"/>
                  </a:ext>
                </a:extLst>
              </p:cNvPr>
              <p:cNvSpPr/>
              <p:nvPr/>
            </p:nvSpPr>
            <p:spPr bwMode="auto">
              <a:xfrm rot="10800000">
                <a:off x="2878541" y="257497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8" name="Rounded Rectangle 309">
                <a:extLst>
                  <a:ext uri="{FF2B5EF4-FFF2-40B4-BE49-F238E27FC236}">
                    <a16:creationId xmlns:a16="http://schemas.microsoft.com/office/drawing/2014/main" id="{E6BF2F0C-B61F-405A-ACFA-ED359B9F0E93}"/>
                  </a:ext>
                </a:extLst>
              </p:cNvPr>
              <p:cNvSpPr/>
              <p:nvPr/>
            </p:nvSpPr>
            <p:spPr bwMode="auto">
              <a:xfrm rot="10800000">
                <a:off x="2878541" y="268686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9" name="Rounded Rectangle 310">
                <a:extLst>
                  <a:ext uri="{FF2B5EF4-FFF2-40B4-BE49-F238E27FC236}">
                    <a16:creationId xmlns:a16="http://schemas.microsoft.com/office/drawing/2014/main" id="{6702AEA3-3ED0-4EEF-A40B-0B1FFBDA0BE5}"/>
                  </a:ext>
                </a:extLst>
              </p:cNvPr>
              <p:cNvSpPr/>
              <p:nvPr/>
            </p:nvSpPr>
            <p:spPr bwMode="auto">
              <a:xfrm rot="10800000">
                <a:off x="2878540" y="235118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0" name="Rounded Rectangle 311">
                <a:extLst>
                  <a:ext uri="{FF2B5EF4-FFF2-40B4-BE49-F238E27FC236}">
                    <a16:creationId xmlns:a16="http://schemas.microsoft.com/office/drawing/2014/main" id="{F58E1C35-6FDC-47BF-B4B3-C714CFDD1CAD}"/>
                  </a:ext>
                </a:extLst>
              </p:cNvPr>
              <p:cNvSpPr/>
              <p:nvPr/>
            </p:nvSpPr>
            <p:spPr bwMode="auto">
              <a:xfrm rot="10800000">
                <a:off x="2878540" y="279875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1" name="Rounded Rectangle 312">
                <a:extLst>
                  <a:ext uri="{FF2B5EF4-FFF2-40B4-BE49-F238E27FC236}">
                    <a16:creationId xmlns:a16="http://schemas.microsoft.com/office/drawing/2014/main" id="{219FCB18-F37B-4931-9B73-FA828665B5FA}"/>
                  </a:ext>
                </a:extLst>
              </p:cNvPr>
              <p:cNvSpPr/>
              <p:nvPr/>
            </p:nvSpPr>
            <p:spPr bwMode="auto">
              <a:xfrm rot="10800000">
                <a:off x="4453255"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2" name="Rounded Rectangle 313">
                <a:extLst>
                  <a:ext uri="{FF2B5EF4-FFF2-40B4-BE49-F238E27FC236}">
                    <a16:creationId xmlns:a16="http://schemas.microsoft.com/office/drawing/2014/main" id="{78E25783-488D-488A-8429-CA3C2A2B0BD6}"/>
                  </a:ext>
                </a:extLst>
              </p:cNvPr>
              <p:cNvSpPr/>
              <p:nvPr/>
            </p:nvSpPr>
            <p:spPr bwMode="auto">
              <a:xfrm rot="10800000">
                <a:off x="4453254"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3" name="Rounded Rectangle 314">
                <a:extLst>
                  <a:ext uri="{FF2B5EF4-FFF2-40B4-BE49-F238E27FC236}">
                    <a16:creationId xmlns:a16="http://schemas.microsoft.com/office/drawing/2014/main" id="{FB476F84-9B86-4E27-BF01-2E0970756300}"/>
                  </a:ext>
                </a:extLst>
              </p:cNvPr>
              <p:cNvSpPr/>
              <p:nvPr/>
            </p:nvSpPr>
            <p:spPr bwMode="auto">
              <a:xfrm rot="10800000">
                <a:off x="4453254"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4" name="Rounded Rectangle 315">
                <a:extLst>
                  <a:ext uri="{FF2B5EF4-FFF2-40B4-BE49-F238E27FC236}">
                    <a16:creationId xmlns:a16="http://schemas.microsoft.com/office/drawing/2014/main" id="{3E071C70-24EF-48BA-A58A-1D62DD193642}"/>
                  </a:ext>
                </a:extLst>
              </p:cNvPr>
              <p:cNvSpPr/>
              <p:nvPr/>
            </p:nvSpPr>
            <p:spPr bwMode="auto">
              <a:xfrm rot="10800000">
                <a:off x="4453254"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5" name="Rounded Rectangle 316">
                <a:extLst>
                  <a:ext uri="{FF2B5EF4-FFF2-40B4-BE49-F238E27FC236}">
                    <a16:creationId xmlns:a16="http://schemas.microsoft.com/office/drawing/2014/main" id="{58C124AF-FE25-466C-9242-20434872FCD6}"/>
                  </a:ext>
                </a:extLst>
              </p:cNvPr>
              <p:cNvSpPr/>
              <p:nvPr/>
            </p:nvSpPr>
            <p:spPr bwMode="auto">
              <a:xfrm rot="10800000">
                <a:off x="4453254"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6" name="Rounded Rectangle 317">
                <a:extLst>
                  <a:ext uri="{FF2B5EF4-FFF2-40B4-BE49-F238E27FC236}">
                    <a16:creationId xmlns:a16="http://schemas.microsoft.com/office/drawing/2014/main" id="{0B0B90BA-BE75-475F-8CDE-B58590AEEC42}"/>
                  </a:ext>
                </a:extLst>
              </p:cNvPr>
              <p:cNvSpPr/>
              <p:nvPr/>
            </p:nvSpPr>
            <p:spPr bwMode="auto">
              <a:xfrm rot="10800000">
                <a:off x="4453254"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7" name="Rounded Rectangle 318">
                <a:extLst>
                  <a:ext uri="{FF2B5EF4-FFF2-40B4-BE49-F238E27FC236}">
                    <a16:creationId xmlns:a16="http://schemas.microsoft.com/office/drawing/2014/main" id="{86A1AA7B-8F38-4F89-97B6-8B19038F78C9}"/>
                  </a:ext>
                </a:extLst>
              </p:cNvPr>
              <p:cNvSpPr/>
              <p:nvPr/>
            </p:nvSpPr>
            <p:spPr bwMode="auto">
              <a:xfrm rot="10800000">
                <a:off x="4453253"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8" name="Rounded Rectangle 319">
                <a:extLst>
                  <a:ext uri="{FF2B5EF4-FFF2-40B4-BE49-F238E27FC236}">
                    <a16:creationId xmlns:a16="http://schemas.microsoft.com/office/drawing/2014/main" id="{829DD9DF-3E91-44B8-808C-4DE84B42F1F7}"/>
                  </a:ext>
                </a:extLst>
              </p:cNvPr>
              <p:cNvSpPr/>
              <p:nvPr/>
            </p:nvSpPr>
            <p:spPr bwMode="auto">
              <a:xfrm rot="10800000">
                <a:off x="4453253"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9" name="Rounded Rectangle 320">
                <a:extLst>
                  <a:ext uri="{FF2B5EF4-FFF2-40B4-BE49-F238E27FC236}">
                    <a16:creationId xmlns:a16="http://schemas.microsoft.com/office/drawing/2014/main" id="{806A4D18-260F-4D78-9A5A-3DB8574ADE16}"/>
                  </a:ext>
                </a:extLst>
              </p:cNvPr>
              <p:cNvSpPr/>
              <p:nvPr/>
            </p:nvSpPr>
            <p:spPr bwMode="auto">
              <a:xfrm rot="10800000">
                <a:off x="4320458"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0" name="Rounded Rectangle 321">
                <a:extLst>
                  <a:ext uri="{FF2B5EF4-FFF2-40B4-BE49-F238E27FC236}">
                    <a16:creationId xmlns:a16="http://schemas.microsoft.com/office/drawing/2014/main" id="{1F77923A-96CE-4078-9DBC-BFCB6CC75997}"/>
                  </a:ext>
                </a:extLst>
              </p:cNvPr>
              <p:cNvSpPr/>
              <p:nvPr/>
            </p:nvSpPr>
            <p:spPr bwMode="auto">
              <a:xfrm rot="10800000">
                <a:off x="4320457"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1" name="Rounded Rectangle 322">
                <a:extLst>
                  <a:ext uri="{FF2B5EF4-FFF2-40B4-BE49-F238E27FC236}">
                    <a16:creationId xmlns:a16="http://schemas.microsoft.com/office/drawing/2014/main" id="{4197DCF5-6F09-4476-9580-829C5FC307C6}"/>
                  </a:ext>
                </a:extLst>
              </p:cNvPr>
              <p:cNvSpPr/>
              <p:nvPr/>
            </p:nvSpPr>
            <p:spPr bwMode="auto">
              <a:xfrm rot="10800000">
                <a:off x="4320457"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2" name="Rounded Rectangle 323">
                <a:extLst>
                  <a:ext uri="{FF2B5EF4-FFF2-40B4-BE49-F238E27FC236}">
                    <a16:creationId xmlns:a16="http://schemas.microsoft.com/office/drawing/2014/main" id="{733DB5EA-FAFC-42E8-9E31-9480EEF1CFAE}"/>
                  </a:ext>
                </a:extLst>
              </p:cNvPr>
              <p:cNvSpPr/>
              <p:nvPr/>
            </p:nvSpPr>
            <p:spPr bwMode="auto">
              <a:xfrm rot="10800000">
                <a:off x="4320456"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3" name="Rounded Rectangle 324">
                <a:extLst>
                  <a:ext uri="{FF2B5EF4-FFF2-40B4-BE49-F238E27FC236}">
                    <a16:creationId xmlns:a16="http://schemas.microsoft.com/office/drawing/2014/main" id="{0CD7A183-D8B6-4DD8-9776-9CD86DDF05AE}"/>
                  </a:ext>
                </a:extLst>
              </p:cNvPr>
              <p:cNvSpPr/>
              <p:nvPr/>
            </p:nvSpPr>
            <p:spPr bwMode="auto">
              <a:xfrm rot="10800000">
                <a:off x="4320456"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4" name="Rounded Rectangle 325">
                <a:extLst>
                  <a:ext uri="{FF2B5EF4-FFF2-40B4-BE49-F238E27FC236}">
                    <a16:creationId xmlns:a16="http://schemas.microsoft.com/office/drawing/2014/main" id="{D7051755-BF3B-4C2F-8FBD-631DA74E11A9}"/>
                  </a:ext>
                </a:extLst>
              </p:cNvPr>
              <p:cNvSpPr/>
              <p:nvPr/>
            </p:nvSpPr>
            <p:spPr bwMode="auto">
              <a:xfrm rot="10800000">
                <a:off x="4320456"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5" name="Rounded Rectangle 326">
                <a:extLst>
                  <a:ext uri="{FF2B5EF4-FFF2-40B4-BE49-F238E27FC236}">
                    <a16:creationId xmlns:a16="http://schemas.microsoft.com/office/drawing/2014/main" id="{EFB535F7-33F1-4FFE-AADE-4785BBB3FFA7}"/>
                  </a:ext>
                </a:extLst>
              </p:cNvPr>
              <p:cNvSpPr/>
              <p:nvPr/>
            </p:nvSpPr>
            <p:spPr bwMode="auto">
              <a:xfrm rot="10800000">
                <a:off x="4320455"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6" name="Rounded Rectangle 327">
                <a:extLst>
                  <a:ext uri="{FF2B5EF4-FFF2-40B4-BE49-F238E27FC236}">
                    <a16:creationId xmlns:a16="http://schemas.microsoft.com/office/drawing/2014/main" id="{D0752F14-9CE4-4BB4-8E27-9701536EC3FD}"/>
                  </a:ext>
                </a:extLst>
              </p:cNvPr>
              <p:cNvSpPr/>
              <p:nvPr/>
            </p:nvSpPr>
            <p:spPr bwMode="auto">
              <a:xfrm rot="10800000">
                <a:off x="4320455"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7" name="Rounded Rectangle 328">
                <a:extLst>
                  <a:ext uri="{FF2B5EF4-FFF2-40B4-BE49-F238E27FC236}">
                    <a16:creationId xmlns:a16="http://schemas.microsoft.com/office/drawing/2014/main" id="{F00C845D-1E60-4507-A76A-C264C1717BDE}"/>
                  </a:ext>
                </a:extLst>
              </p:cNvPr>
              <p:cNvSpPr/>
              <p:nvPr/>
            </p:nvSpPr>
            <p:spPr bwMode="auto">
              <a:xfrm rot="10800000">
                <a:off x="4187660"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8" name="Rounded Rectangle 329">
                <a:extLst>
                  <a:ext uri="{FF2B5EF4-FFF2-40B4-BE49-F238E27FC236}">
                    <a16:creationId xmlns:a16="http://schemas.microsoft.com/office/drawing/2014/main" id="{71706406-FAFC-4575-AFC6-E85CEA4E47B2}"/>
                  </a:ext>
                </a:extLst>
              </p:cNvPr>
              <p:cNvSpPr/>
              <p:nvPr/>
            </p:nvSpPr>
            <p:spPr bwMode="auto">
              <a:xfrm rot="10800000">
                <a:off x="4187659"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9" name="Rounded Rectangle 330">
                <a:extLst>
                  <a:ext uri="{FF2B5EF4-FFF2-40B4-BE49-F238E27FC236}">
                    <a16:creationId xmlns:a16="http://schemas.microsoft.com/office/drawing/2014/main" id="{48F8264A-3958-4310-BEAA-57578A67F7AC}"/>
                  </a:ext>
                </a:extLst>
              </p:cNvPr>
              <p:cNvSpPr/>
              <p:nvPr/>
            </p:nvSpPr>
            <p:spPr bwMode="auto">
              <a:xfrm rot="10800000">
                <a:off x="4187659"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0" name="Rounded Rectangle 331">
                <a:extLst>
                  <a:ext uri="{FF2B5EF4-FFF2-40B4-BE49-F238E27FC236}">
                    <a16:creationId xmlns:a16="http://schemas.microsoft.com/office/drawing/2014/main" id="{CA4DE945-2BA5-4770-9703-13111E7C2F4E}"/>
                  </a:ext>
                </a:extLst>
              </p:cNvPr>
              <p:cNvSpPr/>
              <p:nvPr/>
            </p:nvSpPr>
            <p:spPr bwMode="auto">
              <a:xfrm rot="10800000">
                <a:off x="4187658"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1" name="Rounded Rectangle 332">
                <a:extLst>
                  <a:ext uri="{FF2B5EF4-FFF2-40B4-BE49-F238E27FC236}">
                    <a16:creationId xmlns:a16="http://schemas.microsoft.com/office/drawing/2014/main" id="{03FDD1F7-10C7-45B2-9C3B-5E4C026A1836}"/>
                  </a:ext>
                </a:extLst>
              </p:cNvPr>
              <p:cNvSpPr/>
              <p:nvPr/>
            </p:nvSpPr>
            <p:spPr bwMode="auto">
              <a:xfrm rot="10800000">
                <a:off x="4187658"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2" name="Rounded Rectangle 333">
                <a:extLst>
                  <a:ext uri="{FF2B5EF4-FFF2-40B4-BE49-F238E27FC236}">
                    <a16:creationId xmlns:a16="http://schemas.microsoft.com/office/drawing/2014/main" id="{E66BC2FB-ECAE-41F4-9E6D-45CEE4A6DB14}"/>
                  </a:ext>
                </a:extLst>
              </p:cNvPr>
              <p:cNvSpPr/>
              <p:nvPr/>
            </p:nvSpPr>
            <p:spPr bwMode="auto">
              <a:xfrm rot="10800000">
                <a:off x="4187658"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3" name="Rounded Rectangle 334">
                <a:extLst>
                  <a:ext uri="{FF2B5EF4-FFF2-40B4-BE49-F238E27FC236}">
                    <a16:creationId xmlns:a16="http://schemas.microsoft.com/office/drawing/2014/main" id="{ED0D2875-5EED-44E6-A3D5-C9051B14CD6D}"/>
                  </a:ext>
                </a:extLst>
              </p:cNvPr>
              <p:cNvSpPr/>
              <p:nvPr/>
            </p:nvSpPr>
            <p:spPr bwMode="auto">
              <a:xfrm rot="10800000">
                <a:off x="4187658"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4" name="Rounded Rectangle 335">
                <a:extLst>
                  <a:ext uri="{FF2B5EF4-FFF2-40B4-BE49-F238E27FC236}">
                    <a16:creationId xmlns:a16="http://schemas.microsoft.com/office/drawing/2014/main" id="{9D1FFE53-4393-40F6-B621-DA1B26BFF419}"/>
                  </a:ext>
                </a:extLst>
              </p:cNvPr>
              <p:cNvSpPr/>
              <p:nvPr/>
            </p:nvSpPr>
            <p:spPr bwMode="auto">
              <a:xfrm rot="10800000">
                <a:off x="4187658"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5" name="Rounded Rectangle 336">
                <a:extLst>
                  <a:ext uri="{FF2B5EF4-FFF2-40B4-BE49-F238E27FC236}">
                    <a16:creationId xmlns:a16="http://schemas.microsoft.com/office/drawing/2014/main" id="{A49F280D-1889-42DF-9174-3F85E8A0971B}"/>
                  </a:ext>
                </a:extLst>
              </p:cNvPr>
              <p:cNvSpPr/>
              <p:nvPr/>
            </p:nvSpPr>
            <p:spPr bwMode="auto">
              <a:xfrm rot="10800000">
                <a:off x="4054863"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6" name="Rounded Rectangle 337">
                <a:extLst>
                  <a:ext uri="{FF2B5EF4-FFF2-40B4-BE49-F238E27FC236}">
                    <a16:creationId xmlns:a16="http://schemas.microsoft.com/office/drawing/2014/main" id="{FF7417B8-2147-4703-96D2-BBB4868669EF}"/>
                  </a:ext>
                </a:extLst>
              </p:cNvPr>
              <p:cNvSpPr/>
              <p:nvPr/>
            </p:nvSpPr>
            <p:spPr bwMode="auto">
              <a:xfrm rot="10800000">
                <a:off x="4054862"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7" name="Rounded Rectangle 338">
                <a:extLst>
                  <a:ext uri="{FF2B5EF4-FFF2-40B4-BE49-F238E27FC236}">
                    <a16:creationId xmlns:a16="http://schemas.microsoft.com/office/drawing/2014/main" id="{9F49800E-DDFF-46C6-A8C9-CFC6362D4724}"/>
                  </a:ext>
                </a:extLst>
              </p:cNvPr>
              <p:cNvSpPr/>
              <p:nvPr/>
            </p:nvSpPr>
            <p:spPr bwMode="auto">
              <a:xfrm rot="10800000">
                <a:off x="4054862"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8" name="Rounded Rectangle 339">
                <a:extLst>
                  <a:ext uri="{FF2B5EF4-FFF2-40B4-BE49-F238E27FC236}">
                    <a16:creationId xmlns:a16="http://schemas.microsoft.com/office/drawing/2014/main" id="{EF1310F2-02FB-4B9F-AC4F-7E409631C2F7}"/>
                  </a:ext>
                </a:extLst>
              </p:cNvPr>
              <p:cNvSpPr/>
              <p:nvPr/>
            </p:nvSpPr>
            <p:spPr bwMode="auto">
              <a:xfrm rot="10800000">
                <a:off x="4054861"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39" name="Rounded Rectangle 340">
                <a:extLst>
                  <a:ext uri="{FF2B5EF4-FFF2-40B4-BE49-F238E27FC236}">
                    <a16:creationId xmlns:a16="http://schemas.microsoft.com/office/drawing/2014/main" id="{90344D7B-067C-4564-8FD1-ED805C15C4E0}"/>
                  </a:ext>
                </a:extLst>
              </p:cNvPr>
              <p:cNvSpPr/>
              <p:nvPr/>
            </p:nvSpPr>
            <p:spPr bwMode="auto">
              <a:xfrm rot="10800000">
                <a:off x="4054861"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0" name="Rounded Rectangle 341">
                <a:extLst>
                  <a:ext uri="{FF2B5EF4-FFF2-40B4-BE49-F238E27FC236}">
                    <a16:creationId xmlns:a16="http://schemas.microsoft.com/office/drawing/2014/main" id="{4267B7DC-5852-4EE0-937D-B87FA72F60E1}"/>
                  </a:ext>
                </a:extLst>
              </p:cNvPr>
              <p:cNvSpPr/>
              <p:nvPr/>
            </p:nvSpPr>
            <p:spPr bwMode="auto">
              <a:xfrm rot="10800000">
                <a:off x="4054861"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1" name="Rounded Rectangle 342">
                <a:extLst>
                  <a:ext uri="{FF2B5EF4-FFF2-40B4-BE49-F238E27FC236}">
                    <a16:creationId xmlns:a16="http://schemas.microsoft.com/office/drawing/2014/main" id="{88BD9BE7-CEBE-4544-9D71-661532AA17C6}"/>
                  </a:ext>
                </a:extLst>
              </p:cNvPr>
              <p:cNvSpPr/>
              <p:nvPr/>
            </p:nvSpPr>
            <p:spPr bwMode="auto">
              <a:xfrm rot="10800000">
                <a:off x="4054860"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2" name="Rounded Rectangle 343">
                <a:extLst>
                  <a:ext uri="{FF2B5EF4-FFF2-40B4-BE49-F238E27FC236}">
                    <a16:creationId xmlns:a16="http://schemas.microsoft.com/office/drawing/2014/main" id="{9A7B3BF9-24E8-411B-BD21-61385EF9FE2D}"/>
                  </a:ext>
                </a:extLst>
              </p:cNvPr>
              <p:cNvSpPr/>
              <p:nvPr/>
            </p:nvSpPr>
            <p:spPr bwMode="auto">
              <a:xfrm rot="10800000">
                <a:off x="4054860"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3" name="Rounded Rectangle 344">
                <a:extLst>
                  <a:ext uri="{FF2B5EF4-FFF2-40B4-BE49-F238E27FC236}">
                    <a16:creationId xmlns:a16="http://schemas.microsoft.com/office/drawing/2014/main" id="{DA7119EF-3CF1-419B-B2BD-9681D51DDA50}"/>
                  </a:ext>
                </a:extLst>
              </p:cNvPr>
              <p:cNvSpPr/>
              <p:nvPr/>
            </p:nvSpPr>
            <p:spPr bwMode="auto">
              <a:xfrm rot="10800000">
                <a:off x="3922065"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4" name="Rounded Rectangle 345">
                <a:extLst>
                  <a:ext uri="{FF2B5EF4-FFF2-40B4-BE49-F238E27FC236}">
                    <a16:creationId xmlns:a16="http://schemas.microsoft.com/office/drawing/2014/main" id="{8B995733-2AE1-4194-9C09-9334067E34BF}"/>
                  </a:ext>
                </a:extLst>
              </p:cNvPr>
              <p:cNvSpPr/>
              <p:nvPr/>
            </p:nvSpPr>
            <p:spPr bwMode="auto">
              <a:xfrm rot="10800000">
                <a:off x="3922064"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5" name="Rounded Rectangle 346">
                <a:extLst>
                  <a:ext uri="{FF2B5EF4-FFF2-40B4-BE49-F238E27FC236}">
                    <a16:creationId xmlns:a16="http://schemas.microsoft.com/office/drawing/2014/main" id="{E134AE2C-D66C-4AAE-8A0F-34B502FD44A3}"/>
                  </a:ext>
                </a:extLst>
              </p:cNvPr>
              <p:cNvSpPr/>
              <p:nvPr/>
            </p:nvSpPr>
            <p:spPr bwMode="auto">
              <a:xfrm rot="10800000">
                <a:off x="3922064"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6" name="Rounded Rectangle 347">
                <a:extLst>
                  <a:ext uri="{FF2B5EF4-FFF2-40B4-BE49-F238E27FC236}">
                    <a16:creationId xmlns:a16="http://schemas.microsoft.com/office/drawing/2014/main" id="{A4D00DD9-B089-4F08-A842-9BF38FDEF349}"/>
                  </a:ext>
                </a:extLst>
              </p:cNvPr>
              <p:cNvSpPr/>
              <p:nvPr/>
            </p:nvSpPr>
            <p:spPr bwMode="auto">
              <a:xfrm rot="10800000">
                <a:off x="3922063"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7" name="Rounded Rectangle 348">
                <a:extLst>
                  <a:ext uri="{FF2B5EF4-FFF2-40B4-BE49-F238E27FC236}">
                    <a16:creationId xmlns:a16="http://schemas.microsoft.com/office/drawing/2014/main" id="{FC260DFC-CB68-4C2A-8F21-F3112FA78CC6}"/>
                  </a:ext>
                </a:extLst>
              </p:cNvPr>
              <p:cNvSpPr/>
              <p:nvPr/>
            </p:nvSpPr>
            <p:spPr bwMode="auto">
              <a:xfrm rot="10800000">
                <a:off x="3922063"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8" name="Rounded Rectangle 349">
                <a:extLst>
                  <a:ext uri="{FF2B5EF4-FFF2-40B4-BE49-F238E27FC236}">
                    <a16:creationId xmlns:a16="http://schemas.microsoft.com/office/drawing/2014/main" id="{47655449-6025-4D16-AB2E-A68FB856520D}"/>
                  </a:ext>
                </a:extLst>
              </p:cNvPr>
              <p:cNvSpPr/>
              <p:nvPr/>
            </p:nvSpPr>
            <p:spPr bwMode="auto">
              <a:xfrm rot="10800000">
                <a:off x="3922063"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49" name="Rounded Rectangle 350">
                <a:extLst>
                  <a:ext uri="{FF2B5EF4-FFF2-40B4-BE49-F238E27FC236}">
                    <a16:creationId xmlns:a16="http://schemas.microsoft.com/office/drawing/2014/main" id="{5E920387-210A-4AFC-B18F-A54B4029FD19}"/>
                  </a:ext>
                </a:extLst>
              </p:cNvPr>
              <p:cNvSpPr/>
              <p:nvPr/>
            </p:nvSpPr>
            <p:spPr bwMode="auto">
              <a:xfrm rot="10800000">
                <a:off x="3922062"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0" name="Rounded Rectangle 351">
                <a:extLst>
                  <a:ext uri="{FF2B5EF4-FFF2-40B4-BE49-F238E27FC236}">
                    <a16:creationId xmlns:a16="http://schemas.microsoft.com/office/drawing/2014/main" id="{57845551-E9BF-4C40-8554-87B10E34B515}"/>
                  </a:ext>
                </a:extLst>
              </p:cNvPr>
              <p:cNvSpPr/>
              <p:nvPr/>
            </p:nvSpPr>
            <p:spPr bwMode="auto">
              <a:xfrm rot="10800000">
                <a:off x="3922062"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1" name="Rounded Rectangle 352">
                <a:extLst>
                  <a:ext uri="{FF2B5EF4-FFF2-40B4-BE49-F238E27FC236}">
                    <a16:creationId xmlns:a16="http://schemas.microsoft.com/office/drawing/2014/main" id="{E01E2CE5-9500-4EBF-93E8-D4B39DECD06D}"/>
                  </a:ext>
                </a:extLst>
              </p:cNvPr>
              <p:cNvSpPr/>
              <p:nvPr/>
            </p:nvSpPr>
            <p:spPr bwMode="auto">
              <a:xfrm rot="10800000">
                <a:off x="3789267"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2" name="Rounded Rectangle 353">
                <a:extLst>
                  <a:ext uri="{FF2B5EF4-FFF2-40B4-BE49-F238E27FC236}">
                    <a16:creationId xmlns:a16="http://schemas.microsoft.com/office/drawing/2014/main" id="{E28E5CF1-C27B-4784-B18E-8AEF12AAFD4A}"/>
                  </a:ext>
                </a:extLst>
              </p:cNvPr>
              <p:cNvSpPr/>
              <p:nvPr/>
            </p:nvSpPr>
            <p:spPr bwMode="auto">
              <a:xfrm rot="10800000">
                <a:off x="3789266"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3" name="Rounded Rectangle 354">
                <a:extLst>
                  <a:ext uri="{FF2B5EF4-FFF2-40B4-BE49-F238E27FC236}">
                    <a16:creationId xmlns:a16="http://schemas.microsoft.com/office/drawing/2014/main" id="{6C946E88-D196-475C-B4CB-348176298F28}"/>
                  </a:ext>
                </a:extLst>
              </p:cNvPr>
              <p:cNvSpPr/>
              <p:nvPr/>
            </p:nvSpPr>
            <p:spPr bwMode="auto">
              <a:xfrm rot="10800000">
                <a:off x="3789266"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4" name="Rounded Rectangle 355">
                <a:extLst>
                  <a:ext uri="{FF2B5EF4-FFF2-40B4-BE49-F238E27FC236}">
                    <a16:creationId xmlns:a16="http://schemas.microsoft.com/office/drawing/2014/main" id="{C17C9970-16D3-4836-AE08-BC1C778654A5}"/>
                  </a:ext>
                </a:extLst>
              </p:cNvPr>
              <p:cNvSpPr/>
              <p:nvPr/>
            </p:nvSpPr>
            <p:spPr bwMode="auto">
              <a:xfrm rot="10800000">
                <a:off x="3789266"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5" name="Rounded Rectangle 356">
                <a:extLst>
                  <a:ext uri="{FF2B5EF4-FFF2-40B4-BE49-F238E27FC236}">
                    <a16:creationId xmlns:a16="http://schemas.microsoft.com/office/drawing/2014/main" id="{6A5C383D-C81E-49F8-8528-B841075A545F}"/>
                  </a:ext>
                </a:extLst>
              </p:cNvPr>
              <p:cNvSpPr/>
              <p:nvPr/>
            </p:nvSpPr>
            <p:spPr bwMode="auto">
              <a:xfrm rot="10800000">
                <a:off x="3789266"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6" name="Rounded Rectangle 357">
                <a:extLst>
                  <a:ext uri="{FF2B5EF4-FFF2-40B4-BE49-F238E27FC236}">
                    <a16:creationId xmlns:a16="http://schemas.microsoft.com/office/drawing/2014/main" id="{0E31FEC3-6D49-4B56-85A9-A1E8F0731DDE}"/>
                  </a:ext>
                </a:extLst>
              </p:cNvPr>
              <p:cNvSpPr/>
              <p:nvPr/>
            </p:nvSpPr>
            <p:spPr bwMode="auto">
              <a:xfrm rot="10800000">
                <a:off x="3789266"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7" name="Rounded Rectangle 358">
                <a:extLst>
                  <a:ext uri="{FF2B5EF4-FFF2-40B4-BE49-F238E27FC236}">
                    <a16:creationId xmlns:a16="http://schemas.microsoft.com/office/drawing/2014/main" id="{3F736E07-E93A-4F98-B6E9-10C67F4889C8}"/>
                  </a:ext>
                </a:extLst>
              </p:cNvPr>
              <p:cNvSpPr/>
              <p:nvPr/>
            </p:nvSpPr>
            <p:spPr bwMode="auto">
              <a:xfrm rot="10800000">
                <a:off x="3789265"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8" name="Rounded Rectangle 359">
                <a:extLst>
                  <a:ext uri="{FF2B5EF4-FFF2-40B4-BE49-F238E27FC236}">
                    <a16:creationId xmlns:a16="http://schemas.microsoft.com/office/drawing/2014/main" id="{5ACA7657-3AF4-41BA-A047-605F4C0D2405}"/>
                  </a:ext>
                </a:extLst>
              </p:cNvPr>
              <p:cNvSpPr/>
              <p:nvPr/>
            </p:nvSpPr>
            <p:spPr bwMode="auto">
              <a:xfrm rot="10800000">
                <a:off x="3789265"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59" name="Rounded Rectangle 360">
                <a:extLst>
                  <a:ext uri="{FF2B5EF4-FFF2-40B4-BE49-F238E27FC236}">
                    <a16:creationId xmlns:a16="http://schemas.microsoft.com/office/drawing/2014/main" id="{2162141C-749C-4F2A-92E9-8500767B9E38}"/>
                  </a:ext>
                </a:extLst>
              </p:cNvPr>
              <p:cNvSpPr/>
              <p:nvPr/>
            </p:nvSpPr>
            <p:spPr bwMode="auto">
              <a:xfrm rot="10800000">
                <a:off x="3542531"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0" name="Rounded Rectangle 361">
                <a:extLst>
                  <a:ext uri="{FF2B5EF4-FFF2-40B4-BE49-F238E27FC236}">
                    <a16:creationId xmlns:a16="http://schemas.microsoft.com/office/drawing/2014/main" id="{AA6DB799-C111-49F1-8C3D-067891C92D0A}"/>
                  </a:ext>
                </a:extLst>
              </p:cNvPr>
              <p:cNvSpPr/>
              <p:nvPr/>
            </p:nvSpPr>
            <p:spPr bwMode="auto">
              <a:xfrm rot="10800000">
                <a:off x="3542530"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1" name="Rounded Rectangle 362">
                <a:extLst>
                  <a:ext uri="{FF2B5EF4-FFF2-40B4-BE49-F238E27FC236}">
                    <a16:creationId xmlns:a16="http://schemas.microsoft.com/office/drawing/2014/main" id="{5440C293-7ABF-4AC8-BC31-ACE7260EA773}"/>
                  </a:ext>
                </a:extLst>
              </p:cNvPr>
              <p:cNvSpPr/>
              <p:nvPr/>
            </p:nvSpPr>
            <p:spPr bwMode="auto">
              <a:xfrm rot="10800000">
                <a:off x="3542530"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2" name="Rounded Rectangle 363">
                <a:extLst>
                  <a:ext uri="{FF2B5EF4-FFF2-40B4-BE49-F238E27FC236}">
                    <a16:creationId xmlns:a16="http://schemas.microsoft.com/office/drawing/2014/main" id="{7E4FD7EE-B48B-4F16-A3E3-83AFE4C1BC7A}"/>
                  </a:ext>
                </a:extLst>
              </p:cNvPr>
              <p:cNvSpPr/>
              <p:nvPr/>
            </p:nvSpPr>
            <p:spPr bwMode="auto">
              <a:xfrm rot="10800000">
                <a:off x="3542529"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3" name="Rounded Rectangle 364">
                <a:extLst>
                  <a:ext uri="{FF2B5EF4-FFF2-40B4-BE49-F238E27FC236}">
                    <a16:creationId xmlns:a16="http://schemas.microsoft.com/office/drawing/2014/main" id="{B712AED8-562A-4601-B1D4-A8AD83E10FB0}"/>
                  </a:ext>
                </a:extLst>
              </p:cNvPr>
              <p:cNvSpPr/>
              <p:nvPr/>
            </p:nvSpPr>
            <p:spPr bwMode="auto">
              <a:xfrm rot="10800000">
                <a:off x="3542529"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4" name="Rounded Rectangle 365">
                <a:extLst>
                  <a:ext uri="{FF2B5EF4-FFF2-40B4-BE49-F238E27FC236}">
                    <a16:creationId xmlns:a16="http://schemas.microsoft.com/office/drawing/2014/main" id="{F2B15ABF-0A6D-4AF1-AD76-DECADB026523}"/>
                  </a:ext>
                </a:extLst>
              </p:cNvPr>
              <p:cNvSpPr/>
              <p:nvPr/>
            </p:nvSpPr>
            <p:spPr bwMode="auto">
              <a:xfrm rot="10800000">
                <a:off x="3542529"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5" name="Rounded Rectangle 366">
                <a:extLst>
                  <a:ext uri="{FF2B5EF4-FFF2-40B4-BE49-F238E27FC236}">
                    <a16:creationId xmlns:a16="http://schemas.microsoft.com/office/drawing/2014/main" id="{345547A4-619C-4E9B-B2F2-816958901B2E}"/>
                  </a:ext>
                </a:extLst>
              </p:cNvPr>
              <p:cNvSpPr/>
              <p:nvPr/>
            </p:nvSpPr>
            <p:spPr bwMode="auto">
              <a:xfrm rot="10800000">
                <a:off x="3542528"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6" name="Rounded Rectangle 367">
                <a:extLst>
                  <a:ext uri="{FF2B5EF4-FFF2-40B4-BE49-F238E27FC236}">
                    <a16:creationId xmlns:a16="http://schemas.microsoft.com/office/drawing/2014/main" id="{7ABFF494-1718-4937-AD67-8950CFC359EE}"/>
                  </a:ext>
                </a:extLst>
              </p:cNvPr>
              <p:cNvSpPr/>
              <p:nvPr/>
            </p:nvSpPr>
            <p:spPr bwMode="auto">
              <a:xfrm rot="10800000">
                <a:off x="3542528"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7" name="Rounded Rectangle 368">
                <a:extLst>
                  <a:ext uri="{FF2B5EF4-FFF2-40B4-BE49-F238E27FC236}">
                    <a16:creationId xmlns:a16="http://schemas.microsoft.com/office/drawing/2014/main" id="{66F490C3-F90D-4793-ACB6-97E3E2E4F064}"/>
                  </a:ext>
                </a:extLst>
              </p:cNvPr>
              <p:cNvSpPr/>
              <p:nvPr/>
            </p:nvSpPr>
            <p:spPr bwMode="auto">
              <a:xfrm rot="10800000">
                <a:off x="3409733"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8" name="Rounded Rectangle 369">
                <a:extLst>
                  <a:ext uri="{FF2B5EF4-FFF2-40B4-BE49-F238E27FC236}">
                    <a16:creationId xmlns:a16="http://schemas.microsoft.com/office/drawing/2014/main" id="{705CA32F-2281-4B4F-841B-465AF6D210F6}"/>
                  </a:ext>
                </a:extLst>
              </p:cNvPr>
              <p:cNvSpPr/>
              <p:nvPr/>
            </p:nvSpPr>
            <p:spPr bwMode="auto">
              <a:xfrm rot="10800000">
                <a:off x="3409732"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69" name="Rounded Rectangle 370">
                <a:extLst>
                  <a:ext uri="{FF2B5EF4-FFF2-40B4-BE49-F238E27FC236}">
                    <a16:creationId xmlns:a16="http://schemas.microsoft.com/office/drawing/2014/main" id="{46521BB4-26F2-48E2-AECF-33103F9A99F9}"/>
                  </a:ext>
                </a:extLst>
              </p:cNvPr>
              <p:cNvSpPr/>
              <p:nvPr/>
            </p:nvSpPr>
            <p:spPr bwMode="auto">
              <a:xfrm rot="10800000">
                <a:off x="3409732"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0" name="Rounded Rectangle 371">
                <a:extLst>
                  <a:ext uri="{FF2B5EF4-FFF2-40B4-BE49-F238E27FC236}">
                    <a16:creationId xmlns:a16="http://schemas.microsoft.com/office/drawing/2014/main" id="{CA832388-30F7-4E19-A26B-A225F909137B}"/>
                  </a:ext>
                </a:extLst>
              </p:cNvPr>
              <p:cNvSpPr/>
              <p:nvPr/>
            </p:nvSpPr>
            <p:spPr bwMode="auto">
              <a:xfrm rot="10800000">
                <a:off x="3409732"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1" name="Rounded Rectangle 372">
                <a:extLst>
                  <a:ext uri="{FF2B5EF4-FFF2-40B4-BE49-F238E27FC236}">
                    <a16:creationId xmlns:a16="http://schemas.microsoft.com/office/drawing/2014/main" id="{EF1D4982-93B9-45FC-9889-BF0423E5BA54}"/>
                  </a:ext>
                </a:extLst>
              </p:cNvPr>
              <p:cNvSpPr/>
              <p:nvPr/>
            </p:nvSpPr>
            <p:spPr bwMode="auto">
              <a:xfrm rot="10800000">
                <a:off x="3409732"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2" name="Rounded Rectangle 373">
                <a:extLst>
                  <a:ext uri="{FF2B5EF4-FFF2-40B4-BE49-F238E27FC236}">
                    <a16:creationId xmlns:a16="http://schemas.microsoft.com/office/drawing/2014/main" id="{C7EB625B-DCB2-4926-B764-070CD4738B2F}"/>
                  </a:ext>
                </a:extLst>
              </p:cNvPr>
              <p:cNvSpPr/>
              <p:nvPr/>
            </p:nvSpPr>
            <p:spPr bwMode="auto">
              <a:xfrm rot="10800000">
                <a:off x="3409732"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3" name="Rounded Rectangle 374">
                <a:extLst>
                  <a:ext uri="{FF2B5EF4-FFF2-40B4-BE49-F238E27FC236}">
                    <a16:creationId xmlns:a16="http://schemas.microsoft.com/office/drawing/2014/main" id="{22D1F8A8-3008-42AE-97AA-F71D9131DB29}"/>
                  </a:ext>
                </a:extLst>
              </p:cNvPr>
              <p:cNvSpPr/>
              <p:nvPr/>
            </p:nvSpPr>
            <p:spPr bwMode="auto">
              <a:xfrm rot="10800000">
                <a:off x="3409731"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4" name="Rounded Rectangle 375">
                <a:extLst>
                  <a:ext uri="{FF2B5EF4-FFF2-40B4-BE49-F238E27FC236}">
                    <a16:creationId xmlns:a16="http://schemas.microsoft.com/office/drawing/2014/main" id="{122604B9-241A-4740-83C7-34D01F3FA1F4}"/>
                  </a:ext>
                </a:extLst>
              </p:cNvPr>
              <p:cNvSpPr/>
              <p:nvPr/>
            </p:nvSpPr>
            <p:spPr bwMode="auto">
              <a:xfrm rot="10800000">
                <a:off x="3409731"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5" name="Rounded Rectangle 376">
                <a:extLst>
                  <a:ext uri="{FF2B5EF4-FFF2-40B4-BE49-F238E27FC236}">
                    <a16:creationId xmlns:a16="http://schemas.microsoft.com/office/drawing/2014/main" id="{E80CB7B2-8311-40EC-A3DA-07145AB8403B}"/>
                  </a:ext>
                </a:extLst>
              </p:cNvPr>
              <p:cNvSpPr/>
              <p:nvPr/>
            </p:nvSpPr>
            <p:spPr bwMode="auto">
              <a:xfrm rot="10800000">
                <a:off x="3276935"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6" name="Rounded Rectangle 377">
                <a:extLst>
                  <a:ext uri="{FF2B5EF4-FFF2-40B4-BE49-F238E27FC236}">
                    <a16:creationId xmlns:a16="http://schemas.microsoft.com/office/drawing/2014/main" id="{90218644-18B9-4E06-AFA1-72EF34243EF0}"/>
                  </a:ext>
                </a:extLst>
              </p:cNvPr>
              <p:cNvSpPr/>
              <p:nvPr/>
            </p:nvSpPr>
            <p:spPr bwMode="auto">
              <a:xfrm rot="10800000">
                <a:off x="3276934"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7" name="Rounded Rectangle 378">
                <a:extLst>
                  <a:ext uri="{FF2B5EF4-FFF2-40B4-BE49-F238E27FC236}">
                    <a16:creationId xmlns:a16="http://schemas.microsoft.com/office/drawing/2014/main" id="{0D1E6C99-EA76-42B6-A471-A3B90EA4081F}"/>
                  </a:ext>
                </a:extLst>
              </p:cNvPr>
              <p:cNvSpPr/>
              <p:nvPr/>
            </p:nvSpPr>
            <p:spPr bwMode="auto">
              <a:xfrm rot="10800000">
                <a:off x="3276934"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8" name="Rounded Rectangle 379">
                <a:extLst>
                  <a:ext uri="{FF2B5EF4-FFF2-40B4-BE49-F238E27FC236}">
                    <a16:creationId xmlns:a16="http://schemas.microsoft.com/office/drawing/2014/main" id="{161E9871-29F5-48E7-8904-FA525C98902E}"/>
                  </a:ext>
                </a:extLst>
              </p:cNvPr>
              <p:cNvSpPr/>
              <p:nvPr/>
            </p:nvSpPr>
            <p:spPr bwMode="auto">
              <a:xfrm rot="10800000">
                <a:off x="3276934"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79" name="Rounded Rectangle 380">
                <a:extLst>
                  <a:ext uri="{FF2B5EF4-FFF2-40B4-BE49-F238E27FC236}">
                    <a16:creationId xmlns:a16="http://schemas.microsoft.com/office/drawing/2014/main" id="{799A3D8A-9CE1-4426-839F-C46DF378E9BE}"/>
                  </a:ext>
                </a:extLst>
              </p:cNvPr>
              <p:cNvSpPr/>
              <p:nvPr/>
            </p:nvSpPr>
            <p:spPr bwMode="auto">
              <a:xfrm rot="10800000">
                <a:off x="3276934"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0" name="Rounded Rectangle 381">
                <a:extLst>
                  <a:ext uri="{FF2B5EF4-FFF2-40B4-BE49-F238E27FC236}">
                    <a16:creationId xmlns:a16="http://schemas.microsoft.com/office/drawing/2014/main" id="{18F60EDE-EA15-4007-A8A7-0F4428453C69}"/>
                  </a:ext>
                </a:extLst>
              </p:cNvPr>
              <p:cNvSpPr/>
              <p:nvPr/>
            </p:nvSpPr>
            <p:spPr bwMode="auto">
              <a:xfrm rot="10800000">
                <a:off x="3276934"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1" name="Rounded Rectangle 382">
                <a:extLst>
                  <a:ext uri="{FF2B5EF4-FFF2-40B4-BE49-F238E27FC236}">
                    <a16:creationId xmlns:a16="http://schemas.microsoft.com/office/drawing/2014/main" id="{37FAC9A1-00EA-43B9-B840-C0262CFB92F0}"/>
                  </a:ext>
                </a:extLst>
              </p:cNvPr>
              <p:cNvSpPr/>
              <p:nvPr/>
            </p:nvSpPr>
            <p:spPr bwMode="auto">
              <a:xfrm rot="10800000">
                <a:off x="3276933"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2" name="Rounded Rectangle 383">
                <a:extLst>
                  <a:ext uri="{FF2B5EF4-FFF2-40B4-BE49-F238E27FC236}">
                    <a16:creationId xmlns:a16="http://schemas.microsoft.com/office/drawing/2014/main" id="{BBBE128B-D339-4A4D-9EF3-B93F46BA59D5}"/>
                  </a:ext>
                </a:extLst>
              </p:cNvPr>
              <p:cNvSpPr/>
              <p:nvPr/>
            </p:nvSpPr>
            <p:spPr bwMode="auto">
              <a:xfrm rot="10800000">
                <a:off x="3276933"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3" name="Rounded Rectangle 384">
                <a:extLst>
                  <a:ext uri="{FF2B5EF4-FFF2-40B4-BE49-F238E27FC236}">
                    <a16:creationId xmlns:a16="http://schemas.microsoft.com/office/drawing/2014/main" id="{542706B4-C8B9-479F-954C-6500381F246F}"/>
                  </a:ext>
                </a:extLst>
              </p:cNvPr>
              <p:cNvSpPr/>
              <p:nvPr/>
            </p:nvSpPr>
            <p:spPr bwMode="auto">
              <a:xfrm rot="10800000">
                <a:off x="3144138"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4" name="Rounded Rectangle 385">
                <a:extLst>
                  <a:ext uri="{FF2B5EF4-FFF2-40B4-BE49-F238E27FC236}">
                    <a16:creationId xmlns:a16="http://schemas.microsoft.com/office/drawing/2014/main" id="{BF4EEC7B-142C-40AD-BFDA-631CC902549F}"/>
                  </a:ext>
                </a:extLst>
              </p:cNvPr>
              <p:cNvSpPr/>
              <p:nvPr/>
            </p:nvSpPr>
            <p:spPr bwMode="auto">
              <a:xfrm rot="10800000">
                <a:off x="3144137"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5" name="Rounded Rectangle 386">
                <a:extLst>
                  <a:ext uri="{FF2B5EF4-FFF2-40B4-BE49-F238E27FC236}">
                    <a16:creationId xmlns:a16="http://schemas.microsoft.com/office/drawing/2014/main" id="{98CF2287-8097-4121-9FBB-5D965116D10A}"/>
                  </a:ext>
                </a:extLst>
              </p:cNvPr>
              <p:cNvSpPr/>
              <p:nvPr/>
            </p:nvSpPr>
            <p:spPr bwMode="auto">
              <a:xfrm rot="10800000">
                <a:off x="3144137"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6" name="Rounded Rectangle 387">
                <a:extLst>
                  <a:ext uri="{FF2B5EF4-FFF2-40B4-BE49-F238E27FC236}">
                    <a16:creationId xmlns:a16="http://schemas.microsoft.com/office/drawing/2014/main" id="{810AC021-1FAA-4B96-A7ED-6A8EF7002A73}"/>
                  </a:ext>
                </a:extLst>
              </p:cNvPr>
              <p:cNvSpPr/>
              <p:nvPr/>
            </p:nvSpPr>
            <p:spPr bwMode="auto">
              <a:xfrm rot="10800000">
                <a:off x="3144136"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7" name="Rounded Rectangle 388">
                <a:extLst>
                  <a:ext uri="{FF2B5EF4-FFF2-40B4-BE49-F238E27FC236}">
                    <a16:creationId xmlns:a16="http://schemas.microsoft.com/office/drawing/2014/main" id="{6D6E5E3B-1C92-40FD-B155-396FA73C7935}"/>
                  </a:ext>
                </a:extLst>
              </p:cNvPr>
              <p:cNvSpPr/>
              <p:nvPr/>
            </p:nvSpPr>
            <p:spPr bwMode="auto">
              <a:xfrm rot="10800000">
                <a:off x="3144136"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8" name="Rounded Rectangle 389">
                <a:extLst>
                  <a:ext uri="{FF2B5EF4-FFF2-40B4-BE49-F238E27FC236}">
                    <a16:creationId xmlns:a16="http://schemas.microsoft.com/office/drawing/2014/main" id="{4C4E2EFD-E813-4DBB-A149-32347B7F1AE2}"/>
                  </a:ext>
                </a:extLst>
              </p:cNvPr>
              <p:cNvSpPr/>
              <p:nvPr/>
            </p:nvSpPr>
            <p:spPr bwMode="auto">
              <a:xfrm rot="10800000">
                <a:off x="3144136"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9" name="Rounded Rectangle 390">
                <a:extLst>
                  <a:ext uri="{FF2B5EF4-FFF2-40B4-BE49-F238E27FC236}">
                    <a16:creationId xmlns:a16="http://schemas.microsoft.com/office/drawing/2014/main" id="{04D89C03-9134-4CA0-AC61-4FAB2EB9E511}"/>
                  </a:ext>
                </a:extLst>
              </p:cNvPr>
              <p:cNvSpPr/>
              <p:nvPr/>
            </p:nvSpPr>
            <p:spPr bwMode="auto">
              <a:xfrm rot="10800000">
                <a:off x="3144135"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0" name="Rounded Rectangle 391">
                <a:extLst>
                  <a:ext uri="{FF2B5EF4-FFF2-40B4-BE49-F238E27FC236}">
                    <a16:creationId xmlns:a16="http://schemas.microsoft.com/office/drawing/2014/main" id="{80C5D5DB-A3C6-411B-8C4F-E118DAFE3A1B}"/>
                  </a:ext>
                </a:extLst>
              </p:cNvPr>
              <p:cNvSpPr/>
              <p:nvPr/>
            </p:nvSpPr>
            <p:spPr bwMode="auto">
              <a:xfrm rot="10800000">
                <a:off x="3144135"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1" name="Rounded Rectangle 392">
                <a:extLst>
                  <a:ext uri="{FF2B5EF4-FFF2-40B4-BE49-F238E27FC236}">
                    <a16:creationId xmlns:a16="http://schemas.microsoft.com/office/drawing/2014/main" id="{F289B8DE-B17F-448C-98B9-8C6E3E4FA89A}"/>
                  </a:ext>
                </a:extLst>
              </p:cNvPr>
              <p:cNvSpPr/>
              <p:nvPr/>
            </p:nvSpPr>
            <p:spPr bwMode="auto">
              <a:xfrm rot="10800000">
                <a:off x="3011340"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2" name="Rounded Rectangle 393">
                <a:extLst>
                  <a:ext uri="{FF2B5EF4-FFF2-40B4-BE49-F238E27FC236}">
                    <a16:creationId xmlns:a16="http://schemas.microsoft.com/office/drawing/2014/main" id="{742AC00D-DAB6-4A5B-9B12-42DCA5512D05}"/>
                  </a:ext>
                </a:extLst>
              </p:cNvPr>
              <p:cNvSpPr/>
              <p:nvPr/>
            </p:nvSpPr>
            <p:spPr bwMode="auto">
              <a:xfrm rot="10800000">
                <a:off x="3011339"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3" name="Rounded Rectangle 394">
                <a:extLst>
                  <a:ext uri="{FF2B5EF4-FFF2-40B4-BE49-F238E27FC236}">
                    <a16:creationId xmlns:a16="http://schemas.microsoft.com/office/drawing/2014/main" id="{75DF9658-75DE-4083-96C9-440CDE19F8DE}"/>
                  </a:ext>
                </a:extLst>
              </p:cNvPr>
              <p:cNvSpPr/>
              <p:nvPr/>
            </p:nvSpPr>
            <p:spPr bwMode="auto">
              <a:xfrm rot="10800000">
                <a:off x="3011339"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4" name="Rounded Rectangle 395">
                <a:extLst>
                  <a:ext uri="{FF2B5EF4-FFF2-40B4-BE49-F238E27FC236}">
                    <a16:creationId xmlns:a16="http://schemas.microsoft.com/office/drawing/2014/main" id="{BC79769B-1D5B-4AF0-96D6-547D71CC1A98}"/>
                  </a:ext>
                </a:extLst>
              </p:cNvPr>
              <p:cNvSpPr/>
              <p:nvPr/>
            </p:nvSpPr>
            <p:spPr bwMode="auto">
              <a:xfrm rot="10800000">
                <a:off x="3011339"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5" name="Rounded Rectangle 396">
                <a:extLst>
                  <a:ext uri="{FF2B5EF4-FFF2-40B4-BE49-F238E27FC236}">
                    <a16:creationId xmlns:a16="http://schemas.microsoft.com/office/drawing/2014/main" id="{5D55F159-44E2-46D0-8063-A03F347ED1CA}"/>
                  </a:ext>
                </a:extLst>
              </p:cNvPr>
              <p:cNvSpPr/>
              <p:nvPr/>
            </p:nvSpPr>
            <p:spPr bwMode="auto">
              <a:xfrm rot="10800000">
                <a:off x="3011339"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6" name="Rounded Rectangle 397">
                <a:extLst>
                  <a:ext uri="{FF2B5EF4-FFF2-40B4-BE49-F238E27FC236}">
                    <a16:creationId xmlns:a16="http://schemas.microsoft.com/office/drawing/2014/main" id="{2F8E9BD3-4A43-4902-9078-8D44B7B525BA}"/>
                  </a:ext>
                </a:extLst>
              </p:cNvPr>
              <p:cNvSpPr/>
              <p:nvPr/>
            </p:nvSpPr>
            <p:spPr bwMode="auto">
              <a:xfrm rot="10800000">
                <a:off x="3011339"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7" name="Rounded Rectangle 398">
                <a:extLst>
                  <a:ext uri="{FF2B5EF4-FFF2-40B4-BE49-F238E27FC236}">
                    <a16:creationId xmlns:a16="http://schemas.microsoft.com/office/drawing/2014/main" id="{75531E27-9F10-4287-BD5F-D449C23BA087}"/>
                  </a:ext>
                </a:extLst>
              </p:cNvPr>
              <p:cNvSpPr/>
              <p:nvPr/>
            </p:nvSpPr>
            <p:spPr bwMode="auto">
              <a:xfrm rot="10800000">
                <a:off x="3011338"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8" name="Rounded Rectangle 399">
                <a:extLst>
                  <a:ext uri="{FF2B5EF4-FFF2-40B4-BE49-F238E27FC236}">
                    <a16:creationId xmlns:a16="http://schemas.microsoft.com/office/drawing/2014/main" id="{22037F46-FE31-4569-B3DC-171DEAFDA344}"/>
                  </a:ext>
                </a:extLst>
              </p:cNvPr>
              <p:cNvSpPr/>
              <p:nvPr/>
            </p:nvSpPr>
            <p:spPr bwMode="auto">
              <a:xfrm rot="10800000">
                <a:off x="3011338"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9" name="Rounded Rectangle 400">
                <a:extLst>
                  <a:ext uri="{FF2B5EF4-FFF2-40B4-BE49-F238E27FC236}">
                    <a16:creationId xmlns:a16="http://schemas.microsoft.com/office/drawing/2014/main" id="{A43E8A10-E8B2-483E-935E-A5E7AC4D4E21}"/>
                  </a:ext>
                </a:extLst>
              </p:cNvPr>
              <p:cNvSpPr/>
              <p:nvPr/>
            </p:nvSpPr>
            <p:spPr bwMode="auto">
              <a:xfrm rot="10800000">
                <a:off x="2878543" y="2911238"/>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0" name="Rounded Rectangle 401">
                <a:extLst>
                  <a:ext uri="{FF2B5EF4-FFF2-40B4-BE49-F238E27FC236}">
                    <a16:creationId xmlns:a16="http://schemas.microsoft.com/office/drawing/2014/main" id="{600FA39A-528B-4899-857E-312D17E39CDD}"/>
                  </a:ext>
                </a:extLst>
              </p:cNvPr>
              <p:cNvSpPr/>
              <p:nvPr/>
            </p:nvSpPr>
            <p:spPr bwMode="auto">
              <a:xfrm rot="10800000">
                <a:off x="2878542" y="3023129"/>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1" name="Rounded Rectangle 402">
                <a:extLst>
                  <a:ext uri="{FF2B5EF4-FFF2-40B4-BE49-F238E27FC236}">
                    <a16:creationId xmlns:a16="http://schemas.microsoft.com/office/drawing/2014/main" id="{91EDA019-4046-45A9-91C3-DB407AB5A082}"/>
                  </a:ext>
                </a:extLst>
              </p:cNvPr>
              <p:cNvSpPr/>
              <p:nvPr/>
            </p:nvSpPr>
            <p:spPr bwMode="auto">
              <a:xfrm rot="10800000">
                <a:off x="2878542" y="3135020"/>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2" name="Rounded Rectangle 403">
                <a:extLst>
                  <a:ext uri="{FF2B5EF4-FFF2-40B4-BE49-F238E27FC236}">
                    <a16:creationId xmlns:a16="http://schemas.microsoft.com/office/drawing/2014/main" id="{F9485D0A-CFAD-4FDE-90DF-A9A13B176673}"/>
                  </a:ext>
                </a:extLst>
              </p:cNvPr>
              <p:cNvSpPr/>
              <p:nvPr/>
            </p:nvSpPr>
            <p:spPr bwMode="auto">
              <a:xfrm rot="10800000">
                <a:off x="2878541" y="3358802"/>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3" name="Rounded Rectangle 404">
                <a:extLst>
                  <a:ext uri="{FF2B5EF4-FFF2-40B4-BE49-F238E27FC236}">
                    <a16:creationId xmlns:a16="http://schemas.microsoft.com/office/drawing/2014/main" id="{9598ED50-6B83-4CD6-8A04-4374B8560957}"/>
                  </a:ext>
                </a:extLst>
              </p:cNvPr>
              <p:cNvSpPr/>
              <p:nvPr/>
            </p:nvSpPr>
            <p:spPr bwMode="auto">
              <a:xfrm rot="10800000">
                <a:off x="2878541" y="347069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4" name="Rounded Rectangle 405">
                <a:extLst>
                  <a:ext uri="{FF2B5EF4-FFF2-40B4-BE49-F238E27FC236}">
                    <a16:creationId xmlns:a16="http://schemas.microsoft.com/office/drawing/2014/main" id="{B5DE930A-B9CD-4B1D-AC15-C8FDE207BFDD}"/>
                  </a:ext>
                </a:extLst>
              </p:cNvPr>
              <p:cNvSpPr/>
              <p:nvPr/>
            </p:nvSpPr>
            <p:spPr bwMode="auto">
              <a:xfrm rot="10800000">
                <a:off x="2878541" y="3582584"/>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5" name="Rounded Rectangle 406">
                <a:extLst>
                  <a:ext uri="{FF2B5EF4-FFF2-40B4-BE49-F238E27FC236}">
                    <a16:creationId xmlns:a16="http://schemas.microsoft.com/office/drawing/2014/main" id="{3694C086-47A7-4C65-A32A-DBD059C044CE}"/>
                  </a:ext>
                </a:extLst>
              </p:cNvPr>
              <p:cNvSpPr/>
              <p:nvPr/>
            </p:nvSpPr>
            <p:spPr bwMode="auto">
              <a:xfrm rot="10800000">
                <a:off x="2878540" y="3246911"/>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06" name="Rounded Rectangle 407">
                <a:extLst>
                  <a:ext uri="{FF2B5EF4-FFF2-40B4-BE49-F238E27FC236}">
                    <a16:creationId xmlns:a16="http://schemas.microsoft.com/office/drawing/2014/main" id="{3910F4E7-4C1F-4C1D-AAE1-A4F542086DD1}"/>
                  </a:ext>
                </a:extLst>
              </p:cNvPr>
              <p:cNvSpPr/>
              <p:nvPr/>
            </p:nvSpPr>
            <p:spPr bwMode="auto">
              <a:xfrm rot="10800000">
                <a:off x="2878540" y="3694473"/>
                <a:ext cx="94940" cy="89645"/>
              </a:xfrm>
              <a:prstGeom prst="roundRect">
                <a:avLst>
                  <a:gd name="adj" fmla="val 5203"/>
                </a:avLst>
              </a:prstGeom>
              <a:gradFill>
                <a:gsLst>
                  <a:gs pos="0">
                    <a:srgbClr val="69E515"/>
                  </a:gs>
                  <a:gs pos="68000">
                    <a:srgbClr val="3A761C"/>
                  </a:gs>
                  <a:gs pos="100000">
                    <a:srgbClr val="388A22"/>
                  </a:gs>
                </a:gsLst>
                <a:lin ang="5400000" scaled="1"/>
              </a:grad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baseline="-25000" dirty="0">
                  <a:solidFill>
                    <a:srgbClr val="FFFFFF"/>
                  </a:solidFill>
                  <a:effectLst>
                    <a:outerShdw blurRad="38100" dist="38100" dir="2700000" algn="tl">
                      <a:srgbClr val="000000">
                        <a:alpha val="43137"/>
                      </a:srgbClr>
                    </a:outerShdw>
                  </a:effectLst>
                  <a:latin typeface="Trebuchet MS" pitchFamily="34" charset="0"/>
                </a:endParaRPr>
              </a:p>
            </p:txBody>
          </p:sp>
        </p:grpSp>
      </p:grpSp>
      <p:sp>
        <p:nvSpPr>
          <p:cNvPr id="308" name="Up-Down Arrow 329">
            <a:extLst>
              <a:ext uri="{FF2B5EF4-FFF2-40B4-BE49-F238E27FC236}">
                <a16:creationId xmlns:a16="http://schemas.microsoft.com/office/drawing/2014/main" id="{F1E8B8F9-B674-447F-8CD6-F31E3F51E544}"/>
              </a:ext>
            </a:extLst>
          </p:cNvPr>
          <p:cNvSpPr/>
          <p:nvPr/>
        </p:nvSpPr>
        <p:spPr>
          <a:xfrm>
            <a:off x="1476245" y="3435844"/>
            <a:ext cx="516014" cy="645188"/>
          </a:xfrm>
          <a:prstGeom prst="upDownArrow">
            <a:avLst>
              <a:gd name="adj1" fmla="val 64334"/>
              <a:gd name="adj2" fmla="val 24842"/>
            </a:avLst>
          </a:prstGeom>
          <a:solidFill>
            <a:srgbClr val="FFC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2700" h="12700"/>
          </a:sp3d>
        </p:spPr>
        <p:txBody>
          <a:bodyPr lIns="91433" tIns="45716" rIns="91433" bIns="45716" rtlCol="0" anchor="ctr"/>
          <a:lstStyle/>
          <a:p>
            <a:pPr algn="ctr" defTabSz="457020">
              <a:defRPr/>
            </a:pPr>
            <a:endParaRPr lang="en-US" kern="0" dirty="0">
              <a:solidFill>
                <a:srgbClr val="FFFFFF"/>
              </a:solidFill>
              <a:latin typeface="Trebuchet MS"/>
            </a:endParaRPr>
          </a:p>
        </p:txBody>
      </p:sp>
      <p:sp>
        <p:nvSpPr>
          <p:cNvPr id="309" name="Rounded Rectangle 877">
            <a:extLst>
              <a:ext uri="{FF2B5EF4-FFF2-40B4-BE49-F238E27FC236}">
                <a16:creationId xmlns:a16="http://schemas.microsoft.com/office/drawing/2014/main" id="{30A35A1C-0B5F-466A-AB7D-E5A8D78688C7}"/>
              </a:ext>
            </a:extLst>
          </p:cNvPr>
          <p:cNvSpPr/>
          <p:nvPr/>
        </p:nvSpPr>
        <p:spPr>
          <a:xfrm>
            <a:off x="7405287" y="1419619"/>
            <a:ext cx="2987712" cy="1985926"/>
          </a:xfrm>
          <a:prstGeom prst="roundRect">
            <a:avLst>
              <a:gd name="adj" fmla="val 9194"/>
            </a:avLst>
          </a:prstGeom>
          <a:gradFill rotWithShape="1">
            <a:gsLst>
              <a:gs pos="1000">
                <a:srgbClr val="FFC000">
                  <a:lumMod val="75000"/>
                </a:srgbClr>
              </a:gs>
              <a:gs pos="80000">
                <a:srgbClr val="FFC000">
                  <a:lumMod val="60000"/>
                  <a:lumOff val="40000"/>
                </a:srgbClr>
              </a:gs>
              <a:gs pos="100000">
                <a:srgbClr val="FFC000">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3" tIns="45716" rIns="91433" bIns="45716" rtlCol="0" anchor="ctr"/>
          <a:lstStyle/>
          <a:p>
            <a:pPr algn="ctr" defTabSz="457020">
              <a:defRPr/>
            </a:pPr>
            <a:endParaRPr lang="en-US" kern="0" dirty="0">
              <a:latin typeface="Trebuchet MS"/>
            </a:endParaRPr>
          </a:p>
        </p:txBody>
      </p:sp>
      <p:grpSp>
        <p:nvGrpSpPr>
          <p:cNvPr id="311" name="Group 310">
            <a:extLst>
              <a:ext uri="{FF2B5EF4-FFF2-40B4-BE49-F238E27FC236}">
                <a16:creationId xmlns:a16="http://schemas.microsoft.com/office/drawing/2014/main" id="{1BAE754B-A0DB-45CD-8E27-1C85EA394259}"/>
              </a:ext>
            </a:extLst>
          </p:cNvPr>
          <p:cNvGrpSpPr/>
          <p:nvPr/>
        </p:nvGrpSpPr>
        <p:grpSpPr>
          <a:xfrm>
            <a:off x="7599176" y="1513022"/>
            <a:ext cx="2746881" cy="1690088"/>
            <a:chOff x="1295400" y="3266301"/>
            <a:chExt cx="2945167" cy="2120808"/>
          </a:xfrm>
        </p:grpSpPr>
        <p:sp>
          <p:nvSpPr>
            <p:cNvPr id="312" name="Rectangle 311">
              <a:extLst>
                <a:ext uri="{FF2B5EF4-FFF2-40B4-BE49-F238E27FC236}">
                  <a16:creationId xmlns:a16="http://schemas.microsoft.com/office/drawing/2014/main" id="{F0BBF1D5-7966-4F8F-B0AF-E5EE27EF613D}"/>
                </a:ext>
              </a:extLst>
            </p:cNvPr>
            <p:cNvSpPr/>
            <p:nvPr/>
          </p:nvSpPr>
          <p:spPr>
            <a:xfrm>
              <a:off x="1981200" y="36195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13" name="Rectangle 312">
              <a:extLst>
                <a:ext uri="{FF2B5EF4-FFF2-40B4-BE49-F238E27FC236}">
                  <a16:creationId xmlns:a16="http://schemas.microsoft.com/office/drawing/2014/main" id="{4E4D0E08-44A7-4827-90A8-E62AD72BF02C}"/>
                </a:ext>
              </a:extLst>
            </p:cNvPr>
            <p:cNvSpPr/>
            <p:nvPr/>
          </p:nvSpPr>
          <p:spPr>
            <a:xfrm>
              <a:off x="2590800" y="36195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sp>
          <p:nvSpPr>
            <p:cNvPr id="314" name="Rectangle 313">
              <a:extLst>
                <a:ext uri="{FF2B5EF4-FFF2-40B4-BE49-F238E27FC236}">
                  <a16:creationId xmlns:a16="http://schemas.microsoft.com/office/drawing/2014/main" id="{80A8FDEE-8F59-4285-B6C3-D1BDF7FEFB5C}"/>
                </a:ext>
              </a:extLst>
            </p:cNvPr>
            <p:cNvSpPr/>
            <p:nvPr/>
          </p:nvSpPr>
          <p:spPr>
            <a:xfrm>
              <a:off x="1981200" y="42291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sp>
          <p:nvSpPr>
            <p:cNvPr id="315" name="Rectangle 314">
              <a:extLst>
                <a:ext uri="{FF2B5EF4-FFF2-40B4-BE49-F238E27FC236}">
                  <a16:creationId xmlns:a16="http://schemas.microsoft.com/office/drawing/2014/main" id="{09613561-BCDF-4B27-956A-630D98F81731}"/>
                </a:ext>
              </a:extLst>
            </p:cNvPr>
            <p:cNvSpPr/>
            <p:nvPr/>
          </p:nvSpPr>
          <p:spPr>
            <a:xfrm>
              <a:off x="2590800" y="4229100"/>
              <a:ext cx="609600" cy="609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16" name="Oval 315">
              <a:extLst>
                <a:ext uri="{FF2B5EF4-FFF2-40B4-BE49-F238E27FC236}">
                  <a16:creationId xmlns:a16="http://schemas.microsoft.com/office/drawing/2014/main" id="{EBAF9E57-D89F-46E5-8734-D4830435E3D3}"/>
                </a:ext>
              </a:extLst>
            </p:cNvPr>
            <p:cNvSpPr/>
            <p:nvPr/>
          </p:nvSpPr>
          <p:spPr>
            <a:xfrm>
              <a:off x="2514600" y="41529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317" name="Oval 316">
              <a:extLst>
                <a:ext uri="{FF2B5EF4-FFF2-40B4-BE49-F238E27FC236}">
                  <a16:creationId xmlns:a16="http://schemas.microsoft.com/office/drawing/2014/main" id="{9D6CDD40-3C9A-4A64-82CB-CFAE9388E4EA}"/>
                </a:ext>
              </a:extLst>
            </p:cNvPr>
            <p:cNvSpPr/>
            <p:nvPr/>
          </p:nvSpPr>
          <p:spPr>
            <a:xfrm>
              <a:off x="3124200" y="41529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318" name="Oval 317">
              <a:extLst>
                <a:ext uri="{FF2B5EF4-FFF2-40B4-BE49-F238E27FC236}">
                  <a16:creationId xmlns:a16="http://schemas.microsoft.com/office/drawing/2014/main" id="{9DA13FFA-7803-4986-A039-740192BB55A0}"/>
                </a:ext>
              </a:extLst>
            </p:cNvPr>
            <p:cNvSpPr/>
            <p:nvPr/>
          </p:nvSpPr>
          <p:spPr>
            <a:xfrm>
              <a:off x="2514600" y="47625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319" name="Oval 318">
              <a:extLst>
                <a:ext uri="{FF2B5EF4-FFF2-40B4-BE49-F238E27FC236}">
                  <a16:creationId xmlns:a16="http://schemas.microsoft.com/office/drawing/2014/main" id="{A8ED162A-FB2B-4763-ACE5-5B5FA6F48848}"/>
                </a:ext>
              </a:extLst>
            </p:cNvPr>
            <p:cNvSpPr/>
            <p:nvPr/>
          </p:nvSpPr>
          <p:spPr>
            <a:xfrm>
              <a:off x="2514600" y="35433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320" name="Oval 319">
              <a:extLst>
                <a:ext uri="{FF2B5EF4-FFF2-40B4-BE49-F238E27FC236}">
                  <a16:creationId xmlns:a16="http://schemas.microsoft.com/office/drawing/2014/main" id="{0051EAB4-2308-416D-899B-B85B55CB4C83}"/>
                </a:ext>
              </a:extLst>
            </p:cNvPr>
            <p:cNvSpPr/>
            <p:nvPr/>
          </p:nvSpPr>
          <p:spPr>
            <a:xfrm>
              <a:off x="1905000" y="4152900"/>
              <a:ext cx="152400" cy="152400"/>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321" name="TextBox 320">
              <a:extLst>
                <a:ext uri="{FF2B5EF4-FFF2-40B4-BE49-F238E27FC236}">
                  <a16:creationId xmlns:a16="http://schemas.microsoft.com/office/drawing/2014/main" id="{414A7323-023D-4BCA-82FF-AA298F6CFF5B}"/>
                </a:ext>
              </a:extLst>
            </p:cNvPr>
            <p:cNvSpPr txBox="1"/>
            <p:nvPr/>
          </p:nvSpPr>
          <p:spPr>
            <a:xfrm>
              <a:off x="2580461" y="4229100"/>
              <a:ext cx="778923" cy="463457"/>
            </a:xfrm>
            <a:prstGeom prst="rect">
              <a:avLst/>
            </a:prstGeom>
            <a:noFill/>
          </p:spPr>
          <p:txBody>
            <a:bodyPr wrap="none" rtlCol="0">
              <a:spAutoFit/>
            </a:bodyPr>
            <a:lstStyle/>
            <a:p>
              <a:r>
                <a:rPr lang="en-US" dirty="0">
                  <a:solidFill>
                    <a:schemeClr val="bg1"/>
                  </a:solidFill>
                  <a:latin typeface="Trebuchet MS" pitchFamily="34" charset="0"/>
                </a:rPr>
                <a:t>A(</a:t>
              </a:r>
              <a:r>
                <a:rPr lang="en-US" dirty="0" err="1">
                  <a:solidFill>
                    <a:schemeClr val="bg1"/>
                  </a:solidFill>
                  <a:latin typeface="Trebuchet MS" pitchFamily="34" charset="0"/>
                </a:rPr>
                <a:t>i,j</a:t>
              </a:r>
              <a:r>
                <a:rPr lang="en-US" dirty="0">
                  <a:solidFill>
                    <a:schemeClr val="bg1"/>
                  </a:solidFill>
                  <a:latin typeface="Trebuchet MS" pitchFamily="34" charset="0"/>
                </a:rPr>
                <a:t>)</a:t>
              </a:r>
            </a:p>
          </p:txBody>
        </p:sp>
        <p:sp>
          <p:nvSpPr>
            <p:cNvPr id="322" name="TextBox 321">
              <a:extLst>
                <a:ext uri="{FF2B5EF4-FFF2-40B4-BE49-F238E27FC236}">
                  <a16:creationId xmlns:a16="http://schemas.microsoft.com/office/drawing/2014/main" id="{C6C7CB3B-63D6-4F0B-AF9D-42355EA6CF81}"/>
                </a:ext>
              </a:extLst>
            </p:cNvPr>
            <p:cNvSpPr txBox="1"/>
            <p:nvPr/>
          </p:nvSpPr>
          <p:spPr>
            <a:xfrm>
              <a:off x="3200400" y="4229100"/>
              <a:ext cx="1040167" cy="463457"/>
            </a:xfrm>
            <a:prstGeom prst="rect">
              <a:avLst/>
            </a:prstGeom>
            <a:noFill/>
          </p:spPr>
          <p:txBody>
            <a:bodyPr wrap="none" rtlCol="0">
              <a:spAutoFit/>
            </a:bodyPr>
            <a:lstStyle/>
            <a:p>
              <a:r>
                <a:rPr lang="en-US" dirty="0">
                  <a:solidFill>
                    <a:schemeClr val="bg1"/>
                  </a:solidFill>
                  <a:latin typeface="Trebuchet MS" pitchFamily="34" charset="0"/>
                </a:rPr>
                <a:t>A(i+1,j)</a:t>
              </a:r>
            </a:p>
          </p:txBody>
        </p:sp>
        <p:sp>
          <p:nvSpPr>
            <p:cNvPr id="323" name="TextBox 322">
              <a:extLst>
                <a:ext uri="{FF2B5EF4-FFF2-40B4-BE49-F238E27FC236}">
                  <a16:creationId xmlns:a16="http://schemas.microsoft.com/office/drawing/2014/main" id="{3D9B5B57-D6B2-44A6-B74A-6F60D1AC7F17}"/>
                </a:ext>
              </a:extLst>
            </p:cNvPr>
            <p:cNvSpPr txBox="1"/>
            <p:nvPr/>
          </p:nvSpPr>
          <p:spPr>
            <a:xfrm>
              <a:off x="1295400" y="4229100"/>
              <a:ext cx="1000638" cy="463457"/>
            </a:xfrm>
            <a:prstGeom prst="rect">
              <a:avLst/>
            </a:prstGeom>
            <a:noFill/>
          </p:spPr>
          <p:txBody>
            <a:bodyPr wrap="none" rtlCol="0">
              <a:spAutoFit/>
            </a:bodyPr>
            <a:lstStyle/>
            <a:p>
              <a:r>
                <a:rPr lang="en-US" dirty="0">
                  <a:solidFill>
                    <a:schemeClr val="bg1"/>
                  </a:solidFill>
                  <a:latin typeface="Trebuchet MS" pitchFamily="34" charset="0"/>
                </a:rPr>
                <a:t>A(i-1,j)</a:t>
              </a:r>
            </a:p>
          </p:txBody>
        </p:sp>
        <p:sp>
          <p:nvSpPr>
            <p:cNvPr id="324" name="TextBox 323">
              <a:extLst>
                <a:ext uri="{FF2B5EF4-FFF2-40B4-BE49-F238E27FC236}">
                  <a16:creationId xmlns:a16="http://schemas.microsoft.com/office/drawing/2014/main" id="{DAC373BA-C571-4EB5-BA4B-81F6D5C4E417}"/>
                </a:ext>
              </a:extLst>
            </p:cNvPr>
            <p:cNvSpPr txBox="1"/>
            <p:nvPr/>
          </p:nvSpPr>
          <p:spPr>
            <a:xfrm>
              <a:off x="2238375" y="4923652"/>
              <a:ext cx="1000638" cy="463457"/>
            </a:xfrm>
            <a:prstGeom prst="rect">
              <a:avLst/>
            </a:prstGeom>
            <a:noFill/>
          </p:spPr>
          <p:txBody>
            <a:bodyPr wrap="none" rtlCol="0">
              <a:spAutoFit/>
            </a:bodyPr>
            <a:lstStyle/>
            <a:p>
              <a:r>
                <a:rPr lang="en-US" dirty="0">
                  <a:solidFill>
                    <a:schemeClr val="bg1"/>
                  </a:solidFill>
                  <a:latin typeface="Trebuchet MS" pitchFamily="34" charset="0"/>
                </a:rPr>
                <a:t>A(i,j-1)</a:t>
              </a:r>
            </a:p>
          </p:txBody>
        </p:sp>
        <p:sp>
          <p:nvSpPr>
            <p:cNvPr id="325" name="TextBox 324">
              <a:extLst>
                <a:ext uri="{FF2B5EF4-FFF2-40B4-BE49-F238E27FC236}">
                  <a16:creationId xmlns:a16="http://schemas.microsoft.com/office/drawing/2014/main" id="{F7CAFC6D-01B3-43A1-B4A7-A553C6CF4942}"/>
                </a:ext>
              </a:extLst>
            </p:cNvPr>
            <p:cNvSpPr txBox="1"/>
            <p:nvPr/>
          </p:nvSpPr>
          <p:spPr>
            <a:xfrm>
              <a:off x="2238375" y="3266301"/>
              <a:ext cx="1040167" cy="463456"/>
            </a:xfrm>
            <a:prstGeom prst="rect">
              <a:avLst/>
            </a:prstGeom>
            <a:noFill/>
          </p:spPr>
          <p:txBody>
            <a:bodyPr wrap="none" rtlCol="0">
              <a:spAutoFit/>
            </a:bodyPr>
            <a:lstStyle/>
            <a:p>
              <a:r>
                <a:rPr lang="en-US" dirty="0">
                  <a:solidFill>
                    <a:schemeClr val="bg1"/>
                  </a:solidFill>
                  <a:latin typeface="Trebuchet MS" pitchFamily="34" charset="0"/>
                </a:rPr>
                <a:t>A(i+1,j)</a:t>
              </a:r>
            </a:p>
          </p:txBody>
        </p:sp>
      </p:grpSp>
      <p:sp>
        <p:nvSpPr>
          <p:cNvPr id="327" name="Up-Down Arrow 874">
            <a:extLst>
              <a:ext uri="{FF2B5EF4-FFF2-40B4-BE49-F238E27FC236}">
                <a16:creationId xmlns:a16="http://schemas.microsoft.com/office/drawing/2014/main" id="{A8F4266F-3971-4394-BC3B-855A7334FEB6}"/>
              </a:ext>
            </a:extLst>
          </p:cNvPr>
          <p:cNvSpPr/>
          <p:nvPr/>
        </p:nvSpPr>
        <p:spPr>
          <a:xfrm>
            <a:off x="8279434" y="3429739"/>
            <a:ext cx="1132499" cy="589064"/>
          </a:xfrm>
          <a:prstGeom prst="upDownArrow">
            <a:avLst>
              <a:gd name="adj1" fmla="val 64334"/>
              <a:gd name="adj2" fmla="val 24842"/>
            </a:avLst>
          </a:prstGeom>
          <a:solidFill>
            <a:srgbClr val="FFC000"/>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2700" h="12700"/>
          </a:sp3d>
        </p:spPr>
        <p:txBody>
          <a:bodyPr lIns="91433" tIns="45716" rIns="91433" bIns="45716" rtlCol="0" anchor="ctr"/>
          <a:lstStyle/>
          <a:p>
            <a:pPr algn="ctr" defTabSz="457020">
              <a:defRPr/>
            </a:pPr>
            <a:endParaRPr lang="en-US" kern="0">
              <a:solidFill>
                <a:srgbClr val="FFFFFF"/>
              </a:solidFill>
              <a:latin typeface="Trebuchet MS"/>
            </a:endParaRPr>
          </a:p>
        </p:txBody>
      </p:sp>
      <p:sp>
        <p:nvSpPr>
          <p:cNvPr id="328" name="TextBox 327">
            <a:extLst>
              <a:ext uri="{FF2B5EF4-FFF2-40B4-BE49-F238E27FC236}">
                <a16:creationId xmlns:a16="http://schemas.microsoft.com/office/drawing/2014/main" id="{FE387296-CCAB-40A4-948A-225C050AFAD6}"/>
              </a:ext>
            </a:extLst>
          </p:cNvPr>
          <p:cNvSpPr txBox="1"/>
          <p:nvPr/>
        </p:nvSpPr>
        <p:spPr>
          <a:xfrm>
            <a:off x="4492926" y="2057529"/>
            <a:ext cx="1450724" cy="369324"/>
          </a:xfrm>
          <a:prstGeom prst="rect">
            <a:avLst/>
          </a:prstGeom>
          <a:noFill/>
        </p:spPr>
        <p:txBody>
          <a:bodyPr wrap="square" lIns="91433" tIns="45716" rIns="91433" bIns="45716" rtlCol="0">
            <a:spAutoFit/>
          </a:bodyPr>
          <a:lstStyle/>
          <a:p>
            <a:pPr algn="ctr" defTabSz="457020"/>
            <a:r>
              <a:rPr lang="en-US" b="1" dirty="0" err="1">
                <a:solidFill>
                  <a:srgbClr val="FFC000"/>
                </a:solidFill>
              </a:rPr>
              <a:t>PCIe</a:t>
            </a:r>
            <a:r>
              <a:rPr lang="en-US" b="1" dirty="0">
                <a:solidFill>
                  <a:srgbClr val="FFC000"/>
                </a:solidFill>
              </a:rPr>
              <a:t> Bus</a:t>
            </a:r>
          </a:p>
        </p:txBody>
      </p:sp>
      <p:cxnSp>
        <p:nvCxnSpPr>
          <p:cNvPr id="329" name="Straight Arrow Connector 328">
            <a:extLst>
              <a:ext uri="{FF2B5EF4-FFF2-40B4-BE49-F238E27FC236}">
                <a16:creationId xmlns:a16="http://schemas.microsoft.com/office/drawing/2014/main" id="{CCEC31D4-EE38-4D92-B46D-66FE94F9AC9E}"/>
              </a:ext>
            </a:extLst>
          </p:cNvPr>
          <p:cNvCxnSpPr>
            <a:cxnSpLocks/>
            <a:stCxn id="307" idx="3"/>
            <a:endCxn id="309" idx="1"/>
          </p:cNvCxnSpPr>
          <p:nvPr/>
        </p:nvCxnSpPr>
        <p:spPr>
          <a:xfrm>
            <a:off x="3389365" y="2407528"/>
            <a:ext cx="4015922" cy="5054"/>
          </a:xfrm>
          <a:prstGeom prst="straightConnector1">
            <a:avLst/>
          </a:prstGeom>
          <a:noFill/>
          <a:ln w="25400" cap="flat" cmpd="sng" algn="ctr">
            <a:solidFill>
              <a:srgbClr val="FFC000"/>
            </a:solidFill>
            <a:prstDash val="solid"/>
            <a:headEnd type="triangle"/>
            <a:tailEnd type="triangle"/>
          </a:ln>
          <a:effectLst>
            <a:outerShdw blurRad="40000" dist="20000" dir="5400000" rotWithShape="0">
              <a:srgbClr val="000000">
                <a:alpha val="38000"/>
              </a:srgbClr>
            </a:outerShdw>
          </a:effectLst>
          <a:scene3d>
            <a:camera prst="orthographicFront"/>
            <a:lightRig rig="threePt" dir="t"/>
          </a:scene3d>
          <a:sp3d>
            <a:bevelT w="12700" h="19050"/>
          </a:sp3d>
        </p:spPr>
      </p:cxnSp>
      <p:sp>
        <p:nvSpPr>
          <p:cNvPr id="330" name="Title 1">
            <a:extLst>
              <a:ext uri="{FF2B5EF4-FFF2-40B4-BE49-F238E27FC236}">
                <a16:creationId xmlns:a16="http://schemas.microsoft.com/office/drawing/2014/main" id="{907D01B3-83F4-4617-8AB1-EE6DA58CD0C2}"/>
              </a:ext>
            </a:extLst>
          </p:cNvPr>
          <p:cNvSpPr txBox="1">
            <a:spLocks/>
          </p:cNvSpPr>
          <p:nvPr/>
        </p:nvSpPr>
        <p:spPr bwMode="auto">
          <a:xfrm>
            <a:off x="662940" y="121530"/>
            <a:ext cx="9204325" cy="6463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fontAlgn="base">
              <a:lnSpc>
                <a:spcPct val="90000"/>
              </a:lnSpc>
              <a:spcBef>
                <a:spcPct val="0"/>
              </a:spcBef>
              <a:spcAft>
                <a:spcPct val="0"/>
              </a:spcAft>
              <a:defRPr sz="3600" b="0"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lgn="ctr" defTabSz="914400"/>
            <a:r>
              <a:rPr lang="en-US" kern="0"/>
              <a:t>Excessive Data Transfers</a:t>
            </a:r>
            <a:endParaRPr lang="en-US" kern="0" dirty="0"/>
          </a:p>
        </p:txBody>
      </p:sp>
    </p:spTree>
    <p:extLst>
      <p:ext uri="{BB962C8B-B14F-4D97-AF65-F5344CB8AC3E}">
        <p14:creationId xmlns:p14="http://schemas.microsoft.com/office/powerpoint/2010/main" val="213246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186253"/>
            <a:ext cx="9204325" cy="646331"/>
          </a:xfrm>
        </p:spPr>
        <p:txBody>
          <a:bodyPr/>
          <a:lstStyle/>
          <a:p>
            <a:pPr algn="ctr"/>
            <a:r>
              <a:rPr lang="en-US" b="0" dirty="0"/>
              <a:t>Excessive Data Transfers</a:t>
            </a:r>
          </a:p>
        </p:txBody>
      </p:sp>
      <p:sp>
        <p:nvSpPr>
          <p:cNvPr id="6" name="Rectangle 5"/>
          <p:cNvSpPr/>
          <p:nvPr/>
        </p:nvSpPr>
        <p:spPr>
          <a:xfrm>
            <a:off x="586740" y="955763"/>
            <a:ext cx="10698480" cy="261606"/>
          </a:xfrm>
          <a:prstGeom prst="rect">
            <a:avLst/>
          </a:prstGeom>
        </p:spPr>
        <p:txBody>
          <a:bodyPr wrap="square" lIns="91436" tIns="45718" rIns="91436" bIns="45718">
            <a:spAutoFit/>
          </a:bodyPr>
          <a:lstStyle/>
          <a:p>
            <a:r>
              <a:rPr lang="en-US" altLang="en-US" sz="1100" dirty="0">
                <a:solidFill>
                  <a:schemeClr val="bg1"/>
                </a:solidFill>
                <a:latin typeface="Lucida Console" pitchFamily="49" charset="0"/>
              </a:rPr>
              <a:t>while (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&gt; MAX_TEMP_ERROR &amp;&amp; iteration &lt;= </a:t>
            </a:r>
            <a:r>
              <a:rPr lang="en-US" altLang="en-US" sz="1100" dirty="0" err="1">
                <a:solidFill>
                  <a:schemeClr val="bg1"/>
                </a:solidFill>
                <a:latin typeface="Lucida Console" pitchFamily="49" charset="0"/>
              </a:rPr>
              <a:t>max_iterations</a:t>
            </a:r>
            <a:r>
              <a:rPr lang="en-US" altLang="en-US" sz="1100" dirty="0">
                <a:solidFill>
                  <a:schemeClr val="bg1"/>
                </a:solidFill>
                <a:latin typeface="Lucida Console" pitchFamily="49" charset="0"/>
              </a:rPr>
              <a:t> ) {</a:t>
            </a:r>
            <a:r>
              <a:rPr lang="en-US" sz="1100" dirty="0">
                <a:solidFill>
                  <a:schemeClr val="bg1"/>
                </a:solidFill>
                <a:latin typeface="Lucida Console" pitchFamily="49" charset="0"/>
              </a:rPr>
              <a:t>  </a:t>
            </a:r>
          </a:p>
        </p:txBody>
      </p:sp>
      <p:sp>
        <p:nvSpPr>
          <p:cNvPr id="8" name="Rectangle 7"/>
          <p:cNvSpPr/>
          <p:nvPr/>
        </p:nvSpPr>
        <p:spPr>
          <a:xfrm>
            <a:off x="5248274" y="1688956"/>
            <a:ext cx="5473066" cy="978725"/>
          </a:xfrm>
          <a:prstGeom prst="rect">
            <a:avLst/>
          </a:prstGeom>
        </p:spPr>
        <p:txBody>
          <a:bodyPr wrap="square" lIns="91436" tIns="45718" rIns="91436" bIns="45718">
            <a:spAutoFit/>
          </a:bodyPr>
          <a:lstStyle/>
          <a:p>
            <a:pPr lvl="0"/>
            <a:r>
              <a:rPr lang="en-US" sz="960" b="1" dirty="0">
                <a:solidFill>
                  <a:schemeClr val="bg1"/>
                </a:solidFill>
                <a:latin typeface="Lucida Console" pitchFamily="49" charset="0"/>
                <a:cs typeface="Courier New" pitchFamily="49" charset="0"/>
              </a:rPr>
              <a:t>#pragma </a:t>
            </a:r>
            <a:r>
              <a:rPr lang="en-US" sz="960" b="1" dirty="0" err="1">
                <a:solidFill>
                  <a:schemeClr val="bg1"/>
                </a:solidFill>
                <a:latin typeface="Lucida Console" pitchFamily="49" charset="0"/>
                <a:cs typeface="Courier New" pitchFamily="49" charset="0"/>
              </a:rPr>
              <a:t>acc</a:t>
            </a:r>
            <a:r>
              <a:rPr lang="en-US" sz="960" b="1" dirty="0">
                <a:solidFill>
                  <a:schemeClr val="bg1"/>
                </a:solidFill>
                <a:latin typeface="Lucida Console" pitchFamily="49" charset="0"/>
                <a:cs typeface="Courier New" pitchFamily="49" charset="0"/>
              </a:rPr>
              <a:t> kernels </a:t>
            </a:r>
          </a:p>
          <a:p>
            <a:pPr eaLnBrk="1" hangingPunct="1"/>
            <a:r>
              <a:rPr lang="en-US" altLang="en-US" sz="960" dirty="0">
                <a:solidFill>
                  <a:schemeClr val="bg1"/>
                </a:solidFill>
                <a:latin typeface="Lucida Console" pitchFamily="49" charset="0"/>
              </a:rPr>
              <a:t>for(</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 = 1; </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 &lt;= ROWS; </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 {</a:t>
            </a:r>
          </a:p>
          <a:p>
            <a:pPr eaLnBrk="1" hangingPunct="1"/>
            <a:r>
              <a:rPr lang="en-US" altLang="en-US" sz="960" dirty="0">
                <a:solidFill>
                  <a:schemeClr val="bg1"/>
                </a:solidFill>
                <a:latin typeface="Lucida Console" pitchFamily="49" charset="0"/>
              </a:rPr>
              <a:t>   for(j = 1; j &lt;= COLUMNS; j++) {</a:t>
            </a:r>
          </a:p>
          <a:p>
            <a:pPr eaLnBrk="1" hangingPunct="1"/>
            <a:r>
              <a:rPr lang="en-US" altLang="en-US" sz="960" dirty="0">
                <a:solidFill>
                  <a:schemeClr val="bg1"/>
                </a:solidFill>
                <a:latin typeface="Lucida Console" pitchFamily="49" charset="0"/>
              </a:rPr>
              <a:t>       Temperature[</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][j] = 0.25 * (</a:t>
            </a:r>
            <a:r>
              <a:rPr lang="en-US" altLang="en-US" sz="960" dirty="0" err="1">
                <a:solidFill>
                  <a:schemeClr val="bg1"/>
                </a:solidFill>
                <a:latin typeface="Lucida Console" pitchFamily="49" charset="0"/>
              </a:rPr>
              <a:t>Temperature_old</a:t>
            </a:r>
            <a:r>
              <a:rPr lang="en-US" altLang="en-US" sz="960" dirty="0">
                <a:solidFill>
                  <a:schemeClr val="bg1"/>
                </a:solidFill>
                <a:latin typeface="Lucida Console" pitchFamily="49" charset="0"/>
              </a:rPr>
              <a:t>[i+1][j] + …</a:t>
            </a:r>
          </a:p>
          <a:p>
            <a:pPr eaLnBrk="1" hangingPunct="1"/>
            <a:r>
              <a:rPr lang="en-US" altLang="en-US" sz="960" dirty="0">
                <a:solidFill>
                  <a:schemeClr val="bg1"/>
                </a:solidFill>
                <a:latin typeface="Lucida Console" pitchFamily="49" charset="0"/>
              </a:rPr>
              <a:t>   }</a:t>
            </a:r>
          </a:p>
          <a:p>
            <a:pPr eaLnBrk="1" hangingPunct="1"/>
            <a:r>
              <a:rPr lang="en-US" altLang="en-US" sz="960" dirty="0">
                <a:solidFill>
                  <a:schemeClr val="bg1"/>
                </a:solidFill>
                <a:latin typeface="Lucida Console" pitchFamily="49" charset="0"/>
              </a:rPr>
              <a:t>}</a:t>
            </a:r>
          </a:p>
        </p:txBody>
      </p:sp>
      <p:sp>
        <p:nvSpPr>
          <p:cNvPr id="9" name="Rectangle 8"/>
          <p:cNvSpPr/>
          <p:nvPr/>
        </p:nvSpPr>
        <p:spPr>
          <a:xfrm>
            <a:off x="662940" y="1249680"/>
            <a:ext cx="2438400" cy="464126"/>
          </a:xfrm>
          <a:prstGeom prst="rect">
            <a:avLst/>
          </a:prstGeom>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solidFill>
                  <a:schemeClr val="tx1"/>
                </a:solidFill>
                <a:effectLst>
                  <a:outerShdw blurRad="50800" dist="38100" dir="2700000" algn="tl" rotWithShape="0">
                    <a:prstClr val="black">
                      <a:alpha val="40000"/>
                    </a:prstClr>
                  </a:outerShdw>
                </a:effectLst>
              </a:rPr>
              <a:t>Temperature, </a:t>
            </a:r>
            <a:r>
              <a:rPr lang="en-US" sz="1200" b="1" dirty="0" err="1">
                <a:solidFill>
                  <a:schemeClr val="tx1"/>
                </a:solidFill>
                <a:effectLst>
                  <a:outerShdw blurRad="50800" dist="38100" dir="2700000" algn="tl" rotWithShape="0">
                    <a:prstClr val="black">
                      <a:alpha val="40000"/>
                    </a:prstClr>
                  </a:outerShdw>
                </a:effectLst>
              </a:rPr>
              <a:t>Temperature_old</a:t>
            </a:r>
            <a:r>
              <a:rPr lang="en-US" sz="1200" b="1" dirty="0">
                <a:solidFill>
                  <a:schemeClr val="tx1"/>
                </a:solidFill>
                <a:effectLst>
                  <a:outerShdw blurRad="50800" dist="38100" dir="2700000" algn="tl" rotWithShape="0">
                    <a:prstClr val="black">
                      <a:alpha val="40000"/>
                    </a:prstClr>
                  </a:outerShdw>
                </a:effectLst>
              </a:rPr>
              <a:t> resident on host</a:t>
            </a:r>
          </a:p>
        </p:txBody>
      </p:sp>
      <p:sp>
        <p:nvSpPr>
          <p:cNvPr id="10" name="Rectangle 9"/>
          <p:cNvSpPr/>
          <p:nvPr/>
        </p:nvSpPr>
        <p:spPr>
          <a:xfrm>
            <a:off x="586740" y="2764674"/>
            <a:ext cx="2514600" cy="448735"/>
          </a:xfrm>
          <a:prstGeom prst="rect">
            <a:avLst/>
          </a:prstGeom>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host</a:t>
            </a:r>
          </a:p>
        </p:txBody>
      </p:sp>
      <p:sp>
        <p:nvSpPr>
          <p:cNvPr id="14" name="Rectangle 13"/>
          <p:cNvSpPr/>
          <p:nvPr/>
        </p:nvSpPr>
        <p:spPr>
          <a:xfrm>
            <a:off x="6459857" y="1199795"/>
            <a:ext cx="2743200" cy="467218"/>
          </a:xfrm>
          <a:prstGeom prst="rect">
            <a:avLst/>
          </a:prstGeom>
          <a:solidFill>
            <a:schemeClr val="tx2"/>
          </a:solidFill>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device</a:t>
            </a:r>
          </a:p>
        </p:txBody>
      </p:sp>
      <p:sp>
        <p:nvSpPr>
          <p:cNvPr id="15" name="Rectangle 14"/>
          <p:cNvSpPr/>
          <p:nvPr/>
        </p:nvSpPr>
        <p:spPr>
          <a:xfrm>
            <a:off x="6459857" y="2576617"/>
            <a:ext cx="2743200" cy="529370"/>
          </a:xfrm>
          <a:prstGeom prst="rect">
            <a:avLst/>
          </a:prstGeom>
          <a:solidFill>
            <a:schemeClr val="tx2"/>
          </a:solidFill>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device</a:t>
            </a:r>
          </a:p>
        </p:txBody>
      </p:sp>
      <p:cxnSp>
        <p:nvCxnSpPr>
          <p:cNvPr id="17" name="Curved Connector 16"/>
          <p:cNvCxnSpPr>
            <a:cxnSpLocks/>
            <a:stCxn id="9" idx="3"/>
            <a:endCxn id="14" idx="1"/>
          </p:cNvCxnSpPr>
          <p:nvPr/>
        </p:nvCxnSpPr>
        <p:spPr>
          <a:xfrm flipV="1">
            <a:off x="3101340" y="1433404"/>
            <a:ext cx="3358517" cy="48339"/>
          </a:xfrm>
          <a:prstGeom prst="curvedConnector3">
            <a:avLst/>
          </a:prstGeom>
          <a:ln w="76200">
            <a:solidFill>
              <a:schemeClr val="accent4"/>
            </a:solidFill>
            <a:headEnd type="none" w="med" len="med"/>
            <a:tailEnd type="triangle" w="med" len="med"/>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9" name="Curved Connector 18"/>
          <p:cNvCxnSpPr>
            <a:cxnSpLocks/>
            <a:stCxn id="15" idx="1"/>
            <a:endCxn id="10" idx="3"/>
          </p:cNvCxnSpPr>
          <p:nvPr/>
        </p:nvCxnSpPr>
        <p:spPr>
          <a:xfrm rot="10800000" flipV="1">
            <a:off x="3101341" y="2841302"/>
            <a:ext cx="3358517" cy="147740"/>
          </a:xfrm>
          <a:prstGeom prst="curvedConnector3">
            <a:avLst/>
          </a:prstGeom>
          <a:ln w="76200">
            <a:solidFill>
              <a:schemeClr val="accent4"/>
            </a:solidFill>
            <a:headEnd type="none" w="med" len="med"/>
            <a:tailEnd type="triangle" w="med" len="med"/>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3977641" y="2764674"/>
            <a:ext cx="1615440" cy="1282538"/>
          </a:xfrm>
          <a:prstGeom prst="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320" b="1" dirty="0">
                <a:solidFill>
                  <a:schemeClr val="bg1"/>
                </a:solidFill>
              </a:rPr>
              <a:t>4 copies happen every iteration of the outer while loop!</a:t>
            </a:r>
          </a:p>
        </p:txBody>
      </p:sp>
      <p:sp>
        <p:nvSpPr>
          <p:cNvPr id="25" name="Rectangle 24"/>
          <p:cNvSpPr/>
          <p:nvPr/>
        </p:nvSpPr>
        <p:spPr>
          <a:xfrm>
            <a:off x="5248274" y="4246370"/>
            <a:ext cx="5434967" cy="978725"/>
          </a:xfrm>
          <a:prstGeom prst="rect">
            <a:avLst/>
          </a:prstGeom>
        </p:spPr>
        <p:txBody>
          <a:bodyPr wrap="square" lIns="91436" tIns="45718" rIns="91436" bIns="45718">
            <a:spAutoFit/>
          </a:bodyPr>
          <a:lstStyle/>
          <a:p>
            <a:pPr lvl="0"/>
            <a:r>
              <a:rPr lang="en-US" sz="960" b="1" dirty="0">
                <a:solidFill>
                  <a:schemeClr val="bg1"/>
                </a:solidFill>
                <a:latin typeface="Lucida Console" pitchFamily="49" charset="0"/>
                <a:cs typeface="Courier New" pitchFamily="49" charset="0"/>
              </a:rPr>
              <a:t>#pragma </a:t>
            </a:r>
            <a:r>
              <a:rPr lang="en-US" sz="960" b="1" dirty="0" err="1">
                <a:solidFill>
                  <a:schemeClr val="bg1"/>
                </a:solidFill>
                <a:latin typeface="Lucida Console" pitchFamily="49" charset="0"/>
                <a:cs typeface="Courier New" pitchFamily="49" charset="0"/>
              </a:rPr>
              <a:t>acc</a:t>
            </a:r>
            <a:r>
              <a:rPr lang="en-US" sz="960" b="1" dirty="0">
                <a:solidFill>
                  <a:schemeClr val="bg1"/>
                </a:solidFill>
                <a:latin typeface="Lucida Console" pitchFamily="49" charset="0"/>
                <a:cs typeface="Courier New" pitchFamily="49" charset="0"/>
              </a:rPr>
              <a:t> kernels </a:t>
            </a:r>
          </a:p>
          <a:p>
            <a:pPr eaLnBrk="1" hangingPunct="1"/>
            <a:r>
              <a:rPr lang="en-US" altLang="en-US" sz="960" dirty="0">
                <a:solidFill>
                  <a:schemeClr val="bg1"/>
                </a:solidFill>
                <a:latin typeface="Lucida Console" pitchFamily="49" charset="0"/>
              </a:rPr>
              <a:t>for(</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 = 1; </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 &lt;= ROWS; </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 {</a:t>
            </a:r>
          </a:p>
          <a:p>
            <a:pPr eaLnBrk="1" hangingPunct="1"/>
            <a:r>
              <a:rPr lang="en-US" altLang="en-US" sz="960" dirty="0">
                <a:solidFill>
                  <a:schemeClr val="bg1"/>
                </a:solidFill>
                <a:latin typeface="Lucida Console" pitchFamily="49" charset="0"/>
              </a:rPr>
              <a:t>   for(j = 1; j &lt;= COLUMNS; j++) {</a:t>
            </a:r>
          </a:p>
          <a:p>
            <a:pPr eaLnBrk="1" hangingPunct="1"/>
            <a:r>
              <a:rPr lang="en-US" altLang="en-US" sz="960" dirty="0">
                <a:solidFill>
                  <a:schemeClr val="bg1"/>
                </a:solidFill>
                <a:latin typeface="Lucida Console" pitchFamily="49" charset="0"/>
              </a:rPr>
              <a:t>       Temperature[</a:t>
            </a:r>
            <a:r>
              <a:rPr lang="en-US" altLang="en-US" sz="960" dirty="0" err="1">
                <a:solidFill>
                  <a:schemeClr val="bg1"/>
                </a:solidFill>
                <a:latin typeface="Lucida Console" pitchFamily="49" charset="0"/>
              </a:rPr>
              <a:t>i</a:t>
            </a:r>
            <a:r>
              <a:rPr lang="en-US" altLang="en-US" sz="960" dirty="0">
                <a:solidFill>
                  <a:schemeClr val="bg1"/>
                </a:solidFill>
                <a:latin typeface="Lucida Console" pitchFamily="49" charset="0"/>
              </a:rPr>
              <a:t>][j] = 0.25 * (</a:t>
            </a:r>
            <a:r>
              <a:rPr lang="en-US" altLang="en-US" sz="960" dirty="0" err="1">
                <a:solidFill>
                  <a:schemeClr val="bg1"/>
                </a:solidFill>
                <a:latin typeface="Lucida Console" pitchFamily="49" charset="0"/>
              </a:rPr>
              <a:t>Temperature_old</a:t>
            </a:r>
            <a:r>
              <a:rPr lang="en-US" altLang="en-US" sz="960" dirty="0">
                <a:solidFill>
                  <a:schemeClr val="bg1"/>
                </a:solidFill>
                <a:latin typeface="Lucida Console" pitchFamily="49" charset="0"/>
              </a:rPr>
              <a:t>[i+1][j] + …</a:t>
            </a:r>
          </a:p>
          <a:p>
            <a:pPr eaLnBrk="1" hangingPunct="1"/>
            <a:r>
              <a:rPr lang="en-US" altLang="en-US" sz="960" dirty="0">
                <a:solidFill>
                  <a:schemeClr val="bg1"/>
                </a:solidFill>
                <a:latin typeface="Lucida Console" pitchFamily="49" charset="0"/>
              </a:rPr>
              <a:t>   }</a:t>
            </a:r>
          </a:p>
          <a:p>
            <a:pPr eaLnBrk="1" hangingPunct="1"/>
            <a:r>
              <a:rPr lang="en-US" altLang="en-US" sz="960" dirty="0">
                <a:solidFill>
                  <a:schemeClr val="bg1"/>
                </a:solidFill>
                <a:latin typeface="Lucida Console" pitchFamily="49" charset="0"/>
              </a:rPr>
              <a:t>}</a:t>
            </a:r>
          </a:p>
        </p:txBody>
      </p:sp>
      <p:sp>
        <p:nvSpPr>
          <p:cNvPr id="26" name="Rectangle 25"/>
          <p:cNvSpPr/>
          <p:nvPr/>
        </p:nvSpPr>
        <p:spPr>
          <a:xfrm>
            <a:off x="575310" y="3666212"/>
            <a:ext cx="2491741" cy="500922"/>
          </a:xfrm>
          <a:prstGeom prst="rect">
            <a:avLst/>
          </a:prstGeom>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host</a:t>
            </a:r>
          </a:p>
        </p:txBody>
      </p:sp>
      <p:sp>
        <p:nvSpPr>
          <p:cNvPr id="27" name="Rectangle 26"/>
          <p:cNvSpPr/>
          <p:nvPr/>
        </p:nvSpPr>
        <p:spPr>
          <a:xfrm>
            <a:off x="563880" y="5026077"/>
            <a:ext cx="2514600" cy="520738"/>
          </a:xfrm>
          <a:prstGeom prst="rect">
            <a:avLst/>
          </a:prstGeom>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host</a:t>
            </a:r>
          </a:p>
        </p:txBody>
      </p:sp>
      <p:sp>
        <p:nvSpPr>
          <p:cNvPr id="28" name="Rectangle 27"/>
          <p:cNvSpPr/>
          <p:nvPr/>
        </p:nvSpPr>
        <p:spPr>
          <a:xfrm>
            <a:off x="6459857" y="3712769"/>
            <a:ext cx="2743200" cy="503022"/>
          </a:xfrm>
          <a:prstGeom prst="rect">
            <a:avLst/>
          </a:prstGeom>
          <a:solidFill>
            <a:schemeClr val="tx2"/>
          </a:solidFill>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device</a:t>
            </a:r>
          </a:p>
        </p:txBody>
      </p:sp>
      <p:sp>
        <p:nvSpPr>
          <p:cNvPr id="29" name="Rectangle 28"/>
          <p:cNvSpPr/>
          <p:nvPr/>
        </p:nvSpPr>
        <p:spPr>
          <a:xfrm>
            <a:off x="6459857" y="5064001"/>
            <a:ext cx="2743200" cy="568961"/>
          </a:xfrm>
          <a:prstGeom prst="rect">
            <a:avLst/>
          </a:prstGeom>
          <a:solidFill>
            <a:schemeClr val="tx2"/>
          </a:solidFill>
        </p:spPr>
        <p:style>
          <a:lnRef idx="3">
            <a:schemeClr val="lt1"/>
          </a:lnRef>
          <a:fillRef idx="1">
            <a:schemeClr val="accent5"/>
          </a:fillRef>
          <a:effectRef idx="1">
            <a:schemeClr val="accent5"/>
          </a:effectRef>
          <a:fontRef idx="minor">
            <a:schemeClr val="lt1"/>
          </a:fontRef>
        </p:style>
        <p:txBody>
          <a:bodyPr lIns="91436" tIns="45718" rIns="91436" bIns="45718" rtlCol="0" anchor="ctr"/>
          <a:lstStyle/>
          <a:p>
            <a:pPr algn="ctr"/>
            <a:r>
              <a:rPr lang="en-US" sz="1200" b="1" dirty="0">
                <a:effectLst>
                  <a:outerShdw blurRad="50800" dist="38100" dir="2700000" algn="tl" rotWithShape="0">
                    <a:prstClr val="black">
                      <a:alpha val="40000"/>
                    </a:prstClr>
                  </a:outerShdw>
                </a:effectLst>
              </a:rPr>
              <a:t>Temperature, </a:t>
            </a:r>
            <a:r>
              <a:rPr lang="en-US" sz="1200" b="1" dirty="0" err="1">
                <a:effectLst>
                  <a:outerShdw blurRad="50800" dist="38100" dir="2700000" algn="tl" rotWithShape="0">
                    <a:prstClr val="black">
                      <a:alpha val="40000"/>
                    </a:prstClr>
                  </a:outerShdw>
                </a:effectLst>
              </a:rPr>
              <a:t>Temperature_old</a:t>
            </a:r>
            <a:r>
              <a:rPr lang="en-US" sz="1200" b="1" dirty="0">
                <a:effectLst>
                  <a:outerShdw blurRad="50800" dist="38100" dir="2700000" algn="tl" rotWithShape="0">
                    <a:prstClr val="black">
                      <a:alpha val="40000"/>
                    </a:prstClr>
                  </a:outerShdw>
                </a:effectLst>
              </a:rPr>
              <a:t> resident on device</a:t>
            </a:r>
          </a:p>
        </p:txBody>
      </p:sp>
      <p:cxnSp>
        <p:nvCxnSpPr>
          <p:cNvPr id="30" name="Curved Connector 29"/>
          <p:cNvCxnSpPr>
            <a:cxnSpLocks/>
            <a:stCxn id="26" idx="3"/>
            <a:endCxn id="28" idx="1"/>
          </p:cNvCxnSpPr>
          <p:nvPr/>
        </p:nvCxnSpPr>
        <p:spPr>
          <a:xfrm>
            <a:off x="3067051" y="3916673"/>
            <a:ext cx="3392806" cy="47607"/>
          </a:xfrm>
          <a:prstGeom prst="curvedConnector3">
            <a:avLst/>
          </a:prstGeom>
          <a:ln w="76200">
            <a:solidFill>
              <a:schemeClr val="accent4"/>
            </a:solidFill>
            <a:headEnd type="none" w="med" len="med"/>
            <a:tailEnd type="triangle" w="med" len="med"/>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31" name="Curved Connector 30"/>
          <p:cNvCxnSpPr>
            <a:cxnSpLocks/>
            <a:stCxn id="29" idx="1"/>
            <a:endCxn id="27" idx="3"/>
          </p:cNvCxnSpPr>
          <p:nvPr/>
        </p:nvCxnSpPr>
        <p:spPr>
          <a:xfrm rot="10800000">
            <a:off x="3078481" y="5286446"/>
            <a:ext cx="3381377" cy="62036"/>
          </a:xfrm>
          <a:prstGeom prst="curvedConnector3">
            <a:avLst/>
          </a:prstGeom>
          <a:ln w="76200">
            <a:solidFill>
              <a:schemeClr val="accent4"/>
            </a:solidFill>
            <a:headEnd type="none" w="med" len="med"/>
            <a:tailEnd type="triangle" w="med" len="med"/>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36" name="Rectangle 35"/>
          <p:cNvSpPr/>
          <p:nvPr/>
        </p:nvSpPr>
        <p:spPr>
          <a:xfrm>
            <a:off x="274320" y="5464383"/>
            <a:ext cx="10698480" cy="313928"/>
          </a:xfrm>
          <a:prstGeom prst="rect">
            <a:avLst/>
          </a:prstGeom>
        </p:spPr>
        <p:txBody>
          <a:bodyPr wrap="square" lIns="91436" tIns="45718" rIns="91436" bIns="45718">
            <a:spAutoFit/>
          </a:bodyPr>
          <a:lstStyle/>
          <a:p>
            <a:r>
              <a:rPr lang="en-US" sz="1440" dirty="0">
                <a:solidFill>
                  <a:schemeClr val="bg1"/>
                </a:solidFill>
                <a:latin typeface="Lucida Console" pitchFamily="49" charset="0"/>
              </a:rPr>
              <a:t>}</a:t>
            </a:r>
            <a:r>
              <a:rPr lang="en-US" sz="1440" dirty="0">
                <a:solidFill>
                  <a:schemeClr val="bg1"/>
                </a:solidFill>
                <a:latin typeface="Lucida Console" pitchFamily="49" charset="0"/>
                <a:cs typeface="Courier New" pitchFamily="49" charset="0"/>
              </a:rPr>
              <a:t>  </a:t>
            </a:r>
          </a:p>
        </p:txBody>
      </p:sp>
      <p:sp>
        <p:nvSpPr>
          <p:cNvPr id="20" name="Rectangle 19"/>
          <p:cNvSpPr/>
          <p:nvPr/>
        </p:nvSpPr>
        <p:spPr>
          <a:xfrm>
            <a:off x="556260" y="3285912"/>
            <a:ext cx="1005840" cy="240062"/>
          </a:xfrm>
          <a:prstGeom prst="rect">
            <a:avLst/>
          </a:prstGeom>
        </p:spPr>
        <p:txBody>
          <a:bodyPr wrap="square" lIns="91436" tIns="45718" rIns="91436" bIns="45718">
            <a:spAutoFit/>
          </a:bodyPr>
          <a:lstStyle/>
          <a:p>
            <a:pPr lvl="0"/>
            <a:r>
              <a:rPr lang="en-US" altLang="en-US" sz="960" dirty="0" err="1">
                <a:solidFill>
                  <a:schemeClr val="bg1"/>
                </a:solidFill>
                <a:latin typeface="Lucida Console" pitchFamily="49" charset="0"/>
              </a:rPr>
              <a:t>dt</a:t>
            </a:r>
            <a:r>
              <a:rPr lang="en-US" altLang="en-US" sz="960" dirty="0">
                <a:solidFill>
                  <a:schemeClr val="bg1"/>
                </a:solidFill>
                <a:latin typeface="Lucida Console" pitchFamily="49" charset="0"/>
              </a:rPr>
              <a:t> = 0.0;</a:t>
            </a:r>
          </a:p>
        </p:txBody>
      </p:sp>
    </p:spTree>
    <p:extLst>
      <p:ext uri="{BB962C8B-B14F-4D97-AF65-F5344CB8AC3E}">
        <p14:creationId xmlns:p14="http://schemas.microsoft.com/office/powerpoint/2010/main" val="4002478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Data Management</a:t>
            </a:r>
            <a:br>
              <a:rPr lang="en-US" dirty="0"/>
            </a:br>
            <a:br>
              <a:rPr lang="en-US" dirty="0"/>
            </a:br>
            <a:r>
              <a:rPr lang="en-US" sz="2040" dirty="0"/>
              <a:t>The First, Most Important, and Possibly Only OpenACC Optimization</a:t>
            </a:r>
            <a:endParaRPr lang="en-GB" sz="2040" dirty="0"/>
          </a:p>
        </p:txBody>
      </p:sp>
    </p:spTree>
    <p:extLst>
      <p:ext uri="{BB962C8B-B14F-4D97-AF65-F5344CB8AC3E}">
        <p14:creationId xmlns:p14="http://schemas.microsoft.com/office/powerpoint/2010/main" val="93395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36" y="662078"/>
            <a:ext cx="9973315" cy="590931"/>
          </a:xfrm>
        </p:spPr>
        <p:txBody>
          <a:bodyPr/>
          <a:lstStyle/>
          <a:p>
            <a:pPr algn="ctr"/>
            <a:r>
              <a:rPr lang="en-US" dirty="0"/>
              <a:t>Data Construct Syntax and Scope</a:t>
            </a:r>
            <a:endParaRPr lang="en-GB" dirty="0"/>
          </a:p>
        </p:txBody>
      </p:sp>
      <p:sp>
        <p:nvSpPr>
          <p:cNvPr id="4" name="Content Placeholder 3"/>
          <p:cNvSpPr>
            <a:spLocks noGrp="1"/>
          </p:cNvSpPr>
          <p:nvPr>
            <p:ph sz="half" idx="1"/>
          </p:nvPr>
        </p:nvSpPr>
        <p:spPr>
          <a:xfrm>
            <a:off x="5635626" y="2119925"/>
            <a:ext cx="4945063" cy="4252912"/>
          </a:xfrm>
        </p:spPr>
        <p:txBody>
          <a:bodyPr/>
          <a:lstStyle/>
          <a:p>
            <a:pPr marL="0" indent="0">
              <a:buNone/>
            </a:pPr>
            <a:r>
              <a:rPr lang="en-US" dirty="0"/>
              <a:t>Fortran</a:t>
            </a:r>
          </a:p>
          <a:p>
            <a:pPr marL="0" indent="0">
              <a:buNone/>
            </a:pPr>
            <a:endParaRPr lang="en-US" sz="100" dirty="0">
              <a:solidFill>
                <a:schemeClr val="accent4"/>
              </a:solidFill>
              <a:latin typeface="Courier New" pitchFamily="49" charset="0"/>
              <a:cs typeface="Courier New" pitchFamily="49" charset="0"/>
            </a:endParaRPr>
          </a:p>
          <a:p>
            <a:pPr marL="0" indent="0">
              <a:buNone/>
            </a:pPr>
            <a:r>
              <a:rPr lang="en-US" sz="1800" b="1" dirty="0">
                <a:solidFill>
                  <a:schemeClr val="tx2"/>
                </a:solidFill>
                <a:latin typeface="Courier New" pitchFamily="49" charset="0"/>
                <a:cs typeface="Courier New" pitchFamily="49" charset="0"/>
              </a:rPr>
              <a:t>!$</a:t>
            </a:r>
            <a:r>
              <a:rPr lang="en-US" sz="1800" b="1" dirty="0" err="1">
                <a:solidFill>
                  <a:schemeClr val="tx2"/>
                </a:solidFill>
                <a:latin typeface="Courier New" pitchFamily="49" charset="0"/>
                <a:cs typeface="Courier New" pitchFamily="49" charset="0"/>
              </a:rPr>
              <a:t>acc</a:t>
            </a:r>
            <a:r>
              <a:rPr lang="en-US" sz="1800" b="1" dirty="0">
                <a:solidFill>
                  <a:schemeClr val="tx2"/>
                </a:solidFill>
                <a:latin typeface="Courier New" pitchFamily="49" charset="0"/>
                <a:cs typeface="Courier New" pitchFamily="49" charset="0"/>
              </a:rPr>
              <a:t> data </a:t>
            </a:r>
            <a:r>
              <a:rPr lang="en-US" sz="1800" i="1" dirty="0">
                <a:solidFill>
                  <a:schemeClr val="tx2"/>
                </a:solidFill>
                <a:latin typeface="Courier New" pitchFamily="49" charset="0"/>
                <a:cs typeface="Courier New" pitchFamily="49" charset="0"/>
              </a:rPr>
              <a:t>[clause …]</a:t>
            </a:r>
            <a:br>
              <a:rPr lang="en-US" sz="1800" dirty="0">
                <a:solidFill>
                  <a:schemeClr val="accent5"/>
                </a:solidFill>
                <a:latin typeface="Courier New" pitchFamily="49" charset="0"/>
                <a:cs typeface="Courier New" pitchFamily="49" charset="0"/>
              </a:rPr>
            </a:br>
            <a:r>
              <a:rPr lang="en-US" sz="1800" dirty="0">
                <a:latin typeface="Courier New" pitchFamily="49" charset="0"/>
                <a:cs typeface="Courier New" pitchFamily="49" charset="0"/>
              </a:rPr>
              <a:t>    </a:t>
            </a:r>
            <a:r>
              <a:rPr lang="en-US" sz="1800" i="1" dirty="0">
                <a:latin typeface="Courier New" pitchFamily="49" charset="0"/>
                <a:cs typeface="Courier New" pitchFamily="49" charset="0"/>
              </a:rPr>
              <a:t>structured block</a:t>
            </a:r>
            <a:br>
              <a:rPr lang="en-US" sz="1800" dirty="0">
                <a:latin typeface="Courier New" pitchFamily="49" charset="0"/>
                <a:cs typeface="Courier New" pitchFamily="49" charset="0"/>
              </a:rPr>
            </a:br>
            <a:r>
              <a:rPr lang="en-US" sz="1800" b="1" dirty="0">
                <a:solidFill>
                  <a:schemeClr val="tx2"/>
                </a:solidFill>
                <a:latin typeface="Courier New" pitchFamily="49" charset="0"/>
                <a:cs typeface="Courier New" pitchFamily="49" charset="0"/>
              </a:rPr>
              <a:t>!$</a:t>
            </a:r>
            <a:r>
              <a:rPr lang="en-US" sz="1800" b="1" dirty="0" err="1">
                <a:solidFill>
                  <a:schemeClr val="tx2"/>
                </a:solidFill>
                <a:latin typeface="Courier New" pitchFamily="49" charset="0"/>
                <a:cs typeface="Courier New" pitchFamily="49" charset="0"/>
              </a:rPr>
              <a:t>acc</a:t>
            </a:r>
            <a:r>
              <a:rPr lang="en-US" sz="1800" b="1" dirty="0">
                <a:solidFill>
                  <a:schemeClr val="tx2"/>
                </a:solidFill>
                <a:latin typeface="Courier New" pitchFamily="49" charset="0"/>
                <a:cs typeface="Courier New" pitchFamily="49" charset="0"/>
              </a:rPr>
              <a:t> end data</a:t>
            </a:r>
          </a:p>
          <a:p>
            <a:pPr marL="0" indent="0">
              <a:buNone/>
            </a:pPr>
            <a:endParaRPr lang="en-US" sz="1800" dirty="0">
              <a:latin typeface="Courier New" pitchFamily="49" charset="0"/>
              <a:cs typeface="Courier New" pitchFamily="49" charset="0"/>
            </a:endParaRPr>
          </a:p>
          <a:p>
            <a:pPr marL="0" indent="0">
              <a:buNone/>
            </a:pPr>
            <a:endParaRPr lang="en-US" sz="1800" dirty="0">
              <a:latin typeface="Courier New" pitchFamily="49" charset="0"/>
              <a:cs typeface="Courier New" pitchFamily="49" charset="0"/>
            </a:endParaRPr>
          </a:p>
          <a:p>
            <a:pPr marL="0" indent="0">
              <a:buNone/>
            </a:pPr>
            <a:endParaRPr lang="en-US" sz="1800" dirty="0">
              <a:latin typeface="Courier New" pitchFamily="49" charset="0"/>
              <a:cs typeface="Courier New" pitchFamily="49" charset="0"/>
            </a:endParaRPr>
          </a:p>
          <a:p>
            <a:pPr marL="0" indent="0">
              <a:buNone/>
            </a:pPr>
            <a:endParaRPr lang="en-US" sz="1800" dirty="0">
              <a:latin typeface="Courier New" pitchFamily="49" charset="0"/>
              <a:cs typeface="Courier New" pitchFamily="49" charset="0"/>
            </a:endParaRPr>
          </a:p>
        </p:txBody>
      </p:sp>
      <p:sp>
        <p:nvSpPr>
          <p:cNvPr id="5" name="Content Placeholder 4"/>
          <p:cNvSpPr>
            <a:spLocks noGrp="1"/>
          </p:cNvSpPr>
          <p:nvPr>
            <p:ph sz="half" idx="2"/>
          </p:nvPr>
        </p:nvSpPr>
        <p:spPr>
          <a:xfrm>
            <a:off x="462631" y="1999826"/>
            <a:ext cx="4945062" cy="4252912"/>
          </a:xfrm>
        </p:spPr>
        <p:txBody>
          <a:bodyPr/>
          <a:lstStyle/>
          <a:p>
            <a:pPr marL="0" indent="0">
              <a:buNone/>
            </a:pPr>
            <a:r>
              <a:rPr lang="en-US" dirty="0"/>
              <a:t>C</a:t>
            </a:r>
          </a:p>
          <a:p>
            <a:pPr marL="0" indent="0">
              <a:buNone/>
            </a:pPr>
            <a:r>
              <a:rPr lang="en-US" sz="1800" b="1" dirty="0">
                <a:solidFill>
                  <a:schemeClr val="tx2"/>
                </a:solidFill>
                <a:latin typeface="Courier New" pitchFamily="49" charset="0"/>
                <a:cs typeface="Courier New" pitchFamily="49" charset="0"/>
              </a:rPr>
              <a:t>#pragma </a:t>
            </a:r>
            <a:r>
              <a:rPr lang="en-US" sz="1800" b="1" dirty="0" err="1">
                <a:solidFill>
                  <a:schemeClr val="tx2"/>
                </a:solidFill>
                <a:latin typeface="Courier New" pitchFamily="49" charset="0"/>
                <a:cs typeface="Courier New" pitchFamily="49" charset="0"/>
              </a:rPr>
              <a:t>acc</a:t>
            </a:r>
            <a:r>
              <a:rPr lang="en-US" sz="1800" b="1" dirty="0">
                <a:solidFill>
                  <a:schemeClr val="tx2"/>
                </a:solidFill>
                <a:latin typeface="Courier New" pitchFamily="49" charset="0"/>
                <a:cs typeface="Courier New" pitchFamily="49" charset="0"/>
              </a:rPr>
              <a:t> data </a:t>
            </a:r>
            <a:r>
              <a:rPr lang="en-US" sz="1800" i="1" dirty="0">
                <a:latin typeface="Courier New" pitchFamily="49" charset="0"/>
                <a:cs typeface="Courier New" pitchFamily="49" charset="0"/>
              </a:rPr>
              <a:t>[clause …]</a:t>
            </a:r>
            <a:br>
              <a:rPr lang="en-US" sz="1800" i="1" dirty="0">
                <a:latin typeface="Courier New" pitchFamily="49" charset="0"/>
                <a:cs typeface="Courier New" pitchFamily="49" charset="0"/>
              </a:rPr>
            </a:br>
            <a:r>
              <a:rPr lang="en-US" sz="1800" i="1" dirty="0">
                <a:latin typeface="Courier New" pitchFamily="49" charset="0"/>
                <a:cs typeface="Courier New" pitchFamily="49" charset="0"/>
              </a:rPr>
              <a:t>{</a:t>
            </a:r>
          </a:p>
          <a:p>
            <a:pPr marL="0" indent="0">
              <a:buNone/>
            </a:pPr>
            <a:r>
              <a:rPr lang="en-US" sz="1800" i="1" dirty="0">
                <a:latin typeface="Courier New" pitchFamily="49" charset="0"/>
                <a:cs typeface="Courier New" pitchFamily="49" charset="0"/>
              </a:rPr>
              <a:t>    structured block</a:t>
            </a:r>
          </a:p>
          <a:p>
            <a:pPr marL="0" indent="0">
              <a:buNone/>
            </a:pPr>
            <a:r>
              <a:rPr lang="en-US" sz="1800" i="1" dirty="0">
                <a:latin typeface="Courier New" pitchFamily="49" charset="0"/>
                <a:cs typeface="Courier New" pitchFamily="49" charset="0"/>
              </a:rPr>
              <a:t>}</a:t>
            </a:r>
          </a:p>
          <a:p>
            <a:pPr marL="0" indent="0">
              <a:buNone/>
            </a:pPr>
            <a:endParaRPr lang="en-US" dirty="0"/>
          </a:p>
          <a:p>
            <a:pPr marL="0" indent="0">
              <a:buNone/>
            </a:pPr>
            <a:endParaRPr lang="en-GB" dirty="0"/>
          </a:p>
        </p:txBody>
      </p:sp>
      <p:sp>
        <p:nvSpPr>
          <p:cNvPr id="6" name="Rounded Rectangle 6">
            <a:extLst>
              <a:ext uri="{FF2B5EF4-FFF2-40B4-BE49-F238E27FC236}">
                <a16:creationId xmlns:a16="http://schemas.microsoft.com/office/drawing/2014/main" id="{5E6C510B-ED92-4667-A479-0431FB5B85D4}"/>
              </a:ext>
            </a:extLst>
          </p:cNvPr>
          <p:cNvSpPr/>
          <p:nvPr/>
        </p:nvSpPr>
        <p:spPr>
          <a:xfrm>
            <a:off x="421036" y="2524284"/>
            <a:ext cx="4389120" cy="1601999"/>
          </a:xfrm>
          <a:prstGeom prst="roundRect">
            <a:avLst>
              <a:gd name="adj" fmla="val 0"/>
            </a:avLst>
          </a:prstGeom>
          <a:no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eaLnBrk="0" fontAlgn="ctr" hangingPunct="0">
              <a:spcBef>
                <a:spcPct val="10000"/>
              </a:spcBef>
              <a:buSzPct val="180000"/>
            </a:pPr>
            <a:endParaRPr lang="en-US" sz="1440" b="1" noProof="1">
              <a:solidFill>
                <a:srgbClr val="FFFFFF"/>
              </a:solidFill>
              <a:latin typeface="Lucida Console" pitchFamily="49" charset="0"/>
            </a:endParaRPr>
          </a:p>
        </p:txBody>
      </p:sp>
      <p:sp>
        <p:nvSpPr>
          <p:cNvPr id="7" name="Rounded Rectangle 5">
            <a:extLst>
              <a:ext uri="{FF2B5EF4-FFF2-40B4-BE49-F238E27FC236}">
                <a16:creationId xmlns:a16="http://schemas.microsoft.com/office/drawing/2014/main" id="{21632E0B-DB51-45E9-8897-966D3FFF4BA8}"/>
              </a:ext>
            </a:extLst>
          </p:cNvPr>
          <p:cNvSpPr/>
          <p:nvPr/>
        </p:nvSpPr>
        <p:spPr>
          <a:xfrm>
            <a:off x="5635626" y="2524283"/>
            <a:ext cx="4699317" cy="1601999"/>
          </a:xfrm>
          <a:prstGeom prst="roundRect">
            <a:avLst>
              <a:gd name="adj" fmla="val 0"/>
            </a:avLst>
          </a:prstGeom>
          <a:noFill/>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t"/>
          <a:lstStyle/>
          <a:p>
            <a:pPr lvl="0"/>
            <a:endParaRPr lang="en-US" sz="1440" b="1" dirty="0">
              <a:solidFill>
                <a:srgbClr val="FFFFFF"/>
              </a:solidFill>
              <a:latin typeface="Lucida Console" pitchFamily="49" charset="0"/>
              <a:cs typeface="DilleniaUPC" pitchFamily="18" charset="-34"/>
            </a:endParaRPr>
          </a:p>
        </p:txBody>
      </p:sp>
    </p:spTree>
    <p:extLst>
      <p:ext uri="{BB962C8B-B14F-4D97-AF65-F5344CB8AC3E}">
        <p14:creationId xmlns:p14="http://schemas.microsoft.com/office/powerpoint/2010/main" val="30335958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20" y="289075"/>
            <a:ext cx="9973315" cy="590931"/>
          </a:xfrm>
        </p:spPr>
        <p:txBody>
          <a:bodyPr/>
          <a:lstStyle/>
          <a:p>
            <a:pPr algn="ctr"/>
            <a:r>
              <a:rPr lang="en-US" dirty="0"/>
              <a:t>Data Clauses</a:t>
            </a:r>
            <a:endParaRPr lang="en-GB" dirty="0"/>
          </a:p>
        </p:txBody>
      </p:sp>
      <p:sp>
        <p:nvSpPr>
          <p:cNvPr id="5" name="Content Placeholder 4"/>
          <p:cNvSpPr>
            <a:spLocks noGrp="1"/>
          </p:cNvSpPr>
          <p:nvPr>
            <p:ph idx="1"/>
          </p:nvPr>
        </p:nvSpPr>
        <p:spPr>
          <a:xfrm>
            <a:off x="549295" y="1141887"/>
            <a:ext cx="10042525" cy="4608512"/>
          </a:xfrm>
        </p:spPr>
        <p:txBody>
          <a:bodyPr/>
          <a:lstStyle/>
          <a:p>
            <a:pPr marL="2338502" indent="-2338502">
              <a:buNone/>
              <a:tabLst>
                <a:tab pos="2338502" algn="l"/>
              </a:tabLst>
            </a:pPr>
            <a:r>
              <a:rPr lang="en-US" sz="1800" b="1" dirty="0">
                <a:solidFill>
                  <a:schemeClr val="tx2"/>
                </a:solidFill>
                <a:latin typeface="Courier New" pitchFamily="49" charset="0"/>
                <a:cs typeface="Courier New" pitchFamily="49" charset="0"/>
              </a:rPr>
              <a:t>copy( </a:t>
            </a:r>
            <a:r>
              <a:rPr lang="en-US" sz="1800" b="1" i="1" dirty="0">
                <a:solidFill>
                  <a:schemeClr val="tx2"/>
                </a:solidFill>
                <a:latin typeface="Courier New" pitchFamily="49" charset="0"/>
                <a:cs typeface="Courier New" pitchFamily="49" charset="0"/>
              </a:rPr>
              <a:t>list</a:t>
            </a:r>
            <a:r>
              <a:rPr lang="en-US" sz="1800" b="1" dirty="0">
                <a:solidFill>
                  <a:schemeClr val="tx2"/>
                </a:solidFill>
                <a:latin typeface="Courier New" pitchFamily="49" charset="0"/>
                <a:cs typeface="Courier New" pitchFamily="49" charset="0"/>
              </a:rPr>
              <a:t> )</a:t>
            </a:r>
            <a:r>
              <a:rPr lang="en-US" sz="1800" dirty="0"/>
              <a:t>	</a:t>
            </a:r>
            <a:r>
              <a:rPr lang="en-US" sz="1800" b="1" dirty="0"/>
              <a:t>Allocates memory on GPU and copies data from host to GPU when entering region and copies data to the host when exiting region.</a:t>
            </a:r>
          </a:p>
          <a:p>
            <a:pPr marL="2338502" indent="-2338502">
              <a:buNone/>
              <a:tabLst>
                <a:tab pos="2338502" algn="l"/>
              </a:tabLst>
            </a:pPr>
            <a:r>
              <a:rPr lang="en-US" sz="1800" dirty="0"/>
              <a:t>	</a:t>
            </a:r>
            <a:r>
              <a:rPr lang="en-US" sz="1800" b="1" dirty="0">
                <a:solidFill>
                  <a:srgbClr val="FF5400"/>
                </a:solidFill>
              </a:rPr>
              <a:t>Principal use: </a:t>
            </a:r>
            <a:r>
              <a:rPr lang="en-US" sz="1800" dirty="0"/>
              <a:t>For many important data structures in your code, this is a logical default to input, modify and return the data.</a:t>
            </a:r>
          </a:p>
          <a:p>
            <a:pPr marL="2338502" indent="-2338502">
              <a:buNone/>
              <a:tabLst>
                <a:tab pos="2338502" algn="l"/>
              </a:tabLst>
            </a:pPr>
            <a:r>
              <a:rPr lang="en-US" sz="1800" b="1" dirty="0" err="1">
                <a:solidFill>
                  <a:schemeClr val="tx2"/>
                </a:solidFill>
                <a:latin typeface="Courier New" pitchFamily="49" charset="0"/>
                <a:cs typeface="Courier New" pitchFamily="49" charset="0"/>
              </a:rPr>
              <a:t>copyin</a:t>
            </a:r>
            <a:r>
              <a:rPr lang="en-US" sz="1800" b="1" dirty="0">
                <a:solidFill>
                  <a:schemeClr val="tx2"/>
                </a:solidFill>
                <a:latin typeface="Courier New" pitchFamily="49" charset="0"/>
                <a:cs typeface="Courier New" pitchFamily="49" charset="0"/>
              </a:rPr>
              <a:t>( </a:t>
            </a:r>
            <a:r>
              <a:rPr lang="en-US" sz="1800" b="1" i="1" dirty="0">
                <a:solidFill>
                  <a:schemeClr val="tx2"/>
                </a:solidFill>
                <a:latin typeface="Courier New" pitchFamily="49" charset="0"/>
                <a:cs typeface="Courier New" pitchFamily="49" charset="0"/>
              </a:rPr>
              <a:t>list</a:t>
            </a:r>
            <a:r>
              <a:rPr lang="en-US" sz="1800" b="1" dirty="0">
                <a:solidFill>
                  <a:schemeClr val="tx2"/>
                </a:solidFill>
                <a:latin typeface="Courier New" pitchFamily="49" charset="0"/>
                <a:cs typeface="Courier New" pitchFamily="49" charset="0"/>
              </a:rPr>
              <a:t> )</a:t>
            </a:r>
            <a:r>
              <a:rPr lang="en-US" sz="1800" dirty="0"/>
              <a:t>	</a:t>
            </a:r>
            <a:r>
              <a:rPr lang="en-US" sz="1800" b="1" dirty="0"/>
              <a:t>Allocates memory on GPU and copies data from host to GPU when entering region.</a:t>
            </a:r>
          </a:p>
          <a:p>
            <a:pPr marL="2338502" indent="-2338502">
              <a:buNone/>
              <a:tabLst>
                <a:tab pos="2338502" algn="l"/>
              </a:tabLst>
            </a:pPr>
            <a:r>
              <a:rPr lang="en-US" sz="1800" dirty="0"/>
              <a:t>	</a:t>
            </a:r>
            <a:r>
              <a:rPr lang="en-US" sz="1800" b="1" dirty="0">
                <a:solidFill>
                  <a:srgbClr val="FF5400"/>
                </a:solidFill>
              </a:rPr>
              <a:t>Principal use:</a:t>
            </a:r>
            <a:r>
              <a:rPr lang="en-US" sz="1800" dirty="0">
                <a:solidFill>
                  <a:srgbClr val="FF5400"/>
                </a:solidFill>
              </a:rPr>
              <a:t> </a:t>
            </a:r>
            <a:r>
              <a:rPr lang="en-US" sz="1800" dirty="0"/>
              <a:t>Think of this like an array that you would use as  just an input to a subroutine</a:t>
            </a:r>
            <a:r>
              <a:rPr lang="en-US" sz="1800" dirty="0">
                <a:solidFill>
                  <a:schemeClr val="bg2"/>
                </a:solidFill>
              </a:rPr>
              <a:t>.</a:t>
            </a:r>
          </a:p>
          <a:p>
            <a:pPr marL="2338502" indent="-2338502">
              <a:buNone/>
              <a:tabLst>
                <a:tab pos="2338502" algn="l"/>
              </a:tabLst>
            </a:pPr>
            <a:r>
              <a:rPr lang="en-US" sz="1800" b="1" dirty="0" err="1">
                <a:solidFill>
                  <a:schemeClr val="tx2"/>
                </a:solidFill>
                <a:latin typeface="Courier New" pitchFamily="49" charset="0"/>
                <a:cs typeface="Courier New" pitchFamily="49" charset="0"/>
              </a:rPr>
              <a:t>copyout</a:t>
            </a:r>
            <a:r>
              <a:rPr lang="en-US" sz="1800" b="1" dirty="0">
                <a:solidFill>
                  <a:schemeClr val="tx2"/>
                </a:solidFill>
                <a:latin typeface="Courier New" pitchFamily="49" charset="0"/>
                <a:cs typeface="Courier New" pitchFamily="49" charset="0"/>
              </a:rPr>
              <a:t>( </a:t>
            </a:r>
            <a:r>
              <a:rPr lang="en-US" sz="1800" b="1" i="1" dirty="0">
                <a:solidFill>
                  <a:schemeClr val="tx2"/>
                </a:solidFill>
                <a:latin typeface="Courier New" pitchFamily="49" charset="0"/>
                <a:cs typeface="Courier New" pitchFamily="49" charset="0"/>
              </a:rPr>
              <a:t>list</a:t>
            </a:r>
            <a:r>
              <a:rPr lang="en-US" sz="1800" b="1" dirty="0">
                <a:solidFill>
                  <a:schemeClr val="tx2"/>
                </a:solidFill>
                <a:latin typeface="Courier New" pitchFamily="49" charset="0"/>
                <a:cs typeface="Courier New" pitchFamily="49" charset="0"/>
              </a:rPr>
              <a:t> )</a:t>
            </a:r>
            <a:r>
              <a:rPr lang="en-US" sz="1800" dirty="0"/>
              <a:t>	</a:t>
            </a:r>
            <a:r>
              <a:rPr lang="en-US" sz="1800" b="1" dirty="0"/>
              <a:t>Allocates memory on GPU and copies data to the host when exiting region.</a:t>
            </a:r>
          </a:p>
          <a:p>
            <a:pPr marL="2338502" indent="-2338502">
              <a:buNone/>
              <a:tabLst>
                <a:tab pos="2338502" algn="l"/>
              </a:tabLst>
            </a:pPr>
            <a:r>
              <a:rPr lang="en-US" sz="1800" dirty="0"/>
              <a:t>	</a:t>
            </a:r>
            <a:r>
              <a:rPr lang="en-US" sz="1800" b="1" dirty="0">
                <a:solidFill>
                  <a:srgbClr val="FF5400"/>
                </a:solidFill>
              </a:rPr>
              <a:t>Principal use: </a:t>
            </a:r>
            <a:r>
              <a:rPr lang="en-US" sz="1800" dirty="0"/>
              <a:t>A result that isn’t overwriting the input data structure.</a:t>
            </a:r>
          </a:p>
          <a:p>
            <a:pPr marL="2338502" indent="-2338502">
              <a:buNone/>
              <a:tabLst>
                <a:tab pos="2338502" algn="l"/>
              </a:tabLst>
            </a:pPr>
            <a:r>
              <a:rPr lang="en-US" sz="1800" b="1" dirty="0">
                <a:solidFill>
                  <a:schemeClr val="tx2"/>
                </a:solidFill>
                <a:latin typeface="Courier New" pitchFamily="49" charset="0"/>
                <a:cs typeface="Courier New" pitchFamily="49" charset="0"/>
              </a:rPr>
              <a:t>create( </a:t>
            </a:r>
            <a:r>
              <a:rPr lang="en-US" sz="1800" b="1" i="1" dirty="0">
                <a:solidFill>
                  <a:schemeClr val="tx2"/>
                </a:solidFill>
                <a:latin typeface="Courier New" pitchFamily="49" charset="0"/>
                <a:cs typeface="Courier New" pitchFamily="49" charset="0"/>
              </a:rPr>
              <a:t>list</a:t>
            </a:r>
            <a:r>
              <a:rPr lang="en-US" sz="1800" b="1" dirty="0">
                <a:solidFill>
                  <a:schemeClr val="tx2"/>
                </a:solidFill>
                <a:latin typeface="Courier New" pitchFamily="49" charset="0"/>
                <a:cs typeface="Courier New" pitchFamily="49" charset="0"/>
              </a:rPr>
              <a:t> )</a:t>
            </a:r>
            <a:r>
              <a:rPr lang="en-US" sz="1800" dirty="0"/>
              <a:t>	</a:t>
            </a:r>
            <a:r>
              <a:rPr lang="en-US" sz="1800" b="1" dirty="0"/>
              <a:t>Allocates memory on GPU but does not copy.</a:t>
            </a:r>
          </a:p>
          <a:p>
            <a:pPr marL="2338502" indent="-2338502">
              <a:buNone/>
              <a:tabLst>
                <a:tab pos="2338502" algn="l"/>
              </a:tabLst>
            </a:pPr>
            <a:r>
              <a:rPr lang="en-US" sz="1800" dirty="0"/>
              <a:t>	</a:t>
            </a:r>
            <a:r>
              <a:rPr lang="en-US" sz="1800" b="1" dirty="0">
                <a:solidFill>
                  <a:srgbClr val="FF5400"/>
                </a:solidFill>
              </a:rPr>
              <a:t>Principal use: </a:t>
            </a:r>
            <a:r>
              <a:rPr lang="en-US" sz="1800" dirty="0"/>
              <a:t>Temporary arrays.</a:t>
            </a:r>
          </a:p>
          <a:p>
            <a:pPr marL="2338502" indent="-2338502">
              <a:buNone/>
              <a:tabLst>
                <a:tab pos="2338502" algn="l"/>
              </a:tabLst>
            </a:pPr>
            <a:endParaRPr lang="en-US" sz="1800" dirty="0">
              <a:solidFill>
                <a:schemeClr val="bg2"/>
              </a:solidFill>
            </a:endParaRPr>
          </a:p>
        </p:txBody>
      </p:sp>
    </p:spTree>
    <p:extLst>
      <p:ext uri="{BB962C8B-B14F-4D97-AF65-F5344CB8AC3E}">
        <p14:creationId xmlns:p14="http://schemas.microsoft.com/office/powerpoint/2010/main" val="13571898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02405"/>
            <a:ext cx="9204325" cy="646331"/>
          </a:xfrm>
        </p:spPr>
        <p:txBody>
          <a:bodyPr/>
          <a:lstStyle/>
          <a:p>
            <a:pPr algn="ctr"/>
            <a:r>
              <a:rPr lang="en-US" dirty="0"/>
              <a:t>Array Shaping</a:t>
            </a:r>
          </a:p>
        </p:txBody>
      </p:sp>
      <p:sp>
        <p:nvSpPr>
          <p:cNvPr id="3" name="Content Placeholder 2"/>
          <p:cNvSpPr>
            <a:spLocks noGrp="1"/>
          </p:cNvSpPr>
          <p:nvPr>
            <p:ph idx="1"/>
          </p:nvPr>
        </p:nvSpPr>
        <p:spPr>
          <a:xfrm>
            <a:off x="381001" y="952500"/>
            <a:ext cx="10347306" cy="4252912"/>
          </a:xfrm>
        </p:spPr>
        <p:txBody>
          <a:bodyPr/>
          <a:lstStyle/>
          <a:p>
            <a:pPr>
              <a:buFont typeface="Arial" panose="020B0604020202020204" pitchFamily="34" charset="0"/>
              <a:buChar char="•"/>
            </a:pPr>
            <a:r>
              <a:rPr lang="en-US" sz="1920" dirty="0"/>
              <a:t>Compilers sometimes cannot determine the size of arrays, so we must specify explicitly using data clauses with an array “shape”.  The compiler will let you know if you need to do this.  Sometimes, you will want to for your own efficiency reasons.</a:t>
            </a:r>
          </a:p>
          <a:p>
            <a:pPr marL="0" indent="0">
              <a:buNone/>
            </a:pPr>
            <a:r>
              <a:rPr lang="ru-RU" sz="1920" b="1" dirty="0"/>
              <a:t>           </a:t>
            </a:r>
            <a:r>
              <a:rPr lang="en-US" sz="1920" b="1" dirty="0"/>
              <a:t>C</a:t>
            </a:r>
          </a:p>
          <a:p>
            <a:pPr marL="0" indent="0">
              <a:buNone/>
            </a:pPr>
            <a:r>
              <a:rPr lang="en-US" sz="1920" dirty="0">
                <a:latin typeface="Lucida Console" pitchFamily="49" charset="0"/>
              </a:rPr>
              <a:t>	#pragma </a:t>
            </a:r>
            <a:r>
              <a:rPr lang="en-US" sz="1920" dirty="0" err="1">
                <a:latin typeface="Lucida Console" pitchFamily="49" charset="0"/>
              </a:rPr>
              <a:t>acc</a:t>
            </a:r>
            <a:r>
              <a:rPr lang="en-US" sz="1920" dirty="0">
                <a:latin typeface="Lucida Console" pitchFamily="49" charset="0"/>
              </a:rPr>
              <a:t> data </a:t>
            </a:r>
            <a:r>
              <a:rPr lang="en-US" sz="1920" dirty="0" err="1">
                <a:latin typeface="Lucida Console" pitchFamily="49" charset="0"/>
              </a:rPr>
              <a:t>copyin</a:t>
            </a:r>
            <a:r>
              <a:rPr lang="en-US" sz="1920" dirty="0">
                <a:latin typeface="Lucida Console" pitchFamily="49" charset="0"/>
              </a:rPr>
              <a:t>(a[0:count]), </a:t>
            </a:r>
            <a:r>
              <a:rPr lang="en-US" sz="1920" dirty="0" err="1">
                <a:latin typeface="Lucida Console" pitchFamily="49" charset="0"/>
              </a:rPr>
              <a:t>copyout</a:t>
            </a:r>
            <a:r>
              <a:rPr lang="en-US" sz="1920" dirty="0">
                <a:latin typeface="Lucida Console" pitchFamily="49" charset="0"/>
              </a:rPr>
              <a:t>(b[s/4:3*s/4])</a:t>
            </a:r>
          </a:p>
          <a:p>
            <a:pPr marL="0" indent="0">
              <a:buNone/>
            </a:pPr>
            <a:endParaRPr lang="ru-RU" sz="1920" dirty="0"/>
          </a:p>
          <a:p>
            <a:pPr marL="0" indent="0">
              <a:buNone/>
            </a:pPr>
            <a:r>
              <a:rPr lang="ru-RU" sz="1920" b="1" dirty="0"/>
              <a:t>           </a:t>
            </a:r>
            <a:r>
              <a:rPr lang="en-US" sz="1920" b="1" dirty="0"/>
              <a:t>Fortran</a:t>
            </a:r>
          </a:p>
          <a:p>
            <a:pPr marL="0" indent="0">
              <a:buNone/>
            </a:pPr>
            <a:r>
              <a:rPr lang="ru-RU" sz="1920" dirty="0">
                <a:latin typeface="Lucida Console" pitchFamily="49" charset="0"/>
              </a:rPr>
              <a:t>      </a:t>
            </a:r>
            <a:r>
              <a:rPr lang="en-US" sz="1920" dirty="0">
                <a:latin typeface="Lucida Console" pitchFamily="49" charset="0"/>
              </a:rPr>
              <a:t>!$</a:t>
            </a:r>
            <a:r>
              <a:rPr lang="en-US" sz="1920" dirty="0" err="1">
                <a:latin typeface="Lucida Console" pitchFamily="49" charset="0"/>
              </a:rPr>
              <a:t>acc</a:t>
            </a:r>
            <a:r>
              <a:rPr lang="en-US" sz="1920" dirty="0">
                <a:latin typeface="Lucida Console" pitchFamily="49" charset="0"/>
              </a:rPr>
              <a:t> data </a:t>
            </a:r>
            <a:r>
              <a:rPr lang="en-US" sz="1920" dirty="0" err="1">
                <a:latin typeface="Lucida Console" pitchFamily="49" charset="0"/>
              </a:rPr>
              <a:t>copyin</a:t>
            </a:r>
            <a:r>
              <a:rPr lang="en-US" sz="1920" dirty="0">
                <a:latin typeface="Lucida Console" pitchFamily="49" charset="0"/>
              </a:rPr>
              <a:t>(a(1:end)), </a:t>
            </a:r>
            <a:r>
              <a:rPr lang="en-US" sz="1920" dirty="0" err="1">
                <a:latin typeface="Lucida Console" pitchFamily="49" charset="0"/>
              </a:rPr>
              <a:t>copyout</a:t>
            </a:r>
            <a:r>
              <a:rPr lang="en-US" sz="1920" dirty="0">
                <a:latin typeface="Lucida Console" pitchFamily="49" charset="0"/>
              </a:rPr>
              <a:t>(b(s/4:3*s/4))</a:t>
            </a:r>
          </a:p>
          <a:p>
            <a:pPr marL="0" indent="0">
              <a:buNone/>
            </a:pPr>
            <a:endParaRPr lang="ru-RU" sz="1920" dirty="0"/>
          </a:p>
          <a:p>
            <a:pPr>
              <a:buFont typeface="Arial" panose="020B0604020202020204" pitchFamily="34" charset="0"/>
              <a:buChar char="•"/>
            </a:pPr>
            <a:r>
              <a:rPr lang="en-US" sz="1920" dirty="0"/>
              <a:t>Fortran uses </a:t>
            </a:r>
            <a:r>
              <a:rPr lang="en-US" sz="1920" i="1" dirty="0" err="1">
                <a:solidFill>
                  <a:schemeClr val="tx2"/>
                </a:solidFill>
              </a:rPr>
              <a:t>start:end</a:t>
            </a:r>
            <a:r>
              <a:rPr lang="en-US" sz="1920" i="1" dirty="0">
                <a:solidFill>
                  <a:schemeClr val="tx2"/>
                </a:solidFill>
              </a:rPr>
              <a:t> </a:t>
            </a:r>
            <a:r>
              <a:rPr lang="en-US" sz="1920" dirty="0"/>
              <a:t>and C uses </a:t>
            </a:r>
            <a:r>
              <a:rPr lang="en-US" sz="1920" i="1" dirty="0" err="1">
                <a:solidFill>
                  <a:schemeClr val="tx2"/>
                </a:solidFill>
              </a:rPr>
              <a:t>start:count</a:t>
            </a:r>
            <a:endParaRPr lang="en-US" sz="1920" i="1" dirty="0">
              <a:solidFill>
                <a:schemeClr val="tx2"/>
              </a:solidFill>
            </a:endParaRPr>
          </a:p>
          <a:p>
            <a:pPr>
              <a:buFont typeface="Arial" panose="020B0604020202020204" pitchFamily="34" charset="0"/>
              <a:buChar char="•"/>
            </a:pPr>
            <a:r>
              <a:rPr lang="en-US" sz="1920" dirty="0"/>
              <a:t>Data clauses can be used on </a:t>
            </a:r>
            <a:r>
              <a:rPr lang="en-US" sz="1920" dirty="0">
                <a:latin typeface="Lucida Console" pitchFamily="49" charset="0"/>
              </a:rPr>
              <a:t>data</a:t>
            </a:r>
            <a:r>
              <a:rPr lang="en-US" sz="1920" dirty="0"/>
              <a:t>, </a:t>
            </a:r>
            <a:r>
              <a:rPr lang="en-US" sz="1920" dirty="0">
                <a:latin typeface="Lucida Console" pitchFamily="49" charset="0"/>
              </a:rPr>
              <a:t>kernels</a:t>
            </a:r>
            <a:r>
              <a:rPr lang="en-US" sz="1920" dirty="0"/>
              <a:t> or </a:t>
            </a:r>
            <a:r>
              <a:rPr lang="en-US" sz="1920" dirty="0">
                <a:latin typeface="Lucida Console" pitchFamily="49" charset="0"/>
              </a:rPr>
              <a:t>parallel</a:t>
            </a:r>
          </a:p>
        </p:txBody>
      </p:sp>
      <p:sp>
        <p:nvSpPr>
          <p:cNvPr id="4" name="Rounded Rectangle 5">
            <a:extLst>
              <a:ext uri="{FF2B5EF4-FFF2-40B4-BE49-F238E27FC236}">
                <a16:creationId xmlns:a16="http://schemas.microsoft.com/office/drawing/2014/main" id="{38A21694-7ACA-4153-9B35-8C57834B8DE7}"/>
              </a:ext>
            </a:extLst>
          </p:cNvPr>
          <p:cNvSpPr/>
          <p:nvPr/>
        </p:nvSpPr>
        <p:spPr>
          <a:xfrm>
            <a:off x="1222359" y="3812075"/>
            <a:ext cx="8893190" cy="660217"/>
          </a:xfrm>
          <a:prstGeom prst="roundRect">
            <a:avLst>
              <a:gd name="adj" fmla="val 0"/>
            </a:avLst>
          </a:prstGeom>
          <a:noFill/>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t"/>
          <a:lstStyle/>
          <a:p>
            <a:pPr lvl="0"/>
            <a:endParaRPr lang="en-US" sz="1440" b="1" dirty="0">
              <a:solidFill>
                <a:srgbClr val="FFFFFF"/>
              </a:solidFill>
              <a:latin typeface="Lucida Console" pitchFamily="49" charset="0"/>
              <a:cs typeface="DilleniaUPC" pitchFamily="18" charset="-34"/>
            </a:endParaRPr>
          </a:p>
        </p:txBody>
      </p:sp>
      <p:sp>
        <p:nvSpPr>
          <p:cNvPr id="5" name="Rounded Rectangle 5">
            <a:extLst>
              <a:ext uri="{FF2B5EF4-FFF2-40B4-BE49-F238E27FC236}">
                <a16:creationId xmlns:a16="http://schemas.microsoft.com/office/drawing/2014/main" id="{D5A2DB81-D63C-4074-9378-682511B7BDC9}"/>
              </a:ext>
            </a:extLst>
          </p:cNvPr>
          <p:cNvSpPr/>
          <p:nvPr/>
        </p:nvSpPr>
        <p:spPr>
          <a:xfrm>
            <a:off x="1214438" y="2328862"/>
            <a:ext cx="8901111" cy="750093"/>
          </a:xfrm>
          <a:prstGeom prst="roundRect">
            <a:avLst>
              <a:gd name="adj" fmla="val 0"/>
            </a:avLst>
          </a:prstGeom>
          <a:noFill/>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t"/>
          <a:lstStyle/>
          <a:p>
            <a:pPr lvl="0"/>
            <a:endParaRPr lang="en-US" sz="1440" b="1" dirty="0">
              <a:solidFill>
                <a:srgbClr val="FFFFFF"/>
              </a:solidFill>
              <a:latin typeface="Lucida Console" pitchFamily="49" charset="0"/>
              <a:cs typeface="DilleniaUPC" pitchFamily="18" charset="-34"/>
            </a:endParaRPr>
          </a:p>
        </p:txBody>
      </p:sp>
    </p:spTree>
    <p:extLst>
      <p:ext uri="{BB962C8B-B14F-4D97-AF65-F5344CB8AC3E}">
        <p14:creationId xmlns:p14="http://schemas.microsoft.com/office/powerpoint/2010/main" val="3797065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47360"/>
            <a:ext cx="10972800" cy="535465"/>
          </a:xfrm>
        </p:spPr>
        <p:txBody>
          <a:bodyPr/>
          <a:lstStyle/>
          <a:p>
            <a:pPr algn="ctr"/>
            <a:r>
              <a:rPr lang="en-US" sz="2880" dirty="0"/>
              <a:t>Compiler will (increasingly) often make a good guess…</a:t>
            </a:r>
          </a:p>
        </p:txBody>
      </p:sp>
      <p:sp>
        <p:nvSpPr>
          <p:cNvPr id="4" name="Rectangle 3"/>
          <p:cNvSpPr/>
          <p:nvPr/>
        </p:nvSpPr>
        <p:spPr>
          <a:xfrm>
            <a:off x="885825" y="2036948"/>
            <a:ext cx="3749040" cy="2936184"/>
          </a:xfrm>
          <a:prstGeom prst="rect">
            <a:avLst/>
          </a:prstGeom>
        </p:spPr>
        <p:txBody>
          <a:bodyPr wrap="square" lIns="91436" tIns="45718" rIns="91436" bIns="45718">
            <a:spAutoFit/>
          </a:bodyPr>
          <a:lstStyle/>
          <a:p>
            <a:r>
              <a:rPr lang="en-US" sz="1320" dirty="0" err="1">
                <a:solidFill>
                  <a:schemeClr val="bg1"/>
                </a:solidFill>
                <a:latin typeface="Lucida Console" pitchFamily="49" charset="0"/>
              </a:rPr>
              <a:t>int</a:t>
            </a:r>
            <a:r>
              <a:rPr lang="en-US" sz="1320" dirty="0">
                <a:solidFill>
                  <a:schemeClr val="bg1"/>
                </a:solidFill>
                <a:latin typeface="Lucida Console" pitchFamily="49" charset="0"/>
              </a:rPr>
              <a:t> main(</a:t>
            </a:r>
            <a:r>
              <a:rPr lang="en-US" sz="1320" dirty="0" err="1">
                <a:solidFill>
                  <a:schemeClr val="bg1"/>
                </a:solidFill>
                <a:latin typeface="Lucida Console" pitchFamily="49" charset="0"/>
              </a:rPr>
              <a:t>int</a:t>
            </a:r>
            <a:r>
              <a:rPr lang="en-US" sz="1320" dirty="0">
                <a:solidFill>
                  <a:schemeClr val="bg1"/>
                </a:solidFill>
                <a:latin typeface="Lucida Console" pitchFamily="49" charset="0"/>
              </a:rPr>
              <a:t> </a:t>
            </a:r>
            <a:r>
              <a:rPr lang="en-US" sz="1320" dirty="0" err="1">
                <a:solidFill>
                  <a:schemeClr val="bg1"/>
                </a:solidFill>
                <a:latin typeface="Lucida Console" pitchFamily="49" charset="0"/>
              </a:rPr>
              <a:t>argc</a:t>
            </a:r>
            <a:r>
              <a:rPr lang="en-US" sz="1320" dirty="0">
                <a:solidFill>
                  <a:schemeClr val="bg1"/>
                </a:solidFill>
                <a:latin typeface="Lucida Console" pitchFamily="49" charset="0"/>
              </a:rPr>
              <a:t>, char *</a:t>
            </a:r>
            <a:r>
              <a:rPr lang="en-US" sz="1320" dirty="0" err="1">
                <a:solidFill>
                  <a:schemeClr val="bg1"/>
                </a:solidFill>
                <a:latin typeface="Lucida Console" pitchFamily="49" charset="0"/>
              </a:rPr>
              <a:t>argv</a:t>
            </a:r>
            <a:r>
              <a:rPr lang="en-US" sz="1320" dirty="0">
                <a:solidFill>
                  <a:schemeClr val="bg1"/>
                </a:solidFill>
                <a:latin typeface="Lucida Console" pitchFamily="49" charset="0"/>
              </a:rPr>
              <a:t>[]) {</a:t>
            </a:r>
          </a:p>
          <a:p>
            <a:endParaRPr lang="en-US" sz="1320" dirty="0">
              <a:solidFill>
                <a:schemeClr val="bg1"/>
              </a:solidFill>
              <a:latin typeface="Lucida Console" pitchFamily="49" charset="0"/>
            </a:endParaRPr>
          </a:p>
          <a:p>
            <a:r>
              <a:rPr lang="en-US" sz="1320" dirty="0">
                <a:solidFill>
                  <a:schemeClr val="bg1"/>
                </a:solidFill>
                <a:latin typeface="Lucida Console" pitchFamily="49" charset="0"/>
              </a:rPr>
              <a:t>  </a:t>
            </a:r>
            <a:r>
              <a:rPr lang="en-US" sz="1320" dirty="0" err="1">
                <a:solidFill>
                  <a:schemeClr val="bg1"/>
                </a:solidFill>
                <a:latin typeface="Lucida Console" pitchFamily="49" charset="0"/>
              </a:rPr>
              <a:t>int</a:t>
            </a:r>
            <a:r>
              <a:rPr lang="en-US" sz="1320" dirty="0">
                <a:solidFill>
                  <a:schemeClr val="bg1"/>
                </a:solidFill>
                <a:latin typeface="Lucida Console" pitchFamily="49" charset="0"/>
              </a:rPr>
              <a:t> </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a:t>
            </a:r>
          </a:p>
          <a:p>
            <a:r>
              <a:rPr lang="en-US" sz="1320" dirty="0">
                <a:solidFill>
                  <a:schemeClr val="bg1"/>
                </a:solidFill>
                <a:latin typeface="Lucida Console" pitchFamily="49" charset="0"/>
              </a:rPr>
              <a:t>  double A[2000], B[1000], C[1000];</a:t>
            </a:r>
          </a:p>
          <a:p>
            <a:endParaRPr lang="en-US" sz="1320" dirty="0">
              <a:solidFill>
                <a:schemeClr val="bg1"/>
              </a:solidFill>
              <a:latin typeface="Lucida Console" pitchFamily="49" charset="0"/>
            </a:endParaRPr>
          </a:p>
          <a:p>
            <a:r>
              <a:rPr lang="en-US" sz="1320" dirty="0">
                <a:solidFill>
                  <a:schemeClr val="bg1"/>
                </a:solidFill>
                <a:latin typeface="Lucida Console" pitchFamily="49" charset="0"/>
              </a:rPr>
              <a:t>  #pragma </a:t>
            </a:r>
            <a:r>
              <a:rPr lang="en-US" sz="1320" dirty="0" err="1">
                <a:solidFill>
                  <a:schemeClr val="bg1"/>
                </a:solidFill>
                <a:latin typeface="Lucida Console" pitchFamily="49" charset="0"/>
              </a:rPr>
              <a:t>acc</a:t>
            </a:r>
            <a:r>
              <a:rPr lang="en-US" sz="1320" dirty="0">
                <a:solidFill>
                  <a:schemeClr val="bg1"/>
                </a:solidFill>
                <a:latin typeface="Lucida Console" pitchFamily="49" charset="0"/>
              </a:rPr>
              <a:t> kernels</a:t>
            </a:r>
          </a:p>
          <a:p>
            <a:r>
              <a:rPr lang="en-US" sz="1320" dirty="0">
                <a:solidFill>
                  <a:schemeClr val="bg1"/>
                </a:solidFill>
                <a:latin typeface="Lucida Console" pitchFamily="49" charset="0"/>
              </a:rPr>
              <a:t>  for (</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=0; </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&lt;1000; </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a:t>
            </a:r>
          </a:p>
          <a:p>
            <a:endParaRPr lang="en-US" sz="1320" dirty="0">
              <a:solidFill>
                <a:schemeClr val="bg1"/>
              </a:solidFill>
              <a:latin typeface="Lucida Console" pitchFamily="49" charset="0"/>
            </a:endParaRPr>
          </a:p>
          <a:p>
            <a:r>
              <a:rPr lang="en-US" sz="1320" dirty="0">
                <a:solidFill>
                  <a:schemeClr val="bg1"/>
                </a:solidFill>
                <a:latin typeface="Lucida Console" pitchFamily="49" charset="0"/>
              </a:rPr>
              <a:t>    A[</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 = 4 * </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a:t>
            </a:r>
          </a:p>
          <a:p>
            <a:r>
              <a:rPr lang="en-US" sz="1320" dirty="0">
                <a:solidFill>
                  <a:schemeClr val="bg1"/>
                </a:solidFill>
                <a:latin typeface="Lucida Console" pitchFamily="49" charset="0"/>
              </a:rPr>
              <a:t>    B[</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 = B[</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 + 2;</a:t>
            </a:r>
          </a:p>
          <a:p>
            <a:r>
              <a:rPr lang="en-US" sz="1320" dirty="0">
                <a:solidFill>
                  <a:schemeClr val="bg1"/>
                </a:solidFill>
                <a:latin typeface="Lucida Console" pitchFamily="49" charset="0"/>
              </a:rPr>
              <a:t>    C[</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 = A[</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 + 2 * B[</a:t>
            </a:r>
            <a:r>
              <a:rPr lang="en-US" sz="1320" dirty="0" err="1">
                <a:solidFill>
                  <a:schemeClr val="bg1"/>
                </a:solidFill>
                <a:latin typeface="Lucida Console" pitchFamily="49" charset="0"/>
              </a:rPr>
              <a:t>i</a:t>
            </a:r>
            <a:r>
              <a:rPr lang="en-US" sz="1320" dirty="0">
                <a:solidFill>
                  <a:schemeClr val="bg1"/>
                </a:solidFill>
                <a:latin typeface="Lucida Console" pitchFamily="49" charset="0"/>
              </a:rPr>
              <a:t>];</a:t>
            </a:r>
          </a:p>
          <a:p>
            <a:r>
              <a:rPr lang="en-US" sz="1320" dirty="0">
                <a:solidFill>
                  <a:schemeClr val="bg1"/>
                </a:solidFill>
                <a:latin typeface="Lucida Console" pitchFamily="49" charset="0"/>
              </a:rPr>
              <a:t>    </a:t>
            </a:r>
          </a:p>
          <a:p>
            <a:r>
              <a:rPr lang="en-US" sz="1320" dirty="0">
                <a:solidFill>
                  <a:schemeClr val="bg1"/>
                </a:solidFill>
                <a:latin typeface="Lucida Console" pitchFamily="49" charset="0"/>
              </a:rPr>
              <a:t>  }</a:t>
            </a:r>
          </a:p>
          <a:p>
            <a:r>
              <a:rPr lang="en-US" sz="1320" dirty="0">
                <a:solidFill>
                  <a:schemeClr val="bg1"/>
                </a:solidFill>
                <a:latin typeface="Lucida Console" pitchFamily="49" charset="0"/>
              </a:rPr>
              <a:t>}</a:t>
            </a:r>
          </a:p>
        </p:txBody>
      </p:sp>
      <p:sp>
        <p:nvSpPr>
          <p:cNvPr id="7" name="Rectangle 6"/>
          <p:cNvSpPr/>
          <p:nvPr/>
        </p:nvSpPr>
        <p:spPr>
          <a:xfrm>
            <a:off x="5645636" y="2285670"/>
            <a:ext cx="5224688" cy="2123654"/>
          </a:xfrm>
          <a:prstGeom prst="rect">
            <a:avLst/>
          </a:prstGeom>
        </p:spPr>
        <p:txBody>
          <a:bodyPr wrap="square" lIns="91436" tIns="45718" rIns="91436" bIns="45718">
            <a:spAutoFit/>
          </a:bodyPr>
          <a:lstStyle/>
          <a:p>
            <a:r>
              <a:rPr lang="en-US" sz="1320" dirty="0" err="1">
                <a:solidFill>
                  <a:schemeClr val="bg1"/>
                </a:solidFill>
                <a:latin typeface="Lucida Console" pitchFamily="49" charset="0"/>
              </a:rPr>
              <a:t>pgcc</a:t>
            </a:r>
            <a:r>
              <a:rPr lang="en-US" sz="1320" dirty="0">
                <a:solidFill>
                  <a:schemeClr val="bg1"/>
                </a:solidFill>
                <a:latin typeface="Lucida Console" pitchFamily="49" charset="0"/>
              </a:rPr>
              <a:t> -</a:t>
            </a:r>
            <a:r>
              <a:rPr lang="en-US" sz="1320" dirty="0" err="1">
                <a:solidFill>
                  <a:schemeClr val="bg1"/>
                </a:solidFill>
                <a:latin typeface="Lucida Console" pitchFamily="49" charset="0"/>
              </a:rPr>
              <a:t>acc</a:t>
            </a:r>
            <a:r>
              <a:rPr lang="en-US" sz="1320" dirty="0">
                <a:solidFill>
                  <a:schemeClr val="bg1"/>
                </a:solidFill>
                <a:latin typeface="Lucida Console" pitchFamily="49" charset="0"/>
              </a:rPr>
              <a:t> -</a:t>
            </a:r>
            <a:r>
              <a:rPr lang="en-US" sz="1320" dirty="0" err="1">
                <a:solidFill>
                  <a:schemeClr val="bg1"/>
                </a:solidFill>
                <a:latin typeface="Lucida Console" pitchFamily="49" charset="0"/>
              </a:rPr>
              <a:t>Minfo</a:t>
            </a:r>
            <a:r>
              <a:rPr lang="en-US" sz="1320" dirty="0">
                <a:solidFill>
                  <a:schemeClr val="bg1"/>
                </a:solidFill>
                <a:latin typeface="Lucida Console" pitchFamily="49" charset="0"/>
              </a:rPr>
              <a:t>=</a:t>
            </a:r>
            <a:r>
              <a:rPr lang="en-US" sz="1320" dirty="0" err="1">
                <a:solidFill>
                  <a:schemeClr val="bg1"/>
                </a:solidFill>
                <a:latin typeface="Lucida Console" pitchFamily="49" charset="0"/>
              </a:rPr>
              <a:t>accel</a:t>
            </a:r>
            <a:r>
              <a:rPr lang="en-US" sz="1320" dirty="0">
                <a:solidFill>
                  <a:schemeClr val="bg1"/>
                </a:solidFill>
                <a:latin typeface="Lucida Console" pitchFamily="49" charset="0"/>
              </a:rPr>
              <a:t> </a:t>
            </a:r>
            <a:r>
              <a:rPr lang="en-US" sz="1320" dirty="0" err="1">
                <a:solidFill>
                  <a:schemeClr val="bg1"/>
                </a:solidFill>
                <a:latin typeface="Lucida Console" pitchFamily="49" charset="0"/>
              </a:rPr>
              <a:t>loops.c</a:t>
            </a:r>
            <a:endParaRPr lang="en-US" sz="1320" dirty="0">
              <a:solidFill>
                <a:schemeClr val="bg1"/>
              </a:solidFill>
              <a:latin typeface="Lucida Console" pitchFamily="49" charset="0"/>
            </a:endParaRPr>
          </a:p>
          <a:p>
            <a:r>
              <a:rPr lang="en-US" sz="1320" dirty="0">
                <a:solidFill>
                  <a:schemeClr val="bg1"/>
                </a:solidFill>
                <a:latin typeface="Lucida Console" pitchFamily="49" charset="0"/>
              </a:rPr>
              <a:t>main:</a:t>
            </a:r>
          </a:p>
          <a:p>
            <a:r>
              <a:rPr lang="en-US" sz="1320" dirty="0">
                <a:solidFill>
                  <a:schemeClr val="bg1"/>
                </a:solidFill>
                <a:latin typeface="Lucida Console" pitchFamily="49" charset="0"/>
              </a:rPr>
              <a:t>      6, Generating implicit copy(B[:])</a:t>
            </a:r>
          </a:p>
          <a:p>
            <a:r>
              <a:rPr lang="en-US" sz="1320" dirty="0">
                <a:solidFill>
                  <a:schemeClr val="bg1"/>
                </a:solidFill>
                <a:latin typeface="Lucida Console" pitchFamily="49" charset="0"/>
              </a:rPr>
              <a:t>         Generating implicit </a:t>
            </a:r>
            <a:r>
              <a:rPr lang="en-US" sz="1320" dirty="0" err="1">
                <a:solidFill>
                  <a:schemeClr val="bg1"/>
                </a:solidFill>
                <a:latin typeface="Lucida Console" pitchFamily="49" charset="0"/>
              </a:rPr>
              <a:t>copyout</a:t>
            </a:r>
            <a:r>
              <a:rPr lang="en-US" sz="1320" dirty="0">
                <a:solidFill>
                  <a:schemeClr val="bg1"/>
                </a:solidFill>
                <a:latin typeface="Lucida Console" pitchFamily="49" charset="0"/>
              </a:rPr>
              <a:t>(C[:]) </a:t>
            </a:r>
          </a:p>
          <a:p>
            <a:r>
              <a:rPr lang="en-US" sz="1320" dirty="0">
                <a:solidFill>
                  <a:schemeClr val="bg1"/>
                </a:solidFill>
                <a:latin typeface="Lucida Console" pitchFamily="49" charset="0"/>
              </a:rPr>
              <a:t>         Generating implicit </a:t>
            </a:r>
            <a:r>
              <a:rPr lang="en-US" sz="1320" dirty="0" err="1">
                <a:solidFill>
                  <a:schemeClr val="bg1"/>
                </a:solidFill>
                <a:latin typeface="Lucida Console" pitchFamily="49" charset="0"/>
              </a:rPr>
              <a:t>copyout</a:t>
            </a:r>
            <a:r>
              <a:rPr lang="en-US" sz="1320" dirty="0">
                <a:solidFill>
                  <a:schemeClr val="bg1"/>
                </a:solidFill>
                <a:latin typeface="Lucida Console" pitchFamily="49" charset="0"/>
              </a:rPr>
              <a:t>(A[:1000])</a:t>
            </a:r>
          </a:p>
          <a:p>
            <a:r>
              <a:rPr lang="en-US" sz="1320" dirty="0">
                <a:solidFill>
                  <a:schemeClr val="bg1"/>
                </a:solidFill>
                <a:latin typeface="Lucida Console" pitchFamily="49" charset="0"/>
              </a:rPr>
              <a:t>      7, Loop is parallelizable</a:t>
            </a:r>
          </a:p>
          <a:p>
            <a:r>
              <a:rPr lang="en-US" sz="1320" dirty="0">
                <a:solidFill>
                  <a:schemeClr val="bg1"/>
                </a:solidFill>
                <a:latin typeface="Lucida Console" pitchFamily="49" charset="0"/>
              </a:rPr>
              <a:t>         Accelerator kernel generated</a:t>
            </a:r>
          </a:p>
          <a:p>
            <a:r>
              <a:rPr lang="en-US" sz="1320" dirty="0">
                <a:solidFill>
                  <a:schemeClr val="bg1"/>
                </a:solidFill>
                <a:latin typeface="Lucida Console" pitchFamily="49" charset="0"/>
              </a:rPr>
              <a:t>         Generating Tesla code</a:t>
            </a:r>
          </a:p>
          <a:p>
            <a:r>
              <a:rPr lang="en-US" sz="1320" dirty="0">
                <a:solidFill>
                  <a:schemeClr val="bg1"/>
                </a:solidFill>
                <a:latin typeface="Lucida Console" pitchFamily="49" charset="0"/>
              </a:rPr>
              <a:t>          7, #pragma </a:t>
            </a:r>
            <a:r>
              <a:rPr lang="en-US" sz="1320" dirty="0" err="1">
                <a:solidFill>
                  <a:schemeClr val="bg1"/>
                </a:solidFill>
                <a:latin typeface="Lucida Console" pitchFamily="49" charset="0"/>
              </a:rPr>
              <a:t>acc</a:t>
            </a:r>
            <a:r>
              <a:rPr lang="en-US" sz="1320" dirty="0">
                <a:solidFill>
                  <a:schemeClr val="bg1"/>
                </a:solidFill>
                <a:latin typeface="Lucida Console" pitchFamily="49" charset="0"/>
              </a:rPr>
              <a:t> loop gang, vector(128) </a:t>
            </a:r>
          </a:p>
          <a:p>
            <a:endParaRPr lang="en-US" sz="1320" dirty="0">
              <a:solidFill>
                <a:schemeClr val="bg1"/>
              </a:solidFill>
              <a:latin typeface="Lucida Console" pitchFamily="49" charset="0"/>
            </a:endParaRPr>
          </a:p>
        </p:txBody>
      </p:sp>
      <p:sp>
        <p:nvSpPr>
          <p:cNvPr id="8" name="Rounded Rectangle 6">
            <a:extLst>
              <a:ext uri="{FF2B5EF4-FFF2-40B4-BE49-F238E27FC236}">
                <a16:creationId xmlns:a16="http://schemas.microsoft.com/office/drawing/2014/main" id="{F6CA745F-806F-4880-ABBA-2DFC284FCE9F}"/>
              </a:ext>
            </a:extLst>
          </p:cNvPr>
          <p:cNvSpPr/>
          <p:nvPr/>
        </p:nvSpPr>
        <p:spPr>
          <a:xfrm>
            <a:off x="785813" y="1790540"/>
            <a:ext cx="4389120" cy="3429000"/>
          </a:xfrm>
          <a:prstGeom prst="roundRect">
            <a:avLst>
              <a:gd name="adj" fmla="val 0"/>
            </a:avLst>
          </a:prstGeom>
          <a:no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eaLnBrk="0" fontAlgn="ctr" hangingPunct="0">
              <a:spcBef>
                <a:spcPct val="10000"/>
              </a:spcBef>
              <a:buSzPct val="180000"/>
            </a:pPr>
            <a:endParaRPr lang="en-US" sz="1440" b="1" noProof="1">
              <a:solidFill>
                <a:srgbClr val="FFFFFF"/>
              </a:solidFill>
              <a:latin typeface="Lucida Console" pitchFamily="49" charset="0"/>
            </a:endParaRPr>
          </a:p>
          <a:p>
            <a:pPr eaLnBrk="0" fontAlgn="ctr" hangingPunct="0">
              <a:spcBef>
                <a:spcPct val="10000"/>
              </a:spcBef>
              <a:buSzPct val="180000"/>
            </a:pPr>
            <a:endParaRPr lang="en-US" sz="1440" b="1" noProof="1">
              <a:solidFill>
                <a:srgbClr val="FFFFFF"/>
              </a:solidFill>
              <a:latin typeface="Lucida Console" pitchFamily="49" charset="0"/>
            </a:endParaRPr>
          </a:p>
        </p:txBody>
      </p:sp>
      <p:sp>
        <p:nvSpPr>
          <p:cNvPr id="11" name="Rounded Rectangle 5">
            <a:extLst>
              <a:ext uri="{FF2B5EF4-FFF2-40B4-BE49-F238E27FC236}">
                <a16:creationId xmlns:a16="http://schemas.microsoft.com/office/drawing/2014/main" id="{F9CBE3F3-22B7-41F5-8E2F-ED30F92EFAF7}"/>
              </a:ext>
            </a:extLst>
          </p:cNvPr>
          <p:cNvSpPr/>
          <p:nvPr/>
        </p:nvSpPr>
        <p:spPr>
          <a:xfrm>
            <a:off x="5606412" y="1790539"/>
            <a:ext cx="4980625" cy="3429001"/>
          </a:xfrm>
          <a:prstGeom prst="roundRect">
            <a:avLst>
              <a:gd name="adj" fmla="val 0"/>
            </a:avLst>
          </a:prstGeom>
          <a:noFill/>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t"/>
          <a:lstStyle/>
          <a:p>
            <a:pPr lvl="0"/>
            <a:endParaRPr lang="en-US" sz="1440" b="1" dirty="0">
              <a:solidFill>
                <a:srgbClr val="FFFFFF"/>
              </a:solidFill>
              <a:latin typeface="Lucida Console" pitchFamily="49" charset="0"/>
              <a:cs typeface="DilleniaUPC" pitchFamily="18" charset="-34"/>
            </a:endParaRPr>
          </a:p>
        </p:txBody>
      </p:sp>
      <p:sp>
        <p:nvSpPr>
          <p:cNvPr id="3" name="TextBox 2">
            <a:extLst>
              <a:ext uri="{FF2B5EF4-FFF2-40B4-BE49-F238E27FC236}">
                <a16:creationId xmlns:a16="http://schemas.microsoft.com/office/drawing/2014/main" id="{B7D89AAD-6DCD-45B2-B8C0-0F658A9F62E6}"/>
              </a:ext>
            </a:extLst>
          </p:cNvPr>
          <p:cNvSpPr txBox="1"/>
          <p:nvPr/>
        </p:nvSpPr>
        <p:spPr>
          <a:xfrm>
            <a:off x="885825" y="1365866"/>
            <a:ext cx="2300287"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90000"/>
              </a:lnSpc>
            </a:pPr>
            <a:r>
              <a:rPr lang="en-US" b="1" dirty="0">
                <a:solidFill>
                  <a:schemeClr val="bg1"/>
                </a:solidFill>
              </a:rPr>
              <a:t>C Code</a:t>
            </a:r>
          </a:p>
        </p:txBody>
      </p:sp>
      <p:sp>
        <p:nvSpPr>
          <p:cNvPr id="12" name="TextBox 11">
            <a:extLst>
              <a:ext uri="{FF2B5EF4-FFF2-40B4-BE49-F238E27FC236}">
                <a16:creationId xmlns:a16="http://schemas.microsoft.com/office/drawing/2014/main" id="{2750BE98-E471-4883-9CE8-CA27EBFCA1C8}"/>
              </a:ext>
            </a:extLst>
          </p:cNvPr>
          <p:cNvSpPr txBox="1"/>
          <p:nvPr/>
        </p:nvSpPr>
        <p:spPr>
          <a:xfrm>
            <a:off x="5606412" y="1386091"/>
            <a:ext cx="2300287"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90000"/>
              </a:lnSpc>
            </a:pPr>
            <a:r>
              <a:rPr lang="en-US" b="1" dirty="0">
                <a:solidFill>
                  <a:schemeClr val="bg1"/>
                </a:solidFill>
              </a:rPr>
              <a:t>Compiler Output</a:t>
            </a:r>
          </a:p>
        </p:txBody>
      </p:sp>
      <p:sp>
        <p:nvSpPr>
          <p:cNvPr id="6" name="Rounded Rectangular Callout 5"/>
          <p:cNvSpPr/>
          <p:nvPr/>
        </p:nvSpPr>
        <p:spPr>
          <a:xfrm>
            <a:off x="3928676" y="3385708"/>
            <a:ext cx="1458102" cy="421918"/>
          </a:xfrm>
          <a:prstGeom prst="wedgeRoundRectCallout">
            <a:avLst>
              <a:gd name="adj1" fmla="val 113268"/>
              <a:gd name="adj2" fmla="val -124291"/>
              <a:gd name="adj3" fmla="val 16667"/>
            </a:avLst>
          </a:prstGeom>
        </p:spPr>
        <p:style>
          <a:lnRef idx="2">
            <a:schemeClr val="dk1">
              <a:shade val="50000"/>
            </a:schemeClr>
          </a:lnRef>
          <a:fillRef idx="1">
            <a:schemeClr val="dk1"/>
          </a:fillRef>
          <a:effectRef idx="0">
            <a:schemeClr val="dk1"/>
          </a:effectRef>
          <a:fontRef idx="minor">
            <a:schemeClr val="lt1"/>
          </a:fontRef>
        </p:style>
        <p:txBody>
          <a:bodyPr lIns="91436" tIns="45718" rIns="91436" bIns="45718" rtlCol="0" anchor="ctr"/>
          <a:lstStyle/>
          <a:p>
            <a:pPr algn="ctr"/>
            <a:r>
              <a:rPr lang="en-US" sz="1920" dirty="0">
                <a:solidFill>
                  <a:schemeClr val="bg1"/>
                </a:solidFill>
              </a:rPr>
              <a:t>Smart</a:t>
            </a:r>
          </a:p>
        </p:txBody>
      </p:sp>
      <p:sp>
        <p:nvSpPr>
          <p:cNvPr id="9" name="Rounded Rectangular Callout 8"/>
          <p:cNvSpPr/>
          <p:nvPr/>
        </p:nvSpPr>
        <p:spPr>
          <a:xfrm>
            <a:off x="3716831" y="3139300"/>
            <a:ext cx="1458102" cy="421918"/>
          </a:xfrm>
          <a:prstGeom prst="wedgeRoundRectCallout">
            <a:avLst>
              <a:gd name="adj1" fmla="val 113268"/>
              <a:gd name="adj2" fmla="val -124291"/>
              <a:gd name="adj3" fmla="val 16667"/>
            </a:avLst>
          </a:prstGeom>
        </p:spPr>
        <p:style>
          <a:lnRef idx="2">
            <a:schemeClr val="dk1">
              <a:shade val="50000"/>
            </a:schemeClr>
          </a:lnRef>
          <a:fillRef idx="1">
            <a:schemeClr val="dk1"/>
          </a:fillRef>
          <a:effectRef idx="0">
            <a:schemeClr val="dk1"/>
          </a:effectRef>
          <a:fontRef idx="minor">
            <a:schemeClr val="lt1"/>
          </a:fontRef>
        </p:style>
        <p:txBody>
          <a:bodyPr lIns="91436" tIns="45718" rIns="91436" bIns="45718" rtlCol="0" anchor="ctr"/>
          <a:lstStyle/>
          <a:p>
            <a:pPr algn="ctr"/>
            <a:r>
              <a:rPr lang="en-US" sz="1920" dirty="0">
                <a:solidFill>
                  <a:schemeClr val="bg1"/>
                </a:solidFill>
              </a:rPr>
              <a:t>Smarter</a:t>
            </a:r>
          </a:p>
        </p:txBody>
      </p:sp>
      <p:sp>
        <p:nvSpPr>
          <p:cNvPr id="10" name="Rounded Rectangular Callout 9"/>
          <p:cNvSpPr/>
          <p:nvPr/>
        </p:nvSpPr>
        <p:spPr>
          <a:xfrm>
            <a:off x="3967900" y="3632116"/>
            <a:ext cx="1458102" cy="421918"/>
          </a:xfrm>
          <a:prstGeom prst="wedgeRoundRectCallout">
            <a:avLst>
              <a:gd name="adj1" fmla="val 113268"/>
              <a:gd name="adj2" fmla="val -124291"/>
              <a:gd name="adj3" fmla="val 16667"/>
            </a:avLst>
          </a:prstGeom>
        </p:spPr>
        <p:style>
          <a:lnRef idx="2">
            <a:schemeClr val="dk1">
              <a:shade val="50000"/>
            </a:schemeClr>
          </a:lnRef>
          <a:fillRef idx="1">
            <a:schemeClr val="dk1"/>
          </a:fillRef>
          <a:effectRef idx="0">
            <a:schemeClr val="dk1"/>
          </a:effectRef>
          <a:fontRef idx="minor">
            <a:schemeClr val="lt1"/>
          </a:fontRef>
        </p:style>
        <p:txBody>
          <a:bodyPr lIns="91436" tIns="45718" rIns="91436" bIns="45718" rtlCol="0" anchor="ctr"/>
          <a:lstStyle/>
          <a:p>
            <a:pPr algn="ctr"/>
            <a:r>
              <a:rPr lang="en-US" sz="1920" dirty="0">
                <a:solidFill>
                  <a:schemeClr val="bg1"/>
                </a:solidFill>
              </a:rPr>
              <a:t>Smartest</a:t>
            </a:r>
          </a:p>
        </p:txBody>
      </p:sp>
    </p:spTree>
    <p:extLst>
      <p:ext uri="{BB962C8B-B14F-4D97-AF65-F5344CB8AC3E}">
        <p14:creationId xmlns:p14="http://schemas.microsoft.com/office/powerpoint/2010/main" val="2448396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466571" y="1366963"/>
            <a:ext cx="4953000" cy="3675300"/>
          </a:xfrm>
          <a:prstGeom prst="roundRect">
            <a:avLst>
              <a:gd name="adj" fmla="val 0"/>
            </a:avLst>
          </a:prstGeom>
          <a:noFill/>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int main(int argc, char** argv){</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float A[1000];</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#pragma acc kernels</a:t>
            </a:r>
          </a:p>
          <a:p>
            <a:pPr lvl="1" eaLnBrk="0" fontAlgn="ctr" hangingPunct="0">
              <a:spcBef>
                <a:spcPct val="10000"/>
              </a:spcBef>
              <a:buSzPct val="180000"/>
            </a:pPr>
            <a:r>
              <a:rPr lang="en-US" sz="1080" noProof="1">
                <a:solidFill>
                  <a:schemeClr val="bg1"/>
                </a:solidFill>
                <a:latin typeface="Lucida Console" pitchFamily="49" charset="0"/>
              </a:rPr>
              <a:t>    for( int iter = 1; iter &lt; 1000 ; iter++){</a:t>
            </a:r>
          </a:p>
          <a:p>
            <a:pPr lvl="1" eaLnBrk="0" fontAlgn="ctr" hangingPunct="0">
              <a:spcBef>
                <a:spcPct val="10000"/>
              </a:spcBef>
              <a:buSzPct val="180000"/>
            </a:pPr>
            <a:r>
              <a:rPr lang="en-US" sz="1080" noProof="1">
                <a:solidFill>
                  <a:schemeClr val="bg1"/>
                </a:solidFill>
                <a:latin typeface="Lucida Console" pitchFamily="49" charset="0"/>
              </a:rPr>
              <a:t>      A[iter] = 1.0;</a:t>
            </a:r>
          </a:p>
          <a:p>
            <a:pPr lvl="1" eaLnBrk="0" fontAlgn="ctr" hangingPunct="0">
              <a:spcBef>
                <a:spcPct val="10000"/>
              </a:spcBef>
              <a:buSzPct val="180000"/>
            </a:pPr>
            <a:r>
              <a:rPr lang="en-US" sz="1080" noProof="1">
                <a:solidFill>
                  <a:schemeClr val="bg1"/>
                </a:solidFill>
                <a:latin typeface="Lucida Console" pitchFamily="49" charset="0"/>
              </a:rPr>
              <a:t>    }</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A[10] = 2.0;</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printf("A[10] = %f", A[10]);</a:t>
            </a:r>
          </a:p>
          <a:p>
            <a:pPr lvl="1" eaLnBrk="0" fontAlgn="ctr" hangingPunct="0">
              <a:spcBef>
                <a:spcPct val="10000"/>
              </a:spcBef>
              <a:buSzPct val="180000"/>
            </a:pPr>
            <a:r>
              <a:rPr lang="en-US" sz="1080" noProof="1">
                <a:solidFill>
                  <a:schemeClr val="bg1"/>
                </a:solidFill>
                <a:latin typeface="Lucida Console" pitchFamily="49" charset="0"/>
              </a:rPr>
              <a:t>}</a:t>
            </a:r>
          </a:p>
          <a:p>
            <a:pPr lvl="1" eaLnBrk="0" fontAlgn="ctr" hangingPunct="0">
              <a:spcBef>
                <a:spcPct val="10000"/>
              </a:spcBef>
              <a:buSzPct val="180000"/>
            </a:pPr>
            <a:endParaRPr lang="en-US" sz="1080" noProof="1">
              <a:solidFill>
                <a:schemeClr val="bg1"/>
              </a:solidFill>
              <a:latin typeface="Lucida Console" pitchFamily="49" charset="0"/>
            </a:endParaRPr>
          </a:p>
        </p:txBody>
      </p:sp>
      <p:sp>
        <p:nvSpPr>
          <p:cNvPr id="30722" name="Rectangle 2"/>
          <p:cNvSpPr>
            <a:spLocks noGrp="1" noChangeArrowheads="1"/>
          </p:cNvSpPr>
          <p:nvPr>
            <p:ph type="title"/>
          </p:nvPr>
        </p:nvSpPr>
        <p:spPr>
          <a:xfrm>
            <a:off x="482600" y="237694"/>
            <a:ext cx="10102071" cy="517000"/>
          </a:xfrm>
        </p:spPr>
        <p:txBody>
          <a:bodyPr/>
          <a:lstStyle/>
          <a:p>
            <a:pPr algn="ctr" eaLnBrk="1" hangingPunct="1"/>
            <a:r>
              <a:rPr lang="en-US" sz="3200" dirty="0"/>
              <a:t>Data Regions Have Real Consequences</a:t>
            </a:r>
          </a:p>
        </p:txBody>
      </p:sp>
      <p:sp>
        <p:nvSpPr>
          <p:cNvPr id="30727" name="TextBox 4"/>
          <p:cNvSpPr txBox="1">
            <a:spLocks noChangeArrowheads="1"/>
          </p:cNvSpPr>
          <p:nvPr/>
        </p:nvSpPr>
        <p:spPr bwMode="auto">
          <a:xfrm>
            <a:off x="1170392" y="905306"/>
            <a:ext cx="2663016" cy="461657"/>
          </a:xfrm>
          <a:prstGeom prst="rect">
            <a:avLst/>
          </a:prstGeom>
          <a:noFill/>
          <a:ln w="9525">
            <a:noFill/>
            <a:miter lim="800000"/>
            <a:headEnd/>
            <a:tailEnd/>
          </a:ln>
        </p:spPr>
        <p:txBody>
          <a:bodyPr wrap="square" lIns="91433" tIns="45716" rIns="91433" bIns="45716">
            <a:spAutoFit/>
          </a:bodyPr>
          <a:lstStyle/>
          <a:p>
            <a:pPr algn="ctr"/>
            <a:r>
              <a:rPr lang="en-US" sz="2400" b="1" i="1" dirty="0">
                <a:solidFill>
                  <a:schemeClr val="bg1"/>
                </a:solidFill>
              </a:rPr>
              <a:t>Simplest Kernel</a:t>
            </a:r>
          </a:p>
        </p:txBody>
      </p:sp>
      <p:sp>
        <p:nvSpPr>
          <p:cNvPr id="30728" name="TextBox 5"/>
          <p:cNvSpPr txBox="1">
            <a:spLocks noChangeArrowheads="1"/>
          </p:cNvSpPr>
          <p:nvPr/>
        </p:nvSpPr>
        <p:spPr bwMode="auto">
          <a:xfrm>
            <a:off x="6083821" y="926694"/>
            <a:ext cx="3758160" cy="461657"/>
          </a:xfrm>
          <a:prstGeom prst="rect">
            <a:avLst/>
          </a:prstGeom>
          <a:noFill/>
          <a:ln w="9525">
            <a:noFill/>
            <a:miter lim="800000"/>
            <a:headEnd/>
            <a:tailEnd/>
          </a:ln>
        </p:spPr>
        <p:txBody>
          <a:bodyPr wrap="square" lIns="91433" tIns="45716" rIns="91433" bIns="45716">
            <a:spAutoFit/>
          </a:bodyPr>
          <a:lstStyle/>
          <a:p>
            <a:pPr algn="ctr"/>
            <a:r>
              <a:rPr lang="en-US" sz="2400" b="1" i="1" dirty="0">
                <a:solidFill>
                  <a:schemeClr val="bg1"/>
                </a:solidFill>
              </a:rPr>
              <a:t>With Global Data Region</a:t>
            </a:r>
          </a:p>
        </p:txBody>
      </p:sp>
      <p:sp>
        <p:nvSpPr>
          <p:cNvPr id="8" name="Rounded Rectangle 7"/>
          <p:cNvSpPr/>
          <p:nvPr/>
        </p:nvSpPr>
        <p:spPr>
          <a:xfrm>
            <a:off x="863600" y="4757369"/>
            <a:ext cx="3276600" cy="614731"/>
          </a:xfrm>
          <a:prstGeom prst="roundRect">
            <a:avLst>
              <a:gd name="adj" fmla="val 0"/>
            </a:avLst>
          </a:prstGeom>
          <a:solidFill>
            <a:schemeClr val="tx2"/>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eaLnBrk="0" fontAlgn="ctr" hangingPunct="0">
              <a:spcBef>
                <a:spcPct val="10000"/>
              </a:spcBef>
              <a:buSzPct val="180000"/>
            </a:pPr>
            <a:r>
              <a:rPr lang="en-US" sz="1440" b="1" i="1" noProof="1">
                <a:solidFill>
                  <a:srgbClr val="FFFFFF"/>
                </a:solidFill>
                <a:latin typeface="Lucida Console" pitchFamily="49" charset="0"/>
              </a:rPr>
              <a:t>	Output:</a:t>
            </a:r>
          </a:p>
          <a:p>
            <a:pPr algn="ctr" eaLnBrk="0" fontAlgn="ctr" hangingPunct="0">
              <a:spcBef>
                <a:spcPct val="10000"/>
              </a:spcBef>
              <a:buSzPct val="180000"/>
            </a:pPr>
            <a:r>
              <a:rPr lang="en-US" sz="1440" b="1" i="1" noProof="1">
                <a:solidFill>
                  <a:srgbClr val="FFFFFF"/>
                </a:solidFill>
                <a:latin typeface="Lucida Console" pitchFamily="49" charset="0"/>
              </a:rPr>
              <a:t>A[10] = 2.0 </a:t>
            </a:r>
          </a:p>
        </p:txBody>
      </p:sp>
      <p:sp>
        <p:nvSpPr>
          <p:cNvPr id="11" name="Rounded Rectangle 10"/>
          <p:cNvSpPr/>
          <p:nvPr/>
        </p:nvSpPr>
        <p:spPr>
          <a:xfrm>
            <a:off x="466725" y="1366963"/>
            <a:ext cx="4714875" cy="3174927"/>
          </a:xfrm>
          <a:prstGeom prst="roundRect">
            <a:avLst>
              <a:gd name="adj" fmla="val 0"/>
            </a:avLst>
          </a:prstGeom>
          <a:no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int main(int argc, char** argv){</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float A[1000];</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#pragma acc kernels</a:t>
            </a:r>
          </a:p>
          <a:p>
            <a:pPr lvl="1" eaLnBrk="0" fontAlgn="ctr" hangingPunct="0">
              <a:spcBef>
                <a:spcPct val="10000"/>
              </a:spcBef>
              <a:buSzPct val="180000"/>
            </a:pPr>
            <a:r>
              <a:rPr lang="en-US" sz="1080" noProof="1">
                <a:solidFill>
                  <a:schemeClr val="bg1"/>
                </a:solidFill>
                <a:latin typeface="Lucida Console" pitchFamily="49" charset="0"/>
              </a:rPr>
              <a:t>    for( int iter = 1; iter &lt; 1000 ; iter++){</a:t>
            </a:r>
          </a:p>
          <a:p>
            <a:pPr lvl="1" eaLnBrk="0" fontAlgn="ctr" hangingPunct="0">
              <a:spcBef>
                <a:spcPct val="10000"/>
              </a:spcBef>
              <a:buSzPct val="180000"/>
            </a:pPr>
            <a:r>
              <a:rPr lang="en-US" sz="1080" noProof="1">
                <a:solidFill>
                  <a:schemeClr val="bg1"/>
                </a:solidFill>
                <a:latin typeface="Lucida Console" pitchFamily="49" charset="0"/>
              </a:rPr>
              <a:t>      A[iter] = 1.0;</a:t>
            </a:r>
          </a:p>
          <a:p>
            <a:pPr lvl="1" eaLnBrk="0" fontAlgn="ctr" hangingPunct="0">
              <a:spcBef>
                <a:spcPct val="10000"/>
              </a:spcBef>
              <a:buSzPct val="180000"/>
            </a:pPr>
            <a:r>
              <a:rPr lang="en-US" sz="1080" noProof="1">
                <a:solidFill>
                  <a:schemeClr val="bg1"/>
                </a:solidFill>
                <a:latin typeface="Lucida Console" pitchFamily="49" charset="0"/>
              </a:rPr>
              <a:t>    }</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A[10] = 2.0;</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printf("A[10] = %f", A[10]);</a:t>
            </a:r>
          </a:p>
          <a:p>
            <a:pPr lvl="1" eaLnBrk="0" fontAlgn="ctr" hangingPunct="0">
              <a:spcBef>
                <a:spcPct val="10000"/>
              </a:spcBef>
              <a:buSzPct val="180000"/>
            </a:pPr>
            <a:r>
              <a:rPr lang="en-US" sz="1080" noProof="1">
                <a:solidFill>
                  <a:schemeClr val="bg1"/>
                </a:solidFill>
                <a:latin typeface="Lucida Console" pitchFamily="49" charset="0"/>
              </a:rPr>
              <a:t>}</a:t>
            </a:r>
          </a:p>
          <a:p>
            <a:pPr eaLnBrk="0" fontAlgn="ctr" hangingPunct="0">
              <a:spcBef>
                <a:spcPct val="10000"/>
              </a:spcBef>
              <a:buSzPct val="180000"/>
            </a:pPr>
            <a:endParaRPr lang="en-US" sz="1080" noProof="1">
              <a:solidFill>
                <a:schemeClr val="bg1"/>
              </a:solidFill>
              <a:latin typeface="Lucida Console" pitchFamily="49" charset="0"/>
            </a:endParaRPr>
          </a:p>
        </p:txBody>
      </p:sp>
      <p:sp>
        <p:nvSpPr>
          <p:cNvPr id="12" name="Rounded Rectangle 11"/>
          <p:cNvSpPr/>
          <p:nvPr/>
        </p:nvSpPr>
        <p:spPr>
          <a:xfrm>
            <a:off x="6400800" y="5144911"/>
            <a:ext cx="3276600" cy="620889"/>
          </a:xfrm>
          <a:prstGeom prst="roundRect">
            <a:avLst>
              <a:gd name="adj" fmla="val 0"/>
            </a:avLst>
          </a:prstGeom>
          <a:solidFill>
            <a:schemeClr val="tx2"/>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eaLnBrk="0" fontAlgn="ctr" hangingPunct="0">
              <a:spcBef>
                <a:spcPct val="10000"/>
              </a:spcBef>
              <a:buSzPct val="180000"/>
            </a:pPr>
            <a:r>
              <a:rPr lang="en-US" sz="1440" b="1" i="1" noProof="1">
                <a:solidFill>
                  <a:srgbClr val="FFFFFF"/>
                </a:solidFill>
                <a:latin typeface="Lucida Console" pitchFamily="49" charset="0"/>
              </a:rPr>
              <a:t>	Output:</a:t>
            </a:r>
          </a:p>
          <a:p>
            <a:pPr eaLnBrk="0" fontAlgn="ctr" hangingPunct="0">
              <a:spcBef>
                <a:spcPct val="10000"/>
              </a:spcBef>
              <a:buSzPct val="180000"/>
            </a:pPr>
            <a:r>
              <a:rPr lang="en-US" sz="1440" b="1" i="1" noProof="1">
                <a:solidFill>
                  <a:srgbClr val="FFFFFF"/>
                </a:solidFill>
                <a:latin typeface="Lucida Console" pitchFamily="49" charset="0"/>
              </a:rPr>
              <a:t>		A[10] = 1.0 </a:t>
            </a:r>
          </a:p>
        </p:txBody>
      </p:sp>
      <p:sp>
        <p:nvSpPr>
          <p:cNvPr id="2" name="Rounded Rectangular Callout 1"/>
          <p:cNvSpPr/>
          <p:nvPr/>
        </p:nvSpPr>
        <p:spPr>
          <a:xfrm>
            <a:off x="4083267" y="1610951"/>
            <a:ext cx="914400" cy="612648"/>
          </a:xfrm>
          <a:prstGeom prst="wedgeRoundRectCallout">
            <a:avLst>
              <a:gd name="adj1" fmla="val -180262"/>
              <a:gd name="adj2" fmla="val 99836"/>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900" dirty="0"/>
              <a:t>A[ ]</a:t>
            </a:r>
          </a:p>
          <a:p>
            <a:pPr algn="ctr"/>
            <a:r>
              <a:rPr lang="en-US" sz="900" dirty="0"/>
              <a:t>Copied</a:t>
            </a:r>
          </a:p>
          <a:p>
            <a:pPr algn="ctr"/>
            <a:r>
              <a:rPr lang="en-US" sz="900" dirty="0"/>
              <a:t>To GPU</a:t>
            </a:r>
          </a:p>
        </p:txBody>
      </p:sp>
      <p:sp>
        <p:nvSpPr>
          <p:cNvPr id="13" name="Rounded Rectangular Callout 12"/>
          <p:cNvSpPr/>
          <p:nvPr/>
        </p:nvSpPr>
        <p:spPr>
          <a:xfrm>
            <a:off x="4093813" y="2919426"/>
            <a:ext cx="914400" cy="612648"/>
          </a:xfrm>
          <a:prstGeom prst="wedgeRoundRectCallout">
            <a:avLst>
              <a:gd name="adj1" fmla="val -341805"/>
              <a:gd name="adj2" fmla="val -14280"/>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900" dirty="0"/>
              <a:t>A[ ]</a:t>
            </a:r>
          </a:p>
          <a:p>
            <a:pPr algn="ctr"/>
            <a:r>
              <a:rPr lang="en-US" sz="900" dirty="0"/>
              <a:t>Copied</a:t>
            </a:r>
          </a:p>
          <a:p>
            <a:pPr algn="ctr"/>
            <a:r>
              <a:rPr lang="en-US" sz="900" dirty="0"/>
              <a:t>To Host</a:t>
            </a:r>
          </a:p>
        </p:txBody>
      </p:sp>
      <p:sp>
        <p:nvSpPr>
          <p:cNvPr id="14" name="Rounded Rectangular Callout 13"/>
          <p:cNvSpPr/>
          <p:nvPr/>
        </p:nvSpPr>
        <p:spPr>
          <a:xfrm>
            <a:off x="4093813" y="3730658"/>
            <a:ext cx="914400" cy="612648"/>
          </a:xfrm>
          <a:prstGeom prst="wedgeRoundRectCallout">
            <a:avLst>
              <a:gd name="adj1" fmla="val -245261"/>
              <a:gd name="adj2" fmla="val -90979"/>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900" dirty="0"/>
              <a:t>Runs</a:t>
            </a:r>
          </a:p>
          <a:p>
            <a:pPr algn="ctr"/>
            <a:r>
              <a:rPr lang="en-US" sz="900" dirty="0"/>
              <a:t>On</a:t>
            </a:r>
          </a:p>
          <a:p>
            <a:pPr algn="ctr"/>
            <a:r>
              <a:rPr lang="en-US" sz="900" dirty="0"/>
              <a:t>Host</a:t>
            </a:r>
          </a:p>
        </p:txBody>
      </p:sp>
      <p:sp>
        <p:nvSpPr>
          <p:cNvPr id="3" name="TextBox 2"/>
          <p:cNvSpPr txBox="1"/>
          <p:nvPr/>
        </p:nvSpPr>
        <p:spPr>
          <a:xfrm>
            <a:off x="5751109" y="2223599"/>
            <a:ext cx="2416038" cy="480127"/>
          </a:xfrm>
          <a:prstGeom prst="rect">
            <a:avLst/>
          </a:prstGeom>
          <a:noFill/>
        </p:spPr>
        <p:txBody>
          <a:bodyPr wrap="none" lIns="91436" tIns="45718" rIns="91436" bIns="45718" rtlCol="0">
            <a:spAutoFit/>
          </a:bodyPr>
          <a:lstStyle/>
          <a:p>
            <a:pPr eaLnBrk="0" fontAlgn="ctr" hangingPunct="0">
              <a:spcBef>
                <a:spcPct val="10000"/>
              </a:spcBef>
              <a:buSzPct val="180000"/>
            </a:pPr>
            <a:r>
              <a:rPr lang="en-US" sz="1200" b="1" noProof="1">
                <a:solidFill>
                  <a:schemeClr val="tx2"/>
                </a:solidFill>
                <a:latin typeface="Lucida Console" pitchFamily="49" charset="0"/>
              </a:rPr>
              <a:t>#pragma acc data copy(A)</a:t>
            </a:r>
          </a:p>
          <a:p>
            <a:pPr eaLnBrk="0" fontAlgn="ctr" hangingPunct="0">
              <a:spcBef>
                <a:spcPct val="10000"/>
              </a:spcBef>
              <a:buSzPct val="180000"/>
            </a:pPr>
            <a:r>
              <a:rPr lang="en-US" sz="1200" b="1" noProof="1">
                <a:solidFill>
                  <a:schemeClr val="tx2"/>
                </a:solidFill>
                <a:latin typeface="Lucida Console" pitchFamily="49" charset="0"/>
              </a:rPr>
              <a:t>{</a:t>
            </a:r>
          </a:p>
        </p:txBody>
      </p:sp>
      <p:sp>
        <p:nvSpPr>
          <p:cNvPr id="4" name="TextBox 3"/>
          <p:cNvSpPr txBox="1"/>
          <p:nvPr/>
        </p:nvSpPr>
        <p:spPr>
          <a:xfrm>
            <a:off x="5817409" y="4036982"/>
            <a:ext cx="277632" cy="276995"/>
          </a:xfrm>
          <a:prstGeom prst="rect">
            <a:avLst/>
          </a:prstGeom>
          <a:noFill/>
        </p:spPr>
        <p:txBody>
          <a:bodyPr wrap="none" lIns="91436" tIns="45718" rIns="91436" bIns="45718" rtlCol="0">
            <a:spAutoFit/>
          </a:bodyPr>
          <a:lstStyle/>
          <a:p>
            <a:r>
              <a:rPr lang="en-US" sz="1200" b="1" dirty="0">
                <a:solidFill>
                  <a:schemeClr val="tx2"/>
                </a:solidFill>
                <a:latin typeface="Lucida Console" pitchFamily="49" charset="0"/>
              </a:rPr>
              <a:t>}</a:t>
            </a:r>
          </a:p>
        </p:txBody>
      </p:sp>
      <p:sp>
        <p:nvSpPr>
          <p:cNvPr id="17" name="Rounded Rectangular Callout 16"/>
          <p:cNvSpPr/>
          <p:nvPr/>
        </p:nvSpPr>
        <p:spPr>
          <a:xfrm>
            <a:off x="9296400" y="1667666"/>
            <a:ext cx="914400" cy="612648"/>
          </a:xfrm>
          <a:prstGeom prst="wedgeRoundRectCallout">
            <a:avLst>
              <a:gd name="adj1" fmla="val -211051"/>
              <a:gd name="adj2" fmla="val 63778"/>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900" dirty="0"/>
              <a:t>A[ ]</a:t>
            </a:r>
          </a:p>
          <a:p>
            <a:pPr algn="ctr"/>
            <a:r>
              <a:rPr lang="en-US" sz="900" dirty="0"/>
              <a:t>Copied</a:t>
            </a:r>
          </a:p>
          <a:p>
            <a:pPr algn="ctr"/>
            <a:r>
              <a:rPr lang="en-US" sz="900" dirty="0"/>
              <a:t>To GPU</a:t>
            </a:r>
          </a:p>
        </p:txBody>
      </p:sp>
      <p:sp>
        <p:nvSpPr>
          <p:cNvPr id="18" name="Rounded Rectangular Callout 17"/>
          <p:cNvSpPr/>
          <p:nvPr/>
        </p:nvSpPr>
        <p:spPr>
          <a:xfrm>
            <a:off x="9296400" y="3314530"/>
            <a:ext cx="914400" cy="612648"/>
          </a:xfrm>
          <a:prstGeom prst="wedgeRoundRectCallout">
            <a:avLst>
              <a:gd name="adj1" fmla="val -274757"/>
              <a:gd name="adj2" fmla="val 34581"/>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900" dirty="0"/>
              <a:t>Still</a:t>
            </a:r>
          </a:p>
          <a:p>
            <a:pPr algn="ctr"/>
            <a:r>
              <a:rPr lang="en-US" sz="900" dirty="0"/>
              <a:t>Runs On</a:t>
            </a:r>
          </a:p>
          <a:p>
            <a:pPr algn="ctr"/>
            <a:r>
              <a:rPr lang="en-US" sz="900" dirty="0"/>
              <a:t>Host</a:t>
            </a:r>
          </a:p>
        </p:txBody>
      </p:sp>
      <p:sp>
        <p:nvSpPr>
          <p:cNvPr id="19" name="Rounded Rectangular Callout 18"/>
          <p:cNvSpPr/>
          <p:nvPr/>
        </p:nvSpPr>
        <p:spPr>
          <a:xfrm>
            <a:off x="9296400" y="4029826"/>
            <a:ext cx="914400" cy="612648"/>
          </a:xfrm>
          <a:prstGeom prst="wedgeRoundRectCallout">
            <a:avLst>
              <a:gd name="adj1" fmla="val -399610"/>
              <a:gd name="adj2" fmla="val -24068"/>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900" dirty="0"/>
              <a:t>A[ ]</a:t>
            </a:r>
          </a:p>
          <a:p>
            <a:pPr algn="ctr"/>
            <a:r>
              <a:rPr lang="en-US" sz="900" dirty="0"/>
              <a:t>Copied</a:t>
            </a:r>
          </a:p>
          <a:p>
            <a:pPr algn="ctr"/>
            <a:r>
              <a:rPr lang="en-US" sz="900" dirty="0"/>
              <a:t>To Host</a:t>
            </a:r>
          </a:p>
        </p:txBody>
      </p:sp>
    </p:spTree>
    <p:extLst>
      <p:ext uri="{BB962C8B-B14F-4D97-AF65-F5344CB8AC3E}">
        <p14:creationId xmlns:p14="http://schemas.microsoft.com/office/powerpoint/2010/main" val="4067885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728" grpId="0"/>
      <p:bldP spid="12" grpId="0" animBg="1"/>
      <p:bldP spid="2" grpId="0" animBg="1"/>
      <p:bldP spid="2" grpId="1" animBg="1"/>
      <p:bldP spid="13" grpId="0" animBg="1"/>
      <p:bldP spid="13" grpId="1" animBg="1"/>
      <p:bldP spid="14" grpId="0" animBg="1"/>
      <p:bldP spid="14" grpId="1" animBg="1"/>
      <p:bldP spid="3" grpId="0"/>
      <p:bldP spid="4" grpId="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86100" y="971550"/>
            <a:ext cx="4572000" cy="4114800"/>
          </a:xfrm>
          <a:prstGeom prst="roundRect">
            <a:avLst>
              <a:gd name="adj" fmla="val 0"/>
            </a:avLst>
          </a:prstGeom>
          <a:no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int main(int argc, char** argv){</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float A[1000];</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a:t>
            </a:r>
            <a:r>
              <a:rPr lang="en-US" sz="1080" b="1" noProof="1">
                <a:solidFill>
                  <a:schemeClr val="accent4"/>
                </a:solidFill>
                <a:latin typeface="Lucida Console" pitchFamily="49" charset="0"/>
              </a:rPr>
              <a:t>#pragma acc kernels</a:t>
            </a:r>
          </a:p>
          <a:p>
            <a:pPr lvl="1" eaLnBrk="0" fontAlgn="ctr" hangingPunct="0">
              <a:spcBef>
                <a:spcPct val="10000"/>
              </a:spcBef>
              <a:buSzPct val="180000"/>
            </a:pPr>
            <a:r>
              <a:rPr lang="en-US" sz="1080" noProof="1">
                <a:solidFill>
                  <a:schemeClr val="bg1"/>
                </a:solidFill>
                <a:latin typeface="Lucida Console" pitchFamily="49" charset="0"/>
              </a:rPr>
              <a:t>    for( int iter = 1; iter &lt; 1000 ; iter++){</a:t>
            </a:r>
          </a:p>
          <a:p>
            <a:pPr lvl="1" eaLnBrk="0" fontAlgn="ctr" hangingPunct="0">
              <a:spcBef>
                <a:spcPct val="10000"/>
              </a:spcBef>
              <a:buSzPct val="180000"/>
            </a:pPr>
            <a:r>
              <a:rPr lang="en-US" sz="1080" noProof="1">
                <a:solidFill>
                  <a:schemeClr val="bg1"/>
                </a:solidFill>
                <a:latin typeface="Lucida Console" pitchFamily="49" charset="0"/>
              </a:rPr>
              <a:t>      A[iter] = 1.0;</a:t>
            </a:r>
          </a:p>
          <a:p>
            <a:pPr lvl="1" eaLnBrk="0" fontAlgn="ctr" hangingPunct="0">
              <a:spcBef>
                <a:spcPct val="10000"/>
              </a:spcBef>
              <a:buSzPct val="180000"/>
            </a:pPr>
            <a:r>
              <a:rPr lang="en-US" sz="1080" noProof="1">
                <a:solidFill>
                  <a:schemeClr val="bg1"/>
                </a:solidFill>
                <a:latin typeface="Lucida Console" pitchFamily="49" charset="0"/>
              </a:rPr>
              <a:t>    }</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A[10] = 2.0;</a:t>
            </a: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endParaRPr lang="en-US" sz="1080" noProof="1">
              <a:solidFill>
                <a:schemeClr val="bg1"/>
              </a:solidFill>
              <a:latin typeface="Lucida Console" pitchFamily="49" charset="0"/>
            </a:endParaRPr>
          </a:p>
          <a:p>
            <a:pPr lvl="1" eaLnBrk="0" fontAlgn="ctr" hangingPunct="0">
              <a:spcBef>
                <a:spcPct val="10000"/>
              </a:spcBef>
              <a:buSzPct val="180000"/>
            </a:pPr>
            <a:r>
              <a:rPr lang="en-US" sz="1080" noProof="1">
                <a:solidFill>
                  <a:schemeClr val="bg1"/>
                </a:solidFill>
                <a:latin typeface="Lucida Console" pitchFamily="49" charset="0"/>
              </a:rPr>
              <a:t>  printf("A[10] = %f", A[10]);</a:t>
            </a:r>
          </a:p>
          <a:p>
            <a:pPr lvl="1" eaLnBrk="0" fontAlgn="ctr" hangingPunct="0">
              <a:spcBef>
                <a:spcPct val="10000"/>
              </a:spcBef>
              <a:buSzPct val="180000"/>
            </a:pPr>
            <a:r>
              <a:rPr lang="en-US" sz="1080" noProof="1">
                <a:solidFill>
                  <a:schemeClr val="bg1"/>
                </a:solidFill>
                <a:latin typeface="Lucida Console" pitchFamily="49" charset="0"/>
              </a:rPr>
              <a:t>}</a:t>
            </a:r>
          </a:p>
          <a:p>
            <a:pPr lvl="1" eaLnBrk="0" fontAlgn="ctr" hangingPunct="0">
              <a:spcBef>
                <a:spcPct val="10000"/>
              </a:spcBef>
              <a:buSzPct val="180000"/>
            </a:pPr>
            <a:endParaRPr lang="en-US" sz="1080" noProof="1">
              <a:solidFill>
                <a:schemeClr val="bg1"/>
              </a:solidFill>
              <a:latin typeface="Lucida Console" pitchFamily="49" charset="0"/>
            </a:endParaRPr>
          </a:p>
        </p:txBody>
      </p:sp>
      <p:sp>
        <p:nvSpPr>
          <p:cNvPr id="30722" name="Rectangle 2"/>
          <p:cNvSpPr>
            <a:spLocks noGrp="1" noChangeArrowheads="1"/>
          </p:cNvSpPr>
          <p:nvPr>
            <p:ph type="title"/>
          </p:nvPr>
        </p:nvSpPr>
        <p:spPr>
          <a:xfrm>
            <a:off x="-41428" y="207355"/>
            <a:ext cx="10815221" cy="523160"/>
          </a:xfrm>
        </p:spPr>
        <p:txBody>
          <a:bodyPr/>
          <a:lstStyle/>
          <a:p>
            <a:pPr algn="ctr" eaLnBrk="1" hangingPunct="1"/>
            <a:r>
              <a:rPr lang="en-US" i="1" dirty="0"/>
              <a:t>Data</a:t>
            </a:r>
            <a:r>
              <a:rPr lang="en-US" dirty="0"/>
              <a:t> Regions vs. </a:t>
            </a:r>
            <a:r>
              <a:rPr lang="en-US" i="1" dirty="0"/>
              <a:t>Compute</a:t>
            </a:r>
            <a:r>
              <a:rPr lang="en-US" dirty="0"/>
              <a:t> Regions</a:t>
            </a:r>
          </a:p>
        </p:txBody>
      </p:sp>
      <p:sp>
        <p:nvSpPr>
          <p:cNvPr id="12" name="Rounded Rectangle 11"/>
          <p:cNvSpPr/>
          <p:nvPr/>
        </p:nvSpPr>
        <p:spPr>
          <a:xfrm>
            <a:off x="3733800" y="5219700"/>
            <a:ext cx="3276600" cy="797570"/>
          </a:xfrm>
          <a:prstGeom prst="roundRect">
            <a:avLst>
              <a:gd name="adj" fmla="val 0"/>
            </a:avLst>
          </a:prstGeom>
          <a:solidFill>
            <a:schemeClr val="tx2"/>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eaLnBrk="0" fontAlgn="ctr" hangingPunct="0">
              <a:spcBef>
                <a:spcPct val="10000"/>
              </a:spcBef>
              <a:buSzPct val="180000"/>
            </a:pPr>
            <a:r>
              <a:rPr lang="en-US" sz="1440" b="1" i="1" noProof="1">
                <a:solidFill>
                  <a:srgbClr val="FFFFFF"/>
                </a:solidFill>
                <a:latin typeface="Lucida Console" pitchFamily="49" charset="0"/>
              </a:rPr>
              <a:t>	Output:</a:t>
            </a:r>
          </a:p>
          <a:p>
            <a:pPr eaLnBrk="0" fontAlgn="ctr" hangingPunct="0">
              <a:spcBef>
                <a:spcPct val="10000"/>
              </a:spcBef>
              <a:buSzPct val="180000"/>
            </a:pPr>
            <a:r>
              <a:rPr lang="en-US" sz="1440" b="1" i="1" noProof="1">
                <a:solidFill>
                  <a:srgbClr val="FFFFFF"/>
                </a:solidFill>
                <a:latin typeface="Lucida Console" pitchFamily="49" charset="0"/>
              </a:rPr>
              <a:t>		A[10] = 1.0 </a:t>
            </a:r>
          </a:p>
        </p:txBody>
      </p:sp>
      <p:sp>
        <p:nvSpPr>
          <p:cNvPr id="3" name="TextBox 2"/>
          <p:cNvSpPr txBox="1"/>
          <p:nvPr/>
        </p:nvSpPr>
        <p:spPr>
          <a:xfrm>
            <a:off x="3219450" y="1940161"/>
            <a:ext cx="2146733" cy="431653"/>
          </a:xfrm>
          <a:prstGeom prst="rect">
            <a:avLst/>
          </a:prstGeom>
          <a:noFill/>
        </p:spPr>
        <p:txBody>
          <a:bodyPr wrap="none" lIns="91436" tIns="45718" rIns="91436" bIns="45718" rtlCol="0">
            <a:spAutoFit/>
          </a:bodyPr>
          <a:lstStyle/>
          <a:p>
            <a:pPr eaLnBrk="0" fontAlgn="ctr" hangingPunct="0">
              <a:spcBef>
                <a:spcPct val="10000"/>
              </a:spcBef>
              <a:buSzPct val="180000"/>
            </a:pPr>
            <a:r>
              <a:rPr lang="en-US" sz="1050" b="1" noProof="1">
                <a:solidFill>
                  <a:schemeClr val="tx2"/>
                </a:solidFill>
                <a:latin typeface="Lucida Console" pitchFamily="49" charset="0"/>
              </a:rPr>
              <a:t>#pragma acc data copy(A)</a:t>
            </a:r>
          </a:p>
          <a:p>
            <a:pPr eaLnBrk="0" fontAlgn="ctr" hangingPunct="0">
              <a:spcBef>
                <a:spcPct val="10000"/>
              </a:spcBef>
              <a:buSzPct val="180000"/>
            </a:pPr>
            <a:r>
              <a:rPr lang="en-US" sz="1050" b="1" noProof="1">
                <a:solidFill>
                  <a:schemeClr val="tx2"/>
                </a:solidFill>
                <a:latin typeface="Lucida Console" pitchFamily="49" charset="0"/>
              </a:rPr>
              <a:t> {</a:t>
            </a:r>
          </a:p>
        </p:txBody>
      </p:sp>
      <p:sp>
        <p:nvSpPr>
          <p:cNvPr id="4" name="TextBox 3"/>
          <p:cNvSpPr txBox="1"/>
          <p:nvPr/>
        </p:nvSpPr>
        <p:spPr>
          <a:xfrm>
            <a:off x="3311693" y="3705418"/>
            <a:ext cx="266412" cy="253912"/>
          </a:xfrm>
          <a:prstGeom prst="rect">
            <a:avLst/>
          </a:prstGeom>
          <a:noFill/>
        </p:spPr>
        <p:txBody>
          <a:bodyPr wrap="none" lIns="91436" tIns="45718" rIns="91436" bIns="45718" rtlCol="0">
            <a:spAutoFit/>
          </a:bodyPr>
          <a:lstStyle/>
          <a:p>
            <a:r>
              <a:rPr lang="en-US" sz="1050" b="1" dirty="0">
                <a:solidFill>
                  <a:schemeClr val="tx2"/>
                </a:solidFill>
                <a:latin typeface="Lucida Console" pitchFamily="49" charset="0"/>
              </a:rPr>
              <a:t>}</a:t>
            </a:r>
          </a:p>
        </p:txBody>
      </p:sp>
      <p:sp>
        <p:nvSpPr>
          <p:cNvPr id="5" name="Left Brace 4"/>
          <p:cNvSpPr/>
          <p:nvPr/>
        </p:nvSpPr>
        <p:spPr>
          <a:xfrm>
            <a:off x="2273299" y="2543837"/>
            <a:ext cx="1235911" cy="616458"/>
          </a:xfrm>
          <a:prstGeom prst="leftBrace">
            <a:avLst>
              <a:gd name="adj1" fmla="val 8333"/>
              <a:gd name="adj2" fmla="val 50432"/>
            </a:avLst>
          </a:prstGeom>
          <a:ln w="31750">
            <a:solidFill>
              <a:schemeClr val="accent4"/>
            </a:solidFill>
          </a:ln>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en-US"/>
          </a:p>
        </p:txBody>
      </p:sp>
      <p:sp>
        <p:nvSpPr>
          <p:cNvPr id="6" name="TextBox 5"/>
          <p:cNvSpPr txBox="1"/>
          <p:nvPr/>
        </p:nvSpPr>
        <p:spPr>
          <a:xfrm>
            <a:off x="8574406" y="2422231"/>
            <a:ext cx="1306760" cy="941792"/>
          </a:xfrm>
          <a:prstGeom prst="rect">
            <a:avLst/>
          </a:prstGeom>
          <a:noFill/>
        </p:spPr>
        <p:txBody>
          <a:bodyPr wrap="none" lIns="91436" tIns="45718" rIns="91436" bIns="45718" rtlCol="0">
            <a:spAutoFit/>
          </a:bodyPr>
          <a:lstStyle/>
          <a:p>
            <a:pPr algn="ctr"/>
            <a:r>
              <a:rPr lang="en-US" sz="2760" dirty="0">
                <a:solidFill>
                  <a:schemeClr val="tx2"/>
                </a:solidFill>
              </a:rPr>
              <a:t>Data</a:t>
            </a:r>
          </a:p>
          <a:p>
            <a:pPr algn="ctr"/>
            <a:r>
              <a:rPr lang="en-US" sz="2760" dirty="0">
                <a:solidFill>
                  <a:schemeClr val="tx2"/>
                </a:solidFill>
              </a:rPr>
              <a:t>Region</a:t>
            </a:r>
          </a:p>
        </p:txBody>
      </p:sp>
      <p:sp>
        <p:nvSpPr>
          <p:cNvPr id="9" name="Right Brace 8"/>
          <p:cNvSpPr/>
          <p:nvPr/>
        </p:nvSpPr>
        <p:spPr>
          <a:xfrm>
            <a:off x="7158789" y="1940160"/>
            <a:ext cx="1451811" cy="1905935"/>
          </a:xfrm>
          <a:prstGeom prst="rightBrace">
            <a:avLst>
              <a:gd name="adj1" fmla="val 12707"/>
              <a:gd name="adj2" fmla="val 47162"/>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en-US">
              <a:solidFill>
                <a:schemeClr val="tx2"/>
              </a:solidFill>
            </a:endParaRPr>
          </a:p>
        </p:txBody>
      </p:sp>
      <p:sp>
        <p:nvSpPr>
          <p:cNvPr id="10" name="TextBox 9"/>
          <p:cNvSpPr txBox="1"/>
          <p:nvPr/>
        </p:nvSpPr>
        <p:spPr>
          <a:xfrm>
            <a:off x="838299" y="2422231"/>
            <a:ext cx="1435000" cy="830993"/>
          </a:xfrm>
          <a:prstGeom prst="rect">
            <a:avLst/>
          </a:prstGeom>
          <a:noFill/>
        </p:spPr>
        <p:txBody>
          <a:bodyPr wrap="none" lIns="91436" tIns="45718" rIns="91436" bIns="45718" rtlCol="0">
            <a:spAutoFit/>
          </a:bodyPr>
          <a:lstStyle/>
          <a:p>
            <a:pPr algn="ctr"/>
            <a:r>
              <a:rPr lang="en-US" sz="2400" dirty="0">
                <a:solidFill>
                  <a:schemeClr val="accent4"/>
                </a:solidFill>
              </a:rPr>
              <a:t>Compute</a:t>
            </a:r>
          </a:p>
          <a:p>
            <a:pPr algn="ctr"/>
            <a:r>
              <a:rPr lang="en-US" sz="2400" dirty="0">
                <a:solidFill>
                  <a:schemeClr val="accent4"/>
                </a:solidFill>
              </a:rPr>
              <a:t>Region</a:t>
            </a:r>
          </a:p>
        </p:txBody>
      </p:sp>
    </p:spTree>
    <p:extLst>
      <p:ext uri="{BB962C8B-B14F-4D97-AF65-F5344CB8AC3E}">
        <p14:creationId xmlns:p14="http://schemas.microsoft.com/office/powerpoint/2010/main" val="125168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976" y="1187568"/>
            <a:ext cx="9976104" cy="590931"/>
          </a:xfrm>
        </p:spPr>
        <p:txBody>
          <a:bodyPr/>
          <a:lstStyle/>
          <a:p>
            <a:pPr algn="l"/>
            <a:r>
              <a:rPr lang="en-US" dirty="0"/>
              <a:t>Course Syllabus:</a:t>
            </a:r>
          </a:p>
        </p:txBody>
      </p:sp>
      <p:sp>
        <p:nvSpPr>
          <p:cNvPr id="2" name="TextBox 1">
            <a:extLst>
              <a:ext uri="{FF2B5EF4-FFF2-40B4-BE49-F238E27FC236}">
                <a16:creationId xmlns:a16="http://schemas.microsoft.com/office/drawing/2014/main" id="{CEDE4E16-4B4C-497A-8120-58FC7C5798F0}"/>
              </a:ext>
            </a:extLst>
          </p:cNvPr>
          <p:cNvSpPr txBox="1"/>
          <p:nvPr/>
        </p:nvSpPr>
        <p:spPr>
          <a:xfrm>
            <a:off x="628976" y="2520656"/>
            <a:ext cx="9811658" cy="15788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a:solidFill>
                  <a:schemeClr val="tx1"/>
                </a:solidFill>
                <a:latin typeface="Trebuchet MS" panose="020B0603020202020204" pitchFamily="34" charset="0"/>
                <a:ea typeface="+mj-ea"/>
                <a:cs typeface="Arial" panose="020B0604020202020204" pitchFamily="34" charset="0"/>
              </a:rPr>
              <a:t>October 19: Introduction to OpenACC</a:t>
            </a:r>
          </a:p>
          <a:p>
            <a:r>
              <a:rPr lang="en-US" sz="2800" dirty="0">
                <a:solidFill>
                  <a:schemeClr val="tx1"/>
                </a:solidFill>
                <a:latin typeface="Trebuchet MS" panose="020B0603020202020204" pitchFamily="34" charset="0"/>
                <a:ea typeface="+mj-ea"/>
                <a:cs typeface="Arial" panose="020B0604020202020204" pitchFamily="34" charset="0"/>
              </a:rPr>
              <a:t>October 26: GPU Programming with OpenACC</a:t>
            </a:r>
          </a:p>
          <a:p>
            <a:r>
              <a:rPr lang="en-US" sz="2800" dirty="0">
                <a:solidFill>
                  <a:schemeClr val="tx1"/>
                </a:solidFill>
                <a:latin typeface="Trebuchet MS" panose="020B0603020202020204" pitchFamily="34" charset="0"/>
                <a:ea typeface="+mj-ea"/>
                <a:cs typeface="Arial" panose="020B0604020202020204" pitchFamily="34" charset="0"/>
              </a:rPr>
              <a:t>November 2: Optimizing and Best Practices for OpenACC </a:t>
            </a:r>
          </a:p>
          <a:p>
            <a:pPr algn="ctr">
              <a:lnSpc>
                <a:spcPct val="90000"/>
              </a:lnSpc>
            </a:pPr>
            <a:endParaRPr lang="en-US" sz="1400" dirty="0">
              <a:solidFill>
                <a:schemeClr val="bg1"/>
              </a:solidFill>
            </a:endParaRPr>
          </a:p>
        </p:txBody>
      </p:sp>
      <p:sp>
        <p:nvSpPr>
          <p:cNvPr id="3" name="Rectangle 2">
            <a:extLst>
              <a:ext uri="{FF2B5EF4-FFF2-40B4-BE49-F238E27FC236}">
                <a16:creationId xmlns:a16="http://schemas.microsoft.com/office/drawing/2014/main" id="{FCA9E9C3-65C7-4C3A-A552-A80065635945}"/>
              </a:ext>
            </a:extLst>
          </p:cNvPr>
          <p:cNvSpPr/>
          <p:nvPr/>
        </p:nvSpPr>
        <p:spPr>
          <a:xfrm>
            <a:off x="628976" y="2985521"/>
            <a:ext cx="9284281" cy="45477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5A29B0-CA34-44A4-B692-DD4D03C0A63C}"/>
              </a:ext>
            </a:extLst>
          </p:cNvPr>
          <p:cNvSpPr txBox="1"/>
          <p:nvPr/>
        </p:nvSpPr>
        <p:spPr>
          <a:xfrm>
            <a:off x="6306796" y="5665226"/>
            <a:ext cx="4749135" cy="5909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dirty="0">
                <a:solidFill>
                  <a:schemeClr val="tx2"/>
                </a:solidFill>
              </a:rPr>
              <a:t>Questions? Email </a:t>
            </a:r>
            <a:r>
              <a:rPr lang="en-US" dirty="0">
                <a:solidFill>
                  <a:schemeClr val="tx2"/>
                </a:solidFill>
                <a:hlinkClick r:id="rId3"/>
              </a:rPr>
              <a:t>openacc@nvidia.com</a:t>
            </a:r>
            <a:endParaRPr lang="en-US" dirty="0">
              <a:solidFill>
                <a:schemeClr val="tx2"/>
              </a:solidFill>
            </a:endParaRPr>
          </a:p>
          <a:p>
            <a:pPr algn="ctr">
              <a:lnSpc>
                <a:spcPct val="90000"/>
              </a:lnSpc>
            </a:pPr>
            <a:endParaRPr lang="en-US" dirty="0">
              <a:solidFill>
                <a:schemeClr val="tx2"/>
              </a:solidFill>
            </a:endParaRPr>
          </a:p>
        </p:txBody>
      </p:sp>
    </p:spTree>
    <p:extLst>
      <p:ext uri="{BB962C8B-B14F-4D97-AF65-F5344CB8AC3E}">
        <p14:creationId xmlns:p14="http://schemas.microsoft.com/office/powerpoint/2010/main" val="11914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937" y="276536"/>
            <a:ext cx="9204325" cy="646331"/>
          </a:xfrm>
        </p:spPr>
        <p:txBody>
          <a:bodyPr/>
          <a:lstStyle/>
          <a:p>
            <a:pPr algn="ctr"/>
            <a:r>
              <a:rPr lang="en-US" dirty="0"/>
              <a:t>Data Movement Decisions</a:t>
            </a:r>
          </a:p>
        </p:txBody>
      </p:sp>
      <p:sp>
        <p:nvSpPr>
          <p:cNvPr id="3" name="Content Placeholder 2"/>
          <p:cNvSpPr>
            <a:spLocks noGrp="1"/>
          </p:cNvSpPr>
          <p:nvPr>
            <p:ph sz="half" idx="1"/>
          </p:nvPr>
        </p:nvSpPr>
        <p:spPr>
          <a:xfrm>
            <a:off x="304800" y="935567"/>
            <a:ext cx="10134600" cy="5257800"/>
          </a:xfrm>
        </p:spPr>
        <p:txBody>
          <a:bodyPr/>
          <a:lstStyle/>
          <a:p>
            <a:pPr>
              <a:buFont typeface="Arial" panose="020B0604020202020204" pitchFamily="34" charset="0"/>
              <a:buChar char="•"/>
            </a:pPr>
            <a:r>
              <a:rPr lang="en-US" sz="1920" dirty="0"/>
              <a:t>Much like loop data dependencies, sometime the compiler needs your human intelligence to make high-level decisions about data movement.  Otherwise, it must remain conservative – sometimes at great cost.</a:t>
            </a:r>
          </a:p>
          <a:p>
            <a:pPr>
              <a:buFont typeface="Arial" panose="020B0604020202020204" pitchFamily="34" charset="0"/>
              <a:buChar char="•"/>
            </a:pPr>
            <a:r>
              <a:rPr lang="en-US" sz="1920" dirty="0"/>
              <a:t>You must think about when data truly needs to migrate, and see if that is better than the default.</a:t>
            </a:r>
          </a:p>
          <a:p>
            <a:pPr>
              <a:buFont typeface="Arial" panose="020B0604020202020204" pitchFamily="34" charset="0"/>
              <a:buChar char="•"/>
            </a:pPr>
            <a:r>
              <a:rPr lang="en-US" sz="1920" dirty="0"/>
              <a:t>Besides the scope-based data clauses, there are OpenACC options to let us manage data movement more intensely or asynchronously.  We could manage the above behavior with the </a:t>
            </a:r>
            <a:r>
              <a:rPr lang="en-US" sz="1920" dirty="0">
                <a:solidFill>
                  <a:schemeClr val="tx2"/>
                </a:solidFill>
                <a:latin typeface="Lucida Console" pitchFamily="49" charset="0"/>
              </a:rPr>
              <a:t>update</a:t>
            </a:r>
            <a:r>
              <a:rPr lang="en-US" sz="1920" dirty="0">
                <a:solidFill>
                  <a:srgbClr val="33CCCC"/>
                </a:solidFill>
              </a:rPr>
              <a:t> </a:t>
            </a:r>
            <a:r>
              <a:rPr lang="en-US" sz="1920" dirty="0"/>
              <a:t>construct:</a:t>
            </a:r>
          </a:p>
          <a:p>
            <a:pPr marL="0" indent="0">
              <a:buNone/>
            </a:pPr>
            <a:r>
              <a:rPr lang="en-US" sz="1920" dirty="0"/>
              <a:t>     </a:t>
            </a:r>
            <a:r>
              <a:rPr lang="en-US" sz="1920" b="1" dirty="0"/>
              <a:t>C    </a:t>
            </a:r>
            <a:r>
              <a:rPr lang="en-US" sz="1920" dirty="0"/>
              <a:t>				                       </a:t>
            </a:r>
            <a:r>
              <a:rPr lang="en-US" sz="1920" b="1" dirty="0"/>
              <a:t>Fortran</a:t>
            </a:r>
            <a:br>
              <a:rPr lang="en-US" sz="1440" dirty="0"/>
            </a:br>
            <a:endParaRPr lang="en-US" sz="1440" dirty="0"/>
          </a:p>
          <a:p>
            <a:pPr marL="0" indent="0">
              <a:buNone/>
            </a:pPr>
            <a:r>
              <a:rPr lang="en-US" sz="1440" dirty="0">
                <a:latin typeface="Lucida Console" pitchFamily="49" charset="0"/>
                <a:cs typeface="Courier New" pitchFamily="49" charset="0"/>
              </a:rPr>
              <a:t>    #pragma </a:t>
            </a:r>
            <a:r>
              <a:rPr lang="en-US" sz="1440" dirty="0" err="1">
                <a:latin typeface="Lucida Console" pitchFamily="49" charset="0"/>
                <a:cs typeface="Courier New" pitchFamily="49" charset="0"/>
              </a:rPr>
              <a:t>acc</a:t>
            </a:r>
            <a:r>
              <a:rPr lang="en-US" sz="1440" dirty="0">
                <a:latin typeface="Lucida Console" pitchFamily="49" charset="0"/>
                <a:cs typeface="Courier New" pitchFamily="49" charset="0"/>
              </a:rPr>
              <a:t> update </a:t>
            </a:r>
            <a:r>
              <a:rPr lang="en-US" sz="1440" i="1" dirty="0">
                <a:latin typeface="Lucida Console" pitchFamily="49" charset="0"/>
                <a:cs typeface="Courier New" pitchFamily="49" charset="0"/>
              </a:rPr>
              <a:t>[self(), device(), …]</a:t>
            </a:r>
            <a:r>
              <a:rPr lang="en-US" sz="1440" dirty="0">
                <a:latin typeface="Lucida Console" pitchFamily="49" charset="0"/>
                <a:cs typeface="Courier New" pitchFamily="49" charset="0"/>
              </a:rPr>
              <a:t>       !$</a:t>
            </a:r>
            <a:r>
              <a:rPr lang="en-US" sz="1440" dirty="0" err="1">
                <a:latin typeface="Lucida Console" pitchFamily="49" charset="0"/>
                <a:cs typeface="Courier New" pitchFamily="49" charset="0"/>
              </a:rPr>
              <a:t>acc</a:t>
            </a:r>
            <a:r>
              <a:rPr lang="en-US" sz="1440" dirty="0">
                <a:latin typeface="Lucida Console" pitchFamily="49" charset="0"/>
                <a:cs typeface="Courier New" pitchFamily="49" charset="0"/>
              </a:rPr>
              <a:t> update </a:t>
            </a:r>
            <a:r>
              <a:rPr lang="en-US" sz="1440" i="1" dirty="0">
                <a:latin typeface="Lucida Console" pitchFamily="49" charset="0"/>
                <a:cs typeface="Courier New" pitchFamily="49" charset="0"/>
              </a:rPr>
              <a:t>[self(), device(), …]</a:t>
            </a:r>
          </a:p>
          <a:p>
            <a:pPr marL="0" indent="0">
              <a:buNone/>
            </a:pPr>
            <a:endParaRPr lang="en-US" sz="1440" i="1" dirty="0">
              <a:latin typeface="Lucida Console" pitchFamily="49" charset="0"/>
              <a:cs typeface="Courier New" pitchFamily="49" charset="0"/>
            </a:endParaRPr>
          </a:p>
          <a:p>
            <a:pPr marL="0" indent="0">
              <a:buNone/>
            </a:pPr>
            <a:r>
              <a:rPr lang="en-US" sz="1920" dirty="0">
                <a:latin typeface="Lucida Console" pitchFamily="49" charset="0"/>
                <a:cs typeface="Courier New" pitchFamily="49" charset="0"/>
              </a:rPr>
              <a:t>    Ex: </a:t>
            </a:r>
            <a:r>
              <a:rPr lang="en-US" sz="1680" dirty="0">
                <a:latin typeface="Lucida Console" pitchFamily="49" charset="0"/>
                <a:cs typeface="Courier New" pitchFamily="49" charset="0"/>
              </a:rPr>
              <a:t>#pragma </a:t>
            </a:r>
            <a:r>
              <a:rPr lang="en-US" sz="1680" dirty="0" err="1">
                <a:latin typeface="Lucida Console" pitchFamily="49" charset="0"/>
                <a:cs typeface="Courier New" pitchFamily="49" charset="0"/>
              </a:rPr>
              <a:t>acc</a:t>
            </a:r>
            <a:r>
              <a:rPr lang="en-US" sz="1680" dirty="0">
                <a:latin typeface="Lucida Console" pitchFamily="49" charset="0"/>
                <a:cs typeface="Courier New" pitchFamily="49" charset="0"/>
              </a:rPr>
              <a:t> update self(</a:t>
            </a:r>
            <a:r>
              <a:rPr lang="en-US" sz="1680" dirty="0" err="1">
                <a:latin typeface="Lucida Console" pitchFamily="49" charset="0"/>
                <a:cs typeface="Courier New" pitchFamily="49" charset="0"/>
              </a:rPr>
              <a:t>Temp_array</a:t>
            </a:r>
            <a:r>
              <a:rPr lang="en-US" sz="1680" dirty="0">
                <a:latin typeface="Lucida Console" pitchFamily="49" charset="0"/>
                <a:cs typeface="Courier New" pitchFamily="49" charset="0"/>
              </a:rPr>
              <a:t>)  //Get host a copy from device</a:t>
            </a:r>
            <a:endParaRPr lang="en-US" sz="1680" dirty="0">
              <a:latin typeface="Lucida Console" pitchFamily="49" charset="0"/>
            </a:endParaRPr>
          </a:p>
          <a:p>
            <a:pPr>
              <a:buFont typeface="Arial" panose="020B0604020202020204" pitchFamily="34" charset="0"/>
              <a:buChar char="•"/>
            </a:pPr>
            <a:endParaRPr lang="en-US" sz="1920" dirty="0">
              <a:solidFill>
                <a:schemeClr val="accent4"/>
              </a:solidFill>
            </a:endParaRPr>
          </a:p>
        </p:txBody>
      </p:sp>
      <p:sp>
        <p:nvSpPr>
          <p:cNvPr id="5" name="Rounded Rectangle 5">
            <a:extLst>
              <a:ext uri="{FF2B5EF4-FFF2-40B4-BE49-F238E27FC236}">
                <a16:creationId xmlns:a16="http://schemas.microsoft.com/office/drawing/2014/main" id="{29A1F57D-DEEB-4D3E-8CC5-83EA866B14FB}"/>
              </a:ext>
            </a:extLst>
          </p:cNvPr>
          <p:cNvSpPr/>
          <p:nvPr/>
        </p:nvSpPr>
        <p:spPr>
          <a:xfrm>
            <a:off x="5646739" y="4195762"/>
            <a:ext cx="4792661" cy="750093"/>
          </a:xfrm>
          <a:prstGeom prst="roundRect">
            <a:avLst>
              <a:gd name="adj" fmla="val 0"/>
            </a:avLst>
          </a:prstGeom>
          <a:noFill/>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t"/>
          <a:lstStyle/>
          <a:p>
            <a:pPr lvl="0"/>
            <a:endParaRPr lang="en-US" sz="1440" b="1" dirty="0">
              <a:solidFill>
                <a:srgbClr val="FFFFFF"/>
              </a:solidFill>
              <a:latin typeface="Lucida Console" pitchFamily="49" charset="0"/>
              <a:cs typeface="DilleniaUPC" pitchFamily="18" charset="-34"/>
            </a:endParaRPr>
          </a:p>
        </p:txBody>
      </p:sp>
      <p:sp>
        <p:nvSpPr>
          <p:cNvPr id="6" name="Rounded Rectangle 5">
            <a:extLst>
              <a:ext uri="{FF2B5EF4-FFF2-40B4-BE49-F238E27FC236}">
                <a16:creationId xmlns:a16="http://schemas.microsoft.com/office/drawing/2014/main" id="{595F2869-099C-408E-905D-BCDF443A88EE}"/>
              </a:ext>
            </a:extLst>
          </p:cNvPr>
          <p:cNvSpPr/>
          <p:nvPr/>
        </p:nvSpPr>
        <p:spPr>
          <a:xfrm>
            <a:off x="609601" y="4195761"/>
            <a:ext cx="4792661" cy="750093"/>
          </a:xfrm>
          <a:prstGeom prst="roundRect">
            <a:avLst>
              <a:gd name="adj" fmla="val 0"/>
            </a:avLst>
          </a:prstGeom>
          <a:noFill/>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t"/>
          <a:lstStyle/>
          <a:p>
            <a:pPr lvl="0"/>
            <a:endParaRPr lang="en-US" sz="1440" b="1" dirty="0">
              <a:solidFill>
                <a:srgbClr val="FFFFFF"/>
              </a:solidFill>
              <a:latin typeface="Lucida Console" pitchFamily="49" charset="0"/>
              <a:cs typeface="DilleniaUPC" pitchFamily="18" charset="-34"/>
            </a:endParaRPr>
          </a:p>
        </p:txBody>
      </p:sp>
    </p:spTree>
    <p:extLst>
      <p:ext uri="{BB962C8B-B14F-4D97-AF65-F5344CB8AC3E}">
        <p14:creationId xmlns:p14="http://schemas.microsoft.com/office/powerpoint/2010/main" val="31092986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53A16-5C11-451A-A88E-52073A61C2E9}"/>
              </a:ext>
            </a:extLst>
          </p:cNvPr>
          <p:cNvSpPr>
            <a:spLocks noGrp="1"/>
          </p:cNvSpPr>
          <p:nvPr>
            <p:ph type="title"/>
          </p:nvPr>
        </p:nvSpPr>
        <p:spPr/>
        <p:txBody>
          <a:bodyPr/>
          <a:lstStyle/>
          <a:p>
            <a:r>
              <a:rPr lang="en-US" dirty="0"/>
              <a:t>Analyzing / Profiling</a:t>
            </a:r>
          </a:p>
        </p:txBody>
      </p:sp>
    </p:spTree>
    <p:extLst>
      <p:ext uri="{BB962C8B-B14F-4D97-AF65-F5344CB8AC3E}">
        <p14:creationId xmlns:p14="http://schemas.microsoft.com/office/powerpoint/2010/main" val="32192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3B2A-136C-4DFF-82CE-26755384B5AE}"/>
              </a:ext>
            </a:extLst>
          </p:cNvPr>
          <p:cNvSpPr>
            <a:spLocks noGrp="1"/>
          </p:cNvSpPr>
          <p:nvPr>
            <p:ph type="title"/>
          </p:nvPr>
        </p:nvSpPr>
        <p:spPr>
          <a:xfrm>
            <a:off x="436740" y="325167"/>
            <a:ext cx="9976104" cy="590931"/>
          </a:xfrm>
        </p:spPr>
        <p:txBody>
          <a:bodyPr/>
          <a:lstStyle/>
          <a:p>
            <a:pPr algn="ctr"/>
            <a:r>
              <a:rPr lang="en-US" dirty="0"/>
              <a:t>OpenACC Development Cycle</a:t>
            </a:r>
          </a:p>
        </p:txBody>
      </p:sp>
      <p:sp>
        <p:nvSpPr>
          <p:cNvPr id="36" name="Content Placeholder 2">
            <a:extLst>
              <a:ext uri="{FF2B5EF4-FFF2-40B4-BE49-F238E27FC236}">
                <a16:creationId xmlns:a16="http://schemas.microsoft.com/office/drawing/2014/main" id="{F08C992F-DADC-4FDE-9A67-E080B1713C90}"/>
              </a:ext>
            </a:extLst>
          </p:cNvPr>
          <p:cNvSpPr txBox="1">
            <a:spLocks/>
          </p:cNvSpPr>
          <p:nvPr/>
        </p:nvSpPr>
        <p:spPr>
          <a:xfrm>
            <a:off x="576440" y="1339958"/>
            <a:ext cx="4583834" cy="4096574"/>
          </a:xfrm>
          <a:prstGeom prst="rect">
            <a:avLst/>
          </a:prstGeom>
        </p:spPr>
        <p:txBody>
          <a:bodyPr/>
          <a:lstStyle>
            <a:lvl1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r>
              <a:rPr lang="en-US" b="1" kern="0" dirty="0"/>
              <a:t>Analyze</a:t>
            </a:r>
            <a:r>
              <a:rPr lang="en-US" kern="0" dirty="0"/>
              <a:t> your code, and predict where potential parallelism can be uncovered. Use profiler to help understand what is happening in the code and were parallelism may exist</a:t>
            </a:r>
          </a:p>
          <a:p>
            <a:pPr defTabSz="914400"/>
            <a:r>
              <a:rPr lang="en-US" b="1" kern="0" dirty="0"/>
              <a:t>Parallelize</a:t>
            </a:r>
            <a:r>
              <a:rPr lang="en-US" kern="0" dirty="0"/>
              <a:t> your code, starting with the most time consuming parts. Focus on maintaining correct results from your program</a:t>
            </a:r>
          </a:p>
          <a:p>
            <a:pPr defTabSz="914400"/>
            <a:r>
              <a:rPr lang="en-US" b="1" kern="0" dirty="0"/>
              <a:t>Optimize</a:t>
            </a:r>
            <a:r>
              <a:rPr lang="en-US" kern="0" dirty="0"/>
              <a:t> your code, focusing on maximizing performance. Performance may not increase all-at-once during early parallelization</a:t>
            </a:r>
          </a:p>
        </p:txBody>
      </p:sp>
      <p:sp>
        <p:nvSpPr>
          <p:cNvPr id="24" name="Rectangle: Rounded Corners 23">
            <a:extLst>
              <a:ext uri="{FF2B5EF4-FFF2-40B4-BE49-F238E27FC236}">
                <a16:creationId xmlns:a16="http://schemas.microsoft.com/office/drawing/2014/main" id="{8CEAD419-5EBA-45C4-A4E6-04B41BE5CC1D}"/>
              </a:ext>
            </a:extLst>
          </p:cNvPr>
          <p:cNvSpPr/>
          <p:nvPr/>
        </p:nvSpPr>
        <p:spPr>
          <a:xfrm>
            <a:off x="7297484" y="1262714"/>
            <a:ext cx="1828800" cy="9252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Analyze</a:t>
            </a:r>
          </a:p>
        </p:txBody>
      </p:sp>
      <p:sp>
        <p:nvSpPr>
          <p:cNvPr id="25" name="Rectangle: Rounded Corners 24">
            <a:extLst>
              <a:ext uri="{FF2B5EF4-FFF2-40B4-BE49-F238E27FC236}">
                <a16:creationId xmlns:a16="http://schemas.microsoft.com/office/drawing/2014/main" id="{900DA8C1-85F4-4E54-83FC-360C03823AC6}"/>
              </a:ext>
            </a:extLst>
          </p:cNvPr>
          <p:cNvSpPr/>
          <p:nvPr/>
        </p:nvSpPr>
        <p:spPr>
          <a:xfrm>
            <a:off x="8829934" y="3985814"/>
            <a:ext cx="1828800" cy="9252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Parallelize</a:t>
            </a:r>
          </a:p>
        </p:txBody>
      </p:sp>
      <p:sp>
        <p:nvSpPr>
          <p:cNvPr id="26" name="Rectangle: Rounded Corners 25">
            <a:extLst>
              <a:ext uri="{FF2B5EF4-FFF2-40B4-BE49-F238E27FC236}">
                <a16:creationId xmlns:a16="http://schemas.microsoft.com/office/drawing/2014/main" id="{754CA06C-E29E-4F3E-A342-DDC272D8E1DA}"/>
              </a:ext>
            </a:extLst>
          </p:cNvPr>
          <p:cNvSpPr/>
          <p:nvPr/>
        </p:nvSpPr>
        <p:spPr>
          <a:xfrm>
            <a:off x="5598732" y="4003232"/>
            <a:ext cx="1828800" cy="9252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Optimize</a:t>
            </a:r>
          </a:p>
        </p:txBody>
      </p:sp>
      <p:sp>
        <p:nvSpPr>
          <p:cNvPr id="27" name="Freeform: Shape 26">
            <a:extLst>
              <a:ext uri="{FF2B5EF4-FFF2-40B4-BE49-F238E27FC236}">
                <a16:creationId xmlns:a16="http://schemas.microsoft.com/office/drawing/2014/main" id="{E8E59A6B-CB3D-4BEB-A041-000CD62343A4}"/>
              </a:ext>
            </a:extLst>
          </p:cNvPr>
          <p:cNvSpPr/>
          <p:nvPr/>
        </p:nvSpPr>
        <p:spPr>
          <a:xfrm rot="20818421">
            <a:off x="6088527" y="2173415"/>
            <a:ext cx="1288832" cy="1571652"/>
          </a:xfrm>
          <a:custGeom>
            <a:avLst/>
            <a:gdLst>
              <a:gd name="connsiteX0" fmla="*/ 884875 w 1288832"/>
              <a:gd name="connsiteY0" fmla="*/ 0 h 1571652"/>
              <a:gd name="connsiteX1" fmla="*/ 1068376 w 1288832"/>
              <a:gd name="connsiteY1" fmla="*/ 92289 h 1571652"/>
              <a:gd name="connsiteX2" fmla="*/ 1079389 w 1288832"/>
              <a:gd name="connsiteY2" fmla="*/ 87482 h 1571652"/>
              <a:gd name="connsiteX3" fmla="*/ 1079389 w 1288832"/>
              <a:gd name="connsiteY3" fmla="*/ 97827 h 1571652"/>
              <a:gd name="connsiteX4" fmla="*/ 1288832 w 1288832"/>
              <a:gd name="connsiteY4" fmla="*/ 203163 h 1571652"/>
              <a:gd name="connsiteX5" fmla="*/ 1119629 w 1288832"/>
              <a:gd name="connsiteY5" fmla="*/ 622480 h 1571652"/>
              <a:gd name="connsiteX6" fmla="*/ 1073224 w 1288832"/>
              <a:gd name="connsiteY6" fmla="*/ 499431 h 1571652"/>
              <a:gd name="connsiteX7" fmla="*/ 944825 w 1288832"/>
              <a:gd name="connsiteY7" fmla="*/ 589703 h 1571652"/>
              <a:gd name="connsiteX8" fmla="*/ 372840 w 1288832"/>
              <a:gd name="connsiteY8" fmla="*/ 1496162 h 1571652"/>
              <a:gd name="connsiteX9" fmla="*/ 359891 w 1288832"/>
              <a:gd name="connsiteY9" fmla="*/ 1571652 h 1571652"/>
              <a:gd name="connsiteX10" fmla="*/ 0 w 1288832"/>
              <a:gd name="connsiteY10" fmla="*/ 1549556 h 1571652"/>
              <a:gd name="connsiteX11" fmla="*/ 33530 w 1288832"/>
              <a:gd name="connsiteY11" fmla="*/ 1373106 h 1571652"/>
              <a:gd name="connsiteX12" fmla="*/ 724157 w 1288832"/>
              <a:gd name="connsiteY12" fmla="*/ 307262 h 1571652"/>
              <a:gd name="connsiteX13" fmla="*/ 886993 w 1288832"/>
              <a:gd name="connsiteY13" fmla="*/ 192780 h 1571652"/>
              <a:gd name="connsiteX14" fmla="*/ 945239 w 1288832"/>
              <a:gd name="connsiteY14" fmla="*/ 160063 h 15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832" h="1571652">
                <a:moveTo>
                  <a:pt x="884875" y="0"/>
                </a:moveTo>
                <a:lnTo>
                  <a:pt x="1068376" y="92289"/>
                </a:lnTo>
                <a:lnTo>
                  <a:pt x="1079389" y="87482"/>
                </a:lnTo>
                <a:lnTo>
                  <a:pt x="1079389" y="97827"/>
                </a:lnTo>
                <a:lnTo>
                  <a:pt x="1288832" y="203163"/>
                </a:lnTo>
                <a:lnTo>
                  <a:pt x="1119629" y="622480"/>
                </a:lnTo>
                <a:lnTo>
                  <a:pt x="1073224" y="499431"/>
                </a:lnTo>
                <a:lnTo>
                  <a:pt x="944825" y="589703"/>
                </a:lnTo>
                <a:cubicBezTo>
                  <a:pt x="642858" y="825625"/>
                  <a:pt x="449578" y="1149100"/>
                  <a:pt x="372840" y="1496162"/>
                </a:cubicBezTo>
                <a:lnTo>
                  <a:pt x="359891" y="1571652"/>
                </a:lnTo>
                <a:lnTo>
                  <a:pt x="0" y="1549556"/>
                </a:lnTo>
                <a:lnTo>
                  <a:pt x="33530" y="1373106"/>
                </a:lnTo>
                <a:cubicBezTo>
                  <a:pt x="134081" y="964893"/>
                  <a:pt x="367168" y="586172"/>
                  <a:pt x="724157" y="307262"/>
                </a:cubicBezTo>
                <a:cubicBezTo>
                  <a:pt x="777044" y="265943"/>
                  <a:pt x="831399" y="227791"/>
                  <a:pt x="886993" y="192780"/>
                </a:cubicBezTo>
                <a:lnTo>
                  <a:pt x="945239" y="1600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1BB1129-EDB2-4AD1-9696-250A60B39D44}"/>
              </a:ext>
            </a:extLst>
          </p:cNvPr>
          <p:cNvSpPr/>
          <p:nvPr/>
        </p:nvSpPr>
        <p:spPr>
          <a:xfrm rot="7680000">
            <a:off x="7363282" y="4458798"/>
            <a:ext cx="1530904" cy="1775769"/>
          </a:xfrm>
          <a:custGeom>
            <a:avLst/>
            <a:gdLst>
              <a:gd name="connsiteX0" fmla="*/ 0 w 1530904"/>
              <a:gd name="connsiteY0" fmla="*/ 376323 h 1775769"/>
              <a:gd name="connsiteX1" fmla="*/ 0 w 1530904"/>
              <a:gd name="connsiteY1" fmla="*/ 195347 h 1775769"/>
              <a:gd name="connsiteX2" fmla="*/ 1 w 1530904"/>
              <a:gd name="connsiteY2" fmla="*/ 195347 h 1775769"/>
              <a:gd name="connsiteX3" fmla="*/ 1 w 1530904"/>
              <a:gd name="connsiteY3" fmla="*/ 0 h 1775769"/>
              <a:gd name="connsiteX4" fmla="*/ 9059 w 1530904"/>
              <a:gd name="connsiteY4" fmla="*/ 2463 h 1775769"/>
              <a:gd name="connsiteX5" fmla="*/ 61079 w 1530904"/>
              <a:gd name="connsiteY5" fmla="*/ 16609 h 1775769"/>
              <a:gd name="connsiteX6" fmla="*/ 992041 w 1530904"/>
              <a:gd name="connsiteY6" fmla="*/ 668821 h 1775769"/>
              <a:gd name="connsiteX7" fmla="*/ 1324698 w 1530904"/>
              <a:gd name="connsiteY7" fmla="*/ 1313663 h 1775769"/>
              <a:gd name="connsiteX8" fmla="*/ 1368149 w 1530904"/>
              <a:gd name="connsiteY8" fmla="*/ 1502160 h 1775769"/>
              <a:gd name="connsiteX9" fmla="*/ 1530904 w 1530904"/>
              <a:gd name="connsiteY9" fmla="*/ 1530035 h 1775769"/>
              <a:gd name="connsiteX10" fmla="*/ 1151337 w 1530904"/>
              <a:gd name="connsiteY10" fmla="*/ 1775769 h 1775769"/>
              <a:gd name="connsiteX11" fmla="*/ 875177 w 1530904"/>
              <a:gd name="connsiteY11" fmla="*/ 1417731 h 1775769"/>
              <a:gd name="connsiteX12" fmla="*/ 986312 w 1530904"/>
              <a:gd name="connsiteY12" fmla="*/ 1436764 h 1775769"/>
              <a:gd name="connsiteX13" fmla="*/ 943766 w 1530904"/>
              <a:gd name="connsiteY13" fmla="*/ 1305018 h 1775769"/>
              <a:gd name="connsiteX14" fmla="*/ 709600 w 1530904"/>
              <a:gd name="connsiteY14" fmla="*/ 889488 h 1775769"/>
              <a:gd name="connsiteX15" fmla="*/ 93355 w 1530904"/>
              <a:gd name="connsiteY15" fmla="*/ 411637 h 177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0904" h="1775769">
                <a:moveTo>
                  <a:pt x="0" y="376323"/>
                </a:moveTo>
                <a:lnTo>
                  <a:pt x="0" y="195347"/>
                </a:lnTo>
                <a:lnTo>
                  <a:pt x="1" y="195347"/>
                </a:lnTo>
                <a:lnTo>
                  <a:pt x="1" y="0"/>
                </a:lnTo>
                <a:lnTo>
                  <a:pt x="9059" y="2463"/>
                </a:lnTo>
                <a:lnTo>
                  <a:pt x="61079" y="16609"/>
                </a:lnTo>
                <a:cubicBezTo>
                  <a:pt x="417338" y="132072"/>
                  <a:pt x="744121" y="351499"/>
                  <a:pt x="992041" y="668821"/>
                </a:cubicBezTo>
                <a:cubicBezTo>
                  <a:pt x="1146991" y="867149"/>
                  <a:pt x="1257384" y="1086115"/>
                  <a:pt x="1324698" y="1313663"/>
                </a:cubicBezTo>
                <a:lnTo>
                  <a:pt x="1368149" y="1502160"/>
                </a:lnTo>
                <a:lnTo>
                  <a:pt x="1530904" y="1530035"/>
                </a:lnTo>
                <a:lnTo>
                  <a:pt x="1151337" y="1775769"/>
                </a:lnTo>
                <a:lnTo>
                  <a:pt x="875177" y="1417731"/>
                </a:lnTo>
                <a:lnTo>
                  <a:pt x="986312" y="1436764"/>
                </a:lnTo>
                <a:lnTo>
                  <a:pt x="943766" y="1305018"/>
                </a:lnTo>
                <a:cubicBezTo>
                  <a:pt x="888559" y="1159091"/>
                  <a:pt x="810710" y="1018903"/>
                  <a:pt x="709600" y="889488"/>
                </a:cubicBezTo>
                <a:cubicBezTo>
                  <a:pt x="541085" y="673798"/>
                  <a:pt x="327899" y="513560"/>
                  <a:pt x="93355" y="4116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7AC7816-3384-4E54-B402-D60AF8B9BDC5}"/>
              </a:ext>
            </a:extLst>
          </p:cNvPr>
          <p:cNvSpPr/>
          <p:nvPr/>
        </p:nvSpPr>
        <p:spPr>
          <a:xfrm rot="18683571">
            <a:off x="9148930" y="2265342"/>
            <a:ext cx="1156303" cy="1642962"/>
          </a:xfrm>
          <a:custGeom>
            <a:avLst/>
            <a:gdLst>
              <a:gd name="connsiteX0" fmla="*/ 1156303 w 1156303"/>
              <a:gd name="connsiteY0" fmla="*/ 0 h 1642962"/>
              <a:gd name="connsiteX1" fmla="*/ 1144879 w 1156303"/>
              <a:gd name="connsiteY1" fmla="*/ 153726 h 1642962"/>
              <a:gd name="connsiteX2" fmla="*/ 579536 w 1156303"/>
              <a:gd name="connsiteY2" fmla="*/ 1290992 h 1642962"/>
              <a:gd name="connsiteX3" fmla="*/ 430729 w 1156303"/>
              <a:gd name="connsiteY3" fmla="*/ 1423196 h 1642962"/>
              <a:gd name="connsiteX4" fmla="*/ 329695 w 1156303"/>
              <a:gd name="connsiteY4" fmla="*/ 1496150 h 1642962"/>
              <a:gd name="connsiteX5" fmla="*/ 351136 w 1156303"/>
              <a:gd name="connsiteY5" fmla="*/ 1642962 h 1642962"/>
              <a:gd name="connsiteX6" fmla="*/ 0 w 1156303"/>
              <a:gd name="connsiteY6" fmla="*/ 1358075 h 1642962"/>
              <a:gd name="connsiteX7" fmla="*/ 254999 w 1156303"/>
              <a:gd name="connsiteY7" fmla="*/ 984670 h 1642962"/>
              <a:gd name="connsiteX8" fmla="*/ 269971 w 1156303"/>
              <a:gd name="connsiteY8" fmla="*/ 1087185 h 1642962"/>
              <a:gd name="connsiteX9" fmla="*/ 328272 w 1156303"/>
              <a:gd name="connsiteY9" fmla="*/ 1035388 h 1642962"/>
              <a:gd name="connsiteX10" fmla="*/ 793806 w 1156303"/>
              <a:gd name="connsiteY10" fmla="*/ 69930 h 1642962"/>
              <a:gd name="connsiteX11" fmla="*/ 797745 w 1156303"/>
              <a:gd name="connsiteY11" fmla="*/ 0 h 16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6303" h="1642962">
                <a:moveTo>
                  <a:pt x="1156303" y="0"/>
                </a:moveTo>
                <a:lnTo>
                  <a:pt x="1144879" y="153726"/>
                </a:lnTo>
                <a:cubicBezTo>
                  <a:pt x="1091254" y="570705"/>
                  <a:pt x="902604" y="973409"/>
                  <a:pt x="579536" y="1290992"/>
                </a:cubicBezTo>
                <a:cubicBezTo>
                  <a:pt x="531674" y="1338041"/>
                  <a:pt x="481995" y="1382109"/>
                  <a:pt x="430729" y="1423196"/>
                </a:cubicBezTo>
                <a:lnTo>
                  <a:pt x="329695" y="1496150"/>
                </a:lnTo>
                <a:lnTo>
                  <a:pt x="351136" y="1642962"/>
                </a:lnTo>
                <a:lnTo>
                  <a:pt x="0" y="1358075"/>
                </a:lnTo>
                <a:lnTo>
                  <a:pt x="254999" y="984670"/>
                </a:lnTo>
                <a:lnTo>
                  <a:pt x="269971" y="1087185"/>
                </a:lnTo>
                <a:lnTo>
                  <a:pt x="328272" y="1035388"/>
                </a:lnTo>
                <a:cubicBezTo>
                  <a:pt x="601546" y="766754"/>
                  <a:pt x="756908" y="423453"/>
                  <a:pt x="793806" y="69930"/>
                </a:cubicBezTo>
                <a:lnTo>
                  <a:pt x="79774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F81ED8D-DC2A-4BE7-AE75-4512C4EDAEC4}"/>
              </a:ext>
            </a:extLst>
          </p:cNvPr>
          <p:cNvSpPr/>
          <p:nvPr/>
        </p:nvSpPr>
        <p:spPr>
          <a:xfrm>
            <a:off x="7297484" y="1262546"/>
            <a:ext cx="1828800" cy="925286"/>
          </a:xfrm>
          <a:prstGeom prst="roundRect">
            <a:avLst/>
          </a:prstGeom>
          <a:solidFill>
            <a:srgbClr val="C2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Analyze</a:t>
            </a:r>
          </a:p>
        </p:txBody>
      </p:sp>
    </p:spTree>
    <p:extLst>
      <p:ext uri="{BB962C8B-B14F-4D97-AF65-F5344CB8AC3E}">
        <p14:creationId xmlns:p14="http://schemas.microsoft.com/office/powerpoint/2010/main" val="19846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0141-C986-4F63-8138-10825C91B534}"/>
              </a:ext>
            </a:extLst>
          </p:cNvPr>
          <p:cNvSpPr>
            <a:spLocks noGrp="1"/>
          </p:cNvSpPr>
          <p:nvPr>
            <p:ph type="title"/>
          </p:nvPr>
        </p:nvSpPr>
        <p:spPr/>
        <p:txBody>
          <a:bodyPr/>
          <a:lstStyle/>
          <a:p>
            <a:r>
              <a:rPr lang="en-US" dirty="0"/>
              <a:t>Profiling </a:t>
            </a:r>
            <a:r>
              <a:rPr lang="en-US" dirty="0" err="1"/>
              <a:t>gpu</a:t>
            </a:r>
            <a:r>
              <a:rPr lang="en-US" dirty="0"/>
              <a:t> code</a:t>
            </a:r>
          </a:p>
        </p:txBody>
      </p:sp>
      <p:sp>
        <p:nvSpPr>
          <p:cNvPr id="3" name="Content Placeholder 2">
            <a:extLst>
              <a:ext uri="{FF2B5EF4-FFF2-40B4-BE49-F238E27FC236}">
                <a16:creationId xmlns:a16="http://schemas.microsoft.com/office/drawing/2014/main" id="{05903263-657D-4B3A-AAC9-3BA6A4C48DB9}"/>
              </a:ext>
            </a:extLst>
          </p:cNvPr>
          <p:cNvSpPr>
            <a:spLocks noGrp="1"/>
          </p:cNvSpPr>
          <p:nvPr>
            <p:ph idx="1"/>
          </p:nvPr>
        </p:nvSpPr>
        <p:spPr>
          <a:xfrm>
            <a:off x="306112" y="1954828"/>
            <a:ext cx="4547242" cy="2414370"/>
          </a:xfrm>
        </p:spPr>
        <p:txBody>
          <a:bodyPr/>
          <a:lstStyle/>
          <a:p>
            <a:r>
              <a:rPr lang="en-US" dirty="0"/>
              <a:t>This is the view of PGPROF after profiling a GPU application</a:t>
            </a:r>
          </a:p>
          <a:p>
            <a:r>
              <a:rPr lang="en-US" dirty="0"/>
              <a:t>The first obvious difference when compared to our command line profile: a visual timeline of events</a:t>
            </a:r>
          </a:p>
          <a:p>
            <a:endParaRPr lang="en-US" dirty="0"/>
          </a:p>
        </p:txBody>
      </p:sp>
      <p:sp>
        <p:nvSpPr>
          <p:cNvPr id="4" name="Text Placeholder 3">
            <a:extLst>
              <a:ext uri="{FF2B5EF4-FFF2-40B4-BE49-F238E27FC236}">
                <a16:creationId xmlns:a16="http://schemas.microsoft.com/office/drawing/2014/main" id="{CA14C9D3-91CB-4F93-B115-6E0EEB6E2630}"/>
              </a:ext>
            </a:extLst>
          </p:cNvPr>
          <p:cNvSpPr>
            <a:spLocks noGrp="1"/>
          </p:cNvSpPr>
          <p:nvPr>
            <p:ph type="body" sz="quarter" idx="10"/>
          </p:nvPr>
        </p:nvSpPr>
        <p:spPr/>
        <p:txBody>
          <a:bodyPr/>
          <a:lstStyle/>
          <a:p>
            <a:r>
              <a:rPr lang="en-US" dirty="0"/>
              <a:t>Using PGPROF to profile GPU code</a:t>
            </a:r>
          </a:p>
        </p:txBody>
      </p:sp>
      <p:pic>
        <p:nvPicPr>
          <p:cNvPr id="21" name="Picture 20" descr="A screenshot of a social media post&#10;&#10;Description generated with very high confidence">
            <a:extLst>
              <a:ext uri="{FF2B5EF4-FFF2-40B4-BE49-F238E27FC236}">
                <a16:creationId xmlns:a16="http://schemas.microsoft.com/office/drawing/2014/main" id="{5FF232E1-37D0-4609-9FFC-37DF8FBE7E18}"/>
              </a:ext>
            </a:extLst>
          </p:cNvPr>
          <p:cNvPicPr>
            <a:picLocks noChangeAspect="1"/>
          </p:cNvPicPr>
          <p:nvPr/>
        </p:nvPicPr>
        <p:blipFill>
          <a:blip r:embed="rId2"/>
          <a:stretch>
            <a:fillRect/>
          </a:stretch>
        </p:blipFill>
        <p:spPr>
          <a:xfrm>
            <a:off x="4604950" y="1740734"/>
            <a:ext cx="6367849" cy="4431466"/>
          </a:xfrm>
          <a:prstGeom prst="rect">
            <a:avLst/>
          </a:prstGeom>
        </p:spPr>
      </p:pic>
    </p:spTree>
    <p:extLst>
      <p:ext uri="{BB962C8B-B14F-4D97-AF65-F5344CB8AC3E}">
        <p14:creationId xmlns:p14="http://schemas.microsoft.com/office/powerpoint/2010/main" val="42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7F8430C2-D174-427C-A6C9-4019126C407A}"/>
              </a:ext>
            </a:extLst>
          </p:cNvPr>
          <p:cNvPicPr>
            <a:picLocks noChangeAspect="1"/>
          </p:cNvPicPr>
          <p:nvPr/>
        </p:nvPicPr>
        <p:blipFill>
          <a:blip r:embed="rId2"/>
          <a:stretch>
            <a:fillRect/>
          </a:stretch>
        </p:blipFill>
        <p:spPr>
          <a:xfrm>
            <a:off x="6960823" y="945261"/>
            <a:ext cx="3241992" cy="4761186"/>
          </a:xfrm>
          <a:prstGeom prst="rect">
            <a:avLst/>
          </a:prstGeom>
        </p:spPr>
      </p:pic>
      <p:sp>
        <p:nvSpPr>
          <p:cNvPr id="2" name="Title 1">
            <a:extLst>
              <a:ext uri="{FF2B5EF4-FFF2-40B4-BE49-F238E27FC236}">
                <a16:creationId xmlns:a16="http://schemas.microsoft.com/office/drawing/2014/main" id="{41920141-C986-4F63-8138-10825C91B534}"/>
              </a:ext>
            </a:extLst>
          </p:cNvPr>
          <p:cNvSpPr>
            <a:spLocks noGrp="1"/>
          </p:cNvSpPr>
          <p:nvPr>
            <p:ph type="title"/>
          </p:nvPr>
        </p:nvSpPr>
        <p:spPr/>
        <p:txBody>
          <a:bodyPr/>
          <a:lstStyle/>
          <a:p>
            <a:r>
              <a:rPr lang="en-US" dirty="0"/>
              <a:t>Profiling </a:t>
            </a:r>
            <a:r>
              <a:rPr lang="en-US" dirty="0" err="1"/>
              <a:t>gpu</a:t>
            </a:r>
            <a:r>
              <a:rPr lang="en-US" dirty="0"/>
              <a:t> code</a:t>
            </a:r>
          </a:p>
        </p:txBody>
      </p:sp>
      <p:sp>
        <p:nvSpPr>
          <p:cNvPr id="4" name="Text Placeholder 3">
            <a:extLst>
              <a:ext uri="{FF2B5EF4-FFF2-40B4-BE49-F238E27FC236}">
                <a16:creationId xmlns:a16="http://schemas.microsoft.com/office/drawing/2014/main" id="{CA14C9D3-91CB-4F93-B115-6E0EEB6E2630}"/>
              </a:ext>
            </a:extLst>
          </p:cNvPr>
          <p:cNvSpPr>
            <a:spLocks noGrp="1"/>
          </p:cNvSpPr>
          <p:nvPr>
            <p:ph type="body" sz="quarter" idx="10"/>
          </p:nvPr>
        </p:nvSpPr>
        <p:spPr/>
        <p:txBody>
          <a:bodyPr/>
          <a:lstStyle/>
          <a:p>
            <a:r>
              <a:rPr lang="en-US" dirty="0"/>
              <a:t>Using PGPROF to profile GPU code</a:t>
            </a:r>
          </a:p>
        </p:txBody>
      </p:sp>
      <p:sp>
        <p:nvSpPr>
          <p:cNvPr id="8" name="Content Placeholder 2">
            <a:extLst>
              <a:ext uri="{FF2B5EF4-FFF2-40B4-BE49-F238E27FC236}">
                <a16:creationId xmlns:a16="http://schemas.microsoft.com/office/drawing/2014/main" id="{94412457-67F6-414D-B58B-EBAC3802B6F9}"/>
              </a:ext>
            </a:extLst>
          </p:cNvPr>
          <p:cNvSpPr>
            <a:spLocks noGrp="1"/>
          </p:cNvSpPr>
          <p:nvPr>
            <p:ph idx="1"/>
          </p:nvPr>
        </p:nvSpPr>
        <p:spPr>
          <a:xfrm>
            <a:off x="419641" y="1949782"/>
            <a:ext cx="4547242" cy="3928503"/>
          </a:xfrm>
        </p:spPr>
        <p:txBody>
          <a:bodyPr/>
          <a:lstStyle/>
          <a:p>
            <a:r>
              <a:rPr lang="en-US" b="1" dirty="0" err="1"/>
              <a:t>MemCpy</a:t>
            </a:r>
            <a:r>
              <a:rPr lang="en-US" b="1" dirty="0"/>
              <a:t>(</a:t>
            </a:r>
            <a:r>
              <a:rPr lang="en-US" b="1" dirty="0" err="1"/>
              <a:t>HtoD</a:t>
            </a:r>
            <a:r>
              <a:rPr lang="en-US" b="1" dirty="0"/>
              <a:t>): </a:t>
            </a:r>
            <a:r>
              <a:rPr lang="en-US" dirty="0"/>
              <a:t>This includes data transfers from the Host to the Device (CPU to GPU)</a:t>
            </a:r>
          </a:p>
          <a:p>
            <a:r>
              <a:rPr lang="en-US" b="1" dirty="0" err="1"/>
              <a:t>MemCpy</a:t>
            </a:r>
            <a:r>
              <a:rPr lang="en-US" b="1" dirty="0"/>
              <a:t>(</a:t>
            </a:r>
            <a:r>
              <a:rPr lang="en-US" b="1" dirty="0" err="1"/>
              <a:t>DtoH</a:t>
            </a:r>
            <a:r>
              <a:rPr lang="en-US" b="1" dirty="0"/>
              <a:t>): </a:t>
            </a:r>
            <a:r>
              <a:rPr lang="en-US" dirty="0"/>
              <a:t>These are data transfers from the Device to the Host (GPU to CPU)</a:t>
            </a:r>
          </a:p>
          <a:p>
            <a:r>
              <a:rPr lang="en-US" b="1" dirty="0"/>
              <a:t>Compute: </a:t>
            </a:r>
            <a:r>
              <a:rPr lang="en-US" dirty="0"/>
              <a:t>These are our computational functions. </a:t>
            </a:r>
            <a:endParaRPr lang="en-US" b="1" dirty="0"/>
          </a:p>
        </p:txBody>
      </p:sp>
      <p:cxnSp>
        <p:nvCxnSpPr>
          <p:cNvPr id="10" name="Straight Arrow Connector 9">
            <a:extLst>
              <a:ext uri="{FF2B5EF4-FFF2-40B4-BE49-F238E27FC236}">
                <a16:creationId xmlns:a16="http://schemas.microsoft.com/office/drawing/2014/main" id="{C627D3F2-CD9F-4A01-B48B-AEBD149EB32C}"/>
              </a:ext>
            </a:extLst>
          </p:cNvPr>
          <p:cNvCxnSpPr>
            <a:cxnSpLocks/>
          </p:cNvCxnSpPr>
          <p:nvPr/>
        </p:nvCxnSpPr>
        <p:spPr>
          <a:xfrm>
            <a:off x="4966883" y="2331218"/>
            <a:ext cx="2261607" cy="142465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74B437-686F-45D7-87C0-F477776AEEAD}"/>
              </a:ext>
            </a:extLst>
          </p:cNvPr>
          <p:cNvCxnSpPr>
            <a:cxnSpLocks/>
          </p:cNvCxnSpPr>
          <p:nvPr/>
        </p:nvCxnSpPr>
        <p:spPr>
          <a:xfrm>
            <a:off x="5074418" y="3426488"/>
            <a:ext cx="2154072" cy="56401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FDB95FF-17AC-4680-8A1D-A0DE3A12906A}"/>
              </a:ext>
            </a:extLst>
          </p:cNvPr>
          <p:cNvCxnSpPr>
            <a:cxnSpLocks/>
          </p:cNvCxnSpPr>
          <p:nvPr/>
        </p:nvCxnSpPr>
        <p:spPr>
          <a:xfrm>
            <a:off x="3962400" y="4371703"/>
            <a:ext cx="3266090" cy="18421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2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2544-7EB9-4E07-B649-86E673585C06}"/>
              </a:ext>
            </a:extLst>
          </p:cNvPr>
          <p:cNvSpPr>
            <a:spLocks noGrp="1"/>
          </p:cNvSpPr>
          <p:nvPr>
            <p:ph type="title"/>
          </p:nvPr>
        </p:nvSpPr>
        <p:spPr/>
        <p:txBody>
          <a:bodyPr/>
          <a:lstStyle/>
          <a:p>
            <a:r>
              <a:rPr lang="en-US" dirty="0"/>
              <a:t>Inspecting the PGPROF Timeline</a:t>
            </a:r>
          </a:p>
        </p:txBody>
      </p:sp>
      <p:sp>
        <p:nvSpPr>
          <p:cNvPr id="3" name="Content Placeholder 2">
            <a:extLst>
              <a:ext uri="{FF2B5EF4-FFF2-40B4-BE49-F238E27FC236}">
                <a16:creationId xmlns:a16="http://schemas.microsoft.com/office/drawing/2014/main" id="{1A39AC7D-C7FB-4872-9D5A-67740983681A}"/>
              </a:ext>
            </a:extLst>
          </p:cNvPr>
          <p:cNvSpPr>
            <a:spLocks noGrp="1"/>
          </p:cNvSpPr>
          <p:nvPr>
            <p:ph idx="1"/>
          </p:nvPr>
        </p:nvSpPr>
        <p:spPr>
          <a:xfrm>
            <a:off x="183079" y="1313020"/>
            <a:ext cx="10113167" cy="1539231"/>
          </a:xfrm>
        </p:spPr>
        <p:txBody>
          <a:bodyPr/>
          <a:lstStyle/>
          <a:p>
            <a:r>
              <a:rPr lang="en-US" dirty="0"/>
              <a:t>Zooming in gives us a better view of the timeline. It looks like our program is spending a significant amount of time transferring data between the host and device. We also see that the compute regions are very small, with a lot of distance between them.</a:t>
            </a:r>
          </a:p>
        </p:txBody>
      </p:sp>
      <p:pic>
        <p:nvPicPr>
          <p:cNvPr id="23" name="Picture 22" descr="A screenshot of a video game&#10;&#10;Description generated with high confidence">
            <a:extLst>
              <a:ext uri="{FF2B5EF4-FFF2-40B4-BE49-F238E27FC236}">
                <a16:creationId xmlns:a16="http://schemas.microsoft.com/office/drawing/2014/main" id="{A0A7D778-C93F-4B98-B276-8BA5F4470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24" y="2299787"/>
            <a:ext cx="9630876" cy="2897799"/>
          </a:xfrm>
          <a:prstGeom prst="rect">
            <a:avLst/>
          </a:prstGeom>
        </p:spPr>
      </p:pic>
      <p:sp>
        <p:nvSpPr>
          <p:cNvPr id="24" name="TextBox 23">
            <a:extLst>
              <a:ext uri="{FF2B5EF4-FFF2-40B4-BE49-F238E27FC236}">
                <a16:creationId xmlns:a16="http://schemas.microsoft.com/office/drawing/2014/main" id="{AD02F44B-D2A8-4C97-A4B1-74D1D38CE5FC}"/>
              </a:ext>
            </a:extLst>
          </p:cNvPr>
          <p:cNvSpPr txBox="1"/>
          <p:nvPr/>
        </p:nvSpPr>
        <p:spPr>
          <a:xfrm>
            <a:off x="7217311" y="5255984"/>
            <a:ext cx="3438246" cy="738664"/>
          </a:xfrm>
          <a:prstGeom prst="rect">
            <a:avLst/>
          </a:prstGeom>
          <a:noFill/>
          <a:ln w="12700">
            <a:solidFill>
              <a:schemeClr val="accent5"/>
            </a:solidFill>
          </a:ln>
        </p:spPr>
        <p:txBody>
          <a:bodyPr wrap="square" rtlCol="0">
            <a:spAutoFit/>
          </a:bodyPr>
          <a:lstStyle/>
          <a:p>
            <a:r>
              <a:rPr lang="en-US" sz="1400" dirty="0">
                <a:solidFill>
                  <a:schemeClr val="bg1"/>
                </a:solidFill>
              </a:rPr>
              <a:t>CPU overhead time including:</a:t>
            </a:r>
          </a:p>
          <a:p>
            <a:r>
              <a:rPr lang="en-US" sz="1400" dirty="0">
                <a:solidFill>
                  <a:schemeClr val="bg1"/>
                </a:solidFill>
              </a:rPr>
              <a:t>- Device data creation and deletion</a:t>
            </a:r>
          </a:p>
          <a:p>
            <a:r>
              <a:rPr lang="en-US" sz="1400" dirty="0">
                <a:solidFill>
                  <a:schemeClr val="bg1"/>
                </a:solidFill>
              </a:rPr>
              <a:t>- Virtual to Physical Host Memory Copy</a:t>
            </a:r>
          </a:p>
        </p:txBody>
      </p:sp>
      <p:sp>
        <p:nvSpPr>
          <p:cNvPr id="25" name="Oval 24">
            <a:extLst>
              <a:ext uri="{FF2B5EF4-FFF2-40B4-BE49-F238E27FC236}">
                <a16:creationId xmlns:a16="http://schemas.microsoft.com/office/drawing/2014/main" id="{658053AD-E115-4A82-B441-B1AF0DC79B74}"/>
              </a:ext>
            </a:extLst>
          </p:cNvPr>
          <p:cNvSpPr/>
          <p:nvPr/>
        </p:nvSpPr>
        <p:spPr>
          <a:xfrm>
            <a:off x="4580709" y="2850007"/>
            <a:ext cx="3770811" cy="873884"/>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A7FC7138-8FAF-44E7-B1A8-C9B9D0E5D1CE}"/>
              </a:ext>
            </a:extLst>
          </p:cNvPr>
          <p:cNvCxnSpPr>
            <a:cxnSpLocks/>
            <a:stCxn id="24" idx="0"/>
            <a:endCxn id="25" idx="4"/>
          </p:cNvCxnSpPr>
          <p:nvPr/>
        </p:nvCxnSpPr>
        <p:spPr>
          <a:xfrm flipH="1" flipV="1">
            <a:off x="6466115" y="3723891"/>
            <a:ext cx="2470319" cy="1532093"/>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389CF8F-1EA2-4074-B6E4-59E4E0D01C26}"/>
              </a:ext>
            </a:extLst>
          </p:cNvPr>
          <p:cNvSpPr txBox="1"/>
          <p:nvPr/>
        </p:nvSpPr>
        <p:spPr>
          <a:xfrm>
            <a:off x="541303" y="5312713"/>
            <a:ext cx="2319599" cy="307777"/>
          </a:xfrm>
          <a:prstGeom prst="rect">
            <a:avLst/>
          </a:prstGeom>
          <a:noFill/>
          <a:ln w="12700">
            <a:solidFill>
              <a:schemeClr val="accent3"/>
            </a:solidFill>
          </a:ln>
        </p:spPr>
        <p:txBody>
          <a:bodyPr wrap="square" rtlCol="0">
            <a:spAutoFit/>
          </a:bodyPr>
          <a:lstStyle/>
          <a:p>
            <a:r>
              <a:rPr lang="en-US" sz="1400" dirty="0">
                <a:solidFill>
                  <a:schemeClr val="bg1"/>
                </a:solidFill>
              </a:rPr>
              <a:t>Device Memory Transfers</a:t>
            </a:r>
          </a:p>
        </p:txBody>
      </p:sp>
      <p:sp>
        <p:nvSpPr>
          <p:cNvPr id="28" name="Oval 27">
            <a:extLst>
              <a:ext uri="{FF2B5EF4-FFF2-40B4-BE49-F238E27FC236}">
                <a16:creationId xmlns:a16="http://schemas.microsoft.com/office/drawing/2014/main" id="{887A31C1-4C12-4FF5-A833-3449389960DB}"/>
              </a:ext>
            </a:extLst>
          </p:cNvPr>
          <p:cNvSpPr/>
          <p:nvPr/>
        </p:nvSpPr>
        <p:spPr>
          <a:xfrm>
            <a:off x="3543759" y="3839017"/>
            <a:ext cx="1311883" cy="28489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E3F2D5F-9E5A-4C2C-B2B0-75EEEACFAF5F}"/>
              </a:ext>
            </a:extLst>
          </p:cNvPr>
          <p:cNvSpPr/>
          <p:nvPr/>
        </p:nvSpPr>
        <p:spPr>
          <a:xfrm>
            <a:off x="2617203" y="3782105"/>
            <a:ext cx="685411" cy="221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CEEFCCA-CAA3-42B1-B930-D4F5CE3585FA}"/>
              </a:ext>
            </a:extLst>
          </p:cNvPr>
          <p:cNvSpPr txBox="1"/>
          <p:nvPr/>
        </p:nvSpPr>
        <p:spPr>
          <a:xfrm>
            <a:off x="3624527" y="5312713"/>
            <a:ext cx="2056237" cy="307777"/>
          </a:xfrm>
          <a:prstGeom prst="rect">
            <a:avLst/>
          </a:prstGeom>
          <a:noFill/>
          <a:ln w="12700">
            <a:solidFill>
              <a:schemeClr val="accent4"/>
            </a:solidFill>
          </a:ln>
        </p:spPr>
        <p:txBody>
          <a:bodyPr wrap="square" rtlCol="0">
            <a:spAutoFit/>
          </a:bodyPr>
          <a:lstStyle/>
          <a:p>
            <a:pPr algn="ctr"/>
            <a:r>
              <a:rPr lang="en-US" sz="1400" dirty="0">
                <a:solidFill>
                  <a:schemeClr val="bg1"/>
                </a:solidFill>
              </a:rPr>
              <a:t>Compute on the Device</a:t>
            </a:r>
          </a:p>
        </p:txBody>
      </p:sp>
      <p:sp>
        <p:nvSpPr>
          <p:cNvPr id="31" name="Oval 30">
            <a:extLst>
              <a:ext uri="{FF2B5EF4-FFF2-40B4-BE49-F238E27FC236}">
                <a16:creationId xmlns:a16="http://schemas.microsoft.com/office/drawing/2014/main" id="{AE1349E9-FE59-4F9B-98BD-00203A92579D}"/>
              </a:ext>
            </a:extLst>
          </p:cNvPr>
          <p:cNvSpPr/>
          <p:nvPr/>
        </p:nvSpPr>
        <p:spPr>
          <a:xfrm>
            <a:off x="3178629" y="4123909"/>
            <a:ext cx="627824" cy="48264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8B2F10AE-1512-4692-BD44-4B9716C7FF5D}"/>
              </a:ext>
            </a:extLst>
          </p:cNvPr>
          <p:cNvCxnSpPr>
            <a:cxnSpLocks/>
            <a:stCxn id="27" idx="0"/>
            <a:endCxn id="28" idx="2"/>
          </p:cNvCxnSpPr>
          <p:nvPr/>
        </p:nvCxnSpPr>
        <p:spPr>
          <a:xfrm flipV="1">
            <a:off x="1701103" y="3981463"/>
            <a:ext cx="1842656" cy="133125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319AD7C-4355-4BBC-80F6-E107EEB4D45B}"/>
              </a:ext>
            </a:extLst>
          </p:cNvPr>
          <p:cNvCxnSpPr>
            <a:cxnSpLocks/>
            <a:stCxn id="27" idx="0"/>
          </p:cNvCxnSpPr>
          <p:nvPr/>
        </p:nvCxnSpPr>
        <p:spPr>
          <a:xfrm flipV="1">
            <a:off x="1701103" y="3942083"/>
            <a:ext cx="946258" cy="137063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74944FD-F461-47DE-AA3D-40F22EFE740D}"/>
              </a:ext>
            </a:extLst>
          </p:cNvPr>
          <p:cNvCxnSpPr>
            <a:cxnSpLocks/>
            <a:stCxn id="30" idx="0"/>
            <a:endCxn id="31" idx="5"/>
          </p:cNvCxnSpPr>
          <p:nvPr/>
        </p:nvCxnSpPr>
        <p:spPr>
          <a:xfrm flipH="1" flipV="1">
            <a:off x="3714510" y="4535869"/>
            <a:ext cx="938136" cy="776844"/>
          </a:xfrm>
          <a:prstGeom prst="straightConnector1">
            <a:avLst/>
          </a:prstGeom>
          <a:ln w="349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FC2871-CE7E-4052-B951-9B6878D9AB3E}"/>
              </a:ext>
            </a:extLst>
          </p:cNvPr>
          <p:cNvSpPr txBox="1"/>
          <p:nvPr/>
        </p:nvSpPr>
        <p:spPr>
          <a:xfrm>
            <a:off x="1683287" y="5794514"/>
            <a:ext cx="5794844" cy="2585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90000"/>
              </a:lnSpc>
            </a:pPr>
            <a:r>
              <a:rPr lang="en-US" sz="1200" dirty="0">
                <a:solidFill>
                  <a:schemeClr val="bg1"/>
                </a:solidFill>
              </a:rPr>
              <a:t>* Note we use a 1 kernel solution (available from the Resources console)</a:t>
            </a:r>
          </a:p>
        </p:txBody>
      </p:sp>
    </p:spTree>
    <p:extLst>
      <p:ext uri="{BB962C8B-B14F-4D97-AF65-F5344CB8AC3E}">
        <p14:creationId xmlns:p14="http://schemas.microsoft.com/office/powerpoint/2010/main" val="160744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69564-0570-4F6D-9CD2-40942D8BFE7D}"/>
              </a:ext>
            </a:extLst>
          </p:cNvPr>
          <p:cNvSpPr>
            <a:spLocks noGrp="1"/>
          </p:cNvSpPr>
          <p:nvPr>
            <p:ph type="title"/>
          </p:nvPr>
        </p:nvSpPr>
        <p:spPr/>
        <p:txBody>
          <a:bodyPr/>
          <a:lstStyle/>
          <a:p>
            <a:r>
              <a:rPr lang="en-US" dirty="0"/>
              <a:t>PROFILE after adding a data region</a:t>
            </a:r>
          </a:p>
        </p:txBody>
      </p:sp>
      <p:pic>
        <p:nvPicPr>
          <p:cNvPr id="21" name="Picture 20" descr="A picture containing screenshot&#10;&#10;Description generated with very high confidence">
            <a:extLst>
              <a:ext uri="{FF2B5EF4-FFF2-40B4-BE49-F238E27FC236}">
                <a16:creationId xmlns:a16="http://schemas.microsoft.com/office/drawing/2014/main" id="{8826E2CA-CA07-417A-A1E5-B7BD04052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91" y="1750422"/>
            <a:ext cx="10086706" cy="3763961"/>
          </a:xfrm>
          <a:prstGeom prst="rect">
            <a:avLst/>
          </a:prstGeom>
        </p:spPr>
      </p:pic>
      <p:sp>
        <p:nvSpPr>
          <p:cNvPr id="22" name="TextBox 21">
            <a:extLst>
              <a:ext uri="{FF2B5EF4-FFF2-40B4-BE49-F238E27FC236}">
                <a16:creationId xmlns:a16="http://schemas.microsoft.com/office/drawing/2014/main" id="{31B39D66-4919-469C-8863-8C6DDC4BE3F3}"/>
              </a:ext>
            </a:extLst>
          </p:cNvPr>
          <p:cNvSpPr txBox="1"/>
          <p:nvPr/>
        </p:nvSpPr>
        <p:spPr>
          <a:xfrm>
            <a:off x="8104773" y="5571155"/>
            <a:ext cx="1866468" cy="523220"/>
          </a:xfrm>
          <a:prstGeom prst="rect">
            <a:avLst/>
          </a:prstGeom>
          <a:noFill/>
          <a:ln w="12700">
            <a:solidFill>
              <a:schemeClr val="accent5"/>
            </a:solidFill>
          </a:ln>
        </p:spPr>
        <p:txBody>
          <a:bodyPr wrap="square" rtlCol="0">
            <a:spAutoFit/>
          </a:bodyPr>
          <a:lstStyle/>
          <a:p>
            <a:pPr algn="ctr"/>
            <a:r>
              <a:rPr lang="en-US" sz="1400" dirty="0">
                <a:solidFill>
                  <a:schemeClr val="bg1"/>
                </a:solidFill>
              </a:rPr>
              <a:t>Pinned to Virtual Host memory copy</a:t>
            </a:r>
          </a:p>
        </p:txBody>
      </p:sp>
      <p:sp>
        <p:nvSpPr>
          <p:cNvPr id="23" name="TextBox 22">
            <a:extLst>
              <a:ext uri="{FF2B5EF4-FFF2-40B4-BE49-F238E27FC236}">
                <a16:creationId xmlns:a16="http://schemas.microsoft.com/office/drawing/2014/main" id="{0A37F8A6-DED7-4B9F-AF20-E946BC9940C3}"/>
              </a:ext>
            </a:extLst>
          </p:cNvPr>
          <p:cNvSpPr txBox="1"/>
          <p:nvPr/>
        </p:nvSpPr>
        <p:spPr>
          <a:xfrm>
            <a:off x="6524331" y="5571155"/>
            <a:ext cx="1427073" cy="307777"/>
          </a:xfrm>
          <a:prstGeom prst="rect">
            <a:avLst/>
          </a:prstGeom>
          <a:noFill/>
          <a:ln w="12700">
            <a:solidFill>
              <a:schemeClr val="accent3"/>
            </a:solidFill>
          </a:ln>
        </p:spPr>
        <p:txBody>
          <a:bodyPr wrap="square" rtlCol="0">
            <a:spAutoFit/>
          </a:bodyPr>
          <a:lstStyle/>
          <a:p>
            <a:pPr algn="ctr"/>
            <a:r>
              <a:rPr lang="en-US" sz="1400" dirty="0">
                <a:solidFill>
                  <a:schemeClr val="bg1"/>
                </a:solidFill>
              </a:rPr>
              <a:t>Update to host</a:t>
            </a:r>
          </a:p>
        </p:txBody>
      </p:sp>
      <p:sp>
        <p:nvSpPr>
          <p:cNvPr id="24" name="TextBox 23">
            <a:extLst>
              <a:ext uri="{FF2B5EF4-FFF2-40B4-BE49-F238E27FC236}">
                <a16:creationId xmlns:a16="http://schemas.microsoft.com/office/drawing/2014/main" id="{6ED7A83A-6500-46DE-A73D-3278458E1930}"/>
              </a:ext>
            </a:extLst>
          </p:cNvPr>
          <p:cNvSpPr txBox="1"/>
          <p:nvPr/>
        </p:nvSpPr>
        <p:spPr>
          <a:xfrm>
            <a:off x="4481293" y="5558611"/>
            <a:ext cx="1473477" cy="307777"/>
          </a:xfrm>
          <a:prstGeom prst="rect">
            <a:avLst/>
          </a:prstGeom>
          <a:noFill/>
          <a:ln w="12700">
            <a:solidFill>
              <a:schemeClr val="accent4"/>
            </a:solidFill>
          </a:ln>
        </p:spPr>
        <p:txBody>
          <a:bodyPr wrap="square" rtlCol="0">
            <a:spAutoFit/>
          </a:bodyPr>
          <a:lstStyle/>
          <a:p>
            <a:pPr algn="ctr"/>
            <a:r>
              <a:rPr lang="en-US" sz="1400" dirty="0">
                <a:solidFill>
                  <a:schemeClr val="bg1"/>
                </a:solidFill>
              </a:rPr>
              <a:t>Device compute</a:t>
            </a:r>
          </a:p>
        </p:txBody>
      </p:sp>
      <p:sp>
        <p:nvSpPr>
          <p:cNvPr id="25" name="Oval 24">
            <a:extLst>
              <a:ext uri="{FF2B5EF4-FFF2-40B4-BE49-F238E27FC236}">
                <a16:creationId xmlns:a16="http://schemas.microsoft.com/office/drawing/2014/main" id="{8BCF3B11-96DA-4C3D-8C67-92E1E3B42BE7}"/>
              </a:ext>
            </a:extLst>
          </p:cNvPr>
          <p:cNvSpPr/>
          <p:nvPr/>
        </p:nvSpPr>
        <p:spPr>
          <a:xfrm>
            <a:off x="7549288" y="2684347"/>
            <a:ext cx="1533752" cy="64007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FEC05AF-0C45-41FC-B394-3FE7B66B28A7}"/>
              </a:ext>
            </a:extLst>
          </p:cNvPr>
          <p:cNvSpPr/>
          <p:nvPr/>
        </p:nvSpPr>
        <p:spPr>
          <a:xfrm>
            <a:off x="6735567" y="3743128"/>
            <a:ext cx="1004603" cy="640078"/>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334170-0E71-4E09-B3BA-E6141270577C}"/>
              </a:ext>
            </a:extLst>
          </p:cNvPr>
          <p:cNvSpPr/>
          <p:nvPr/>
        </p:nvSpPr>
        <p:spPr>
          <a:xfrm>
            <a:off x="1716617" y="3882895"/>
            <a:ext cx="5018950" cy="972381"/>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58A1288-A7B1-4D1E-8F98-815517043429}"/>
              </a:ext>
            </a:extLst>
          </p:cNvPr>
          <p:cNvCxnSpPr>
            <a:cxnSpLocks/>
            <a:stCxn id="24" idx="0"/>
          </p:cNvCxnSpPr>
          <p:nvPr/>
        </p:nvCxnSpPr>
        <p:spPr>
          <a:xfrm flipH="1" flipV="1">
            <a:off x="4972596" y="4855277"/>
            <a:ext cx="245436" cy="703334"/>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18D9E4-2614-4434-9674-9420F4615EAF}"/>
              </a:ext>
            </a:extLst>
          </p:cNvPr>
          <p:cNvCxnSpPr>
            <a:cxnSpLocks/>
            <a:stCxn id="22" idx="0"/>
            <a:endCxn id="25" idx="4"/>
          </p:cNvCxnSpPr>
          <p:nvPr/>
        </p:nvCxnSpPr>
        <p:spPr>
          <a:xfrm flipH="1" flipV="1">
            <a:off x="8316164" y="3324425"/>
            <a:ext cx="721843" cy="224673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3434BE-4C1B-4B26-AF4B-80FF4A110958}"/>
              </a:ext>
            </a:extLst>
          </p:cNvPr>
          <p:cNvCxnSpPr>
            <a:cxnSpLocks/>
            <a:stCxn id="23" idx="0"/>
            <a:endCxn id="26" idx="4"/>
          </p:cNvCxnSpPr>
          <p:nvPr/>
        </p:nvCxnSpPr>
        <p:spPr>
          <a:xfrm flipV="1">
            <a:off x="7237868" y="4383206"/>
            <a:ext cx="1" cy="1187949"/>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394820C-5C96-4FF2-8BAC-AA8A974EA2EB}"/>
              </a:ext>
            </a:extLst>
          </p:cNvPr>
          <p:cNvSpPr txBox="1"/>
          <p:nvPr/>
        </p:nvSpPr>
        <p:spPr>
          <a:xfrm>
            <a:off x="476791" y="1295638"/>
            <a:ext cx="10086706"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90000"/>
              </a:lnSpc>
            </a:pPr>
            <a:r>
              <a:rPr lang="en-US" dirty="0">
                <a:solidFill>
                  <a:schemeClr val="bg1"/>
                </a:solidFill>
              </a:rPr>
              <a:t>After adding a data region, we see lots of compute and data movement only when we update.</a:t>
            </a:r>
          </a:p>
        </p:txBody>
      </p:sp>
    </p:spTree>
    <p:extLst>
      <p:ext uri="{BB962C8B-B14F-4D97-AF65-F5344CB8AC3E}">
        <p14:creationId xmlns:p14="http://schemas.microsoft.com/office/powerpoint/2010/main" val="186216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750637"/>
            <a:ext cx="10972799" cy="941731"/>
          </a:xfrm>
        </p:spPr>
        <p:txBody>
          <a:bodyPr/>
          <a:lstStyle/>
          <a:p>
            <a:pPr algn="ctr"/>
            <a:r>
              <a:rPr lang="en-US" b="0" dirty="0"/>
              <a:t>Exercise 2</a:t>
            </a:r>
            <a:br>
              <a:rPr lang="en-US" b="0" dirty="0"/>
            </a:br>
            <a:r>
              <a:rPr lang="en-US" sz="3240" cap="none" dirty="0">
                <a:solidFill>
                  <a:schemeClr val="tx2"/>
                </a:solidFill>
              </a:rPr>
              <a:t>Use </a:t>
            </a:r>
            <a:r>
              <a:rPr lang="en-US" sz="3240" cap="none" dirty="0" err="1">
                <a:solidFill>
                  <a:schemeClr val="tx2"/>
                </a:solidFill>
              </a:rPr>
              <a:t>acc</a:t>
            </a:r>
            <a:r>
              <a:rPr lang="en-US" sz="3240" cap="none" dirty="0">
                <a:solidFill>
                  <a:schemeClr val="tx2"/>
                </a:solidFill>
              </a:rPr>
              <a:t> </a:t>
            </a:r>
            <a:r>
              <a:rPr lang="en-US" sz="3240" cap="none" dirty="0">
                <a:solidFill>
                  <a:schemeClr val="tx2"/>
                </a:solidFill>
                <a:latin typeface="Lucida Console" pitchFamily="49" charset="0"/>
              </a:rPr>
              <a:t>data</a:t>
            </a:r>
            <a:r>
              <a:rPr lang="en-US" sz="2000" cap="none" dirty="0">
                <a:solidFill>
                  <a:schemeClr val="tx2"/>
                </a:solidFill>
                <a:latin typeface="Lucida Console" pitchFamily="49" charset="0"/>
              </a:rPr>
              <a:t> </a:t>
            </a:r>
            <a:r>
              <a:rPr lang="en-US" sz="3240" cap="none" dirty="0">
                <a:solidFill>
                  <a:schemeClr val="tx2"/>
                </a:solidFill>
              </a:rPr>
              <a:t>to minimize transfers</a:t>
            </a:r>
            <a:br>
              <a:rPr lang="en-US" sz="3240" cap="none" dirty="0">
                <a:solidFill>
                  <a:schemeClr val="tx2"/>
                </a:solidFill>
              </a:rPr>
            </a:br>
            <a:endParaRPr lang="en-US" sz="1920" cap="none" dirty="0">
              <a:solidFill>
                <a:schemeClr val="tx2"/>
              </a:solidFill>
            </a:endParaRPr>
          </a:p>
        </p:txBody>
      </p:sp>
      <p:sp>
        <p:nvSpPr>
          <p:cNvPr id="3" name="Content Placeholder 2"/>
          <p:cNvSpPr>
            <a:spLocks noGrp="1"/>
          </p:cNvSpPr>
          <p:nvPr>
            <p:ph idx="1"/>
          </p:nvPr>
        </p:nvSpPr>
        <p:spPr>
          <a:xfrm>
            <a:off x="492760" y="1950720"/>
            <a:ext cx="10302240" cy="3103880"/>
          </a:xfrm>
        </p:spPr>
        <p:txBody>
          <a:bodyPr/>
          <a:lstStyle/>
          <a:p>
            <a:pPr marL="0" indent="0">
              <a:buNone/>
            </a:pPr>
            <a:r>
              <a:rPr lang="en-US" dirty="0">
                <a:solidFill>
                  <a:schemeClr val="accent4"/>
                </a:solidFill>
              </a:rPr>
              <a:t>Q: What speedup can you get with data + kernels directives? </a:t>
            </a:r>
            <a:endParaRPr lang="en-US" dirty="0"/>
          </a:p>
          <a:p>
            <a:pPr marL="0" indent="0">
              <a:buNone/>
            </a:pPr>
            <a:r>
              <a:rPr lang="en-US" sz="1920" dirty="0"/>
              <a:t>Start with your Exercise 1 solution (or ours).</a:t>
            </a:r>
          </a:p>
          <a:p>
            <a:pPr marL="0" lvl="1" indent="0">
              <a:buNone/>
            </a:pPr>
            <a:r>
              <a:rPr lang="en-US" sz="1920" dirty="0"/>
              <a:t>Add </a:t>
            </a:r>
            <a:r>
              <a:rPr lang="en-US" sz="1920" i="1" dirty="0"/>
              <a:t>data</a:t>
            </a:r>
            <a:r>
              <a:rPr lang="en-US" sz="1920" dirty="0"/>
              <a:t> directives where it helps.</a:t>
            </a:r>
          </a:p>
          <a:p>
            <a:pPr marL="799810" lvl="2" indent="-342900">
              <a:buFont typeface="Arial" panose="020B0604020202020204" pitchFamily="34" charset="0"/>
              <a:buChar char="•"/>
            </a:pPr>
            <a:r>
              <a:rPr lang="en-US" sz="1680" dirty="0"/>
              <a:t>Think: when </a:t>
            </a:r>
            <a:r>
              <a:rPr lang="en-US" sz="1680" i="1" dirty="0"/>
              <a:t>should</a:t>
            </a:r>
            <a:r>
              <a:rPr lang="en-US" sz="1680" dirty="0"/>
              <a:t> I move data between host and GPU?  Think how you would do it by hand, then determine which data clauses will implement that plan.</a:t>
            </a:r>
          </a:p>
          <a:p>
            <a:pPr marL="799810" lvl="2" indent="-342900">
              <a:buFont typeface="Arial" panose="020B0604020202020204" pitchFamily="34" charset="0"/>
              <a:buChar char="•"/>
            </a:pPr>
            <a:r>
              <a:rPr lang="en-US" sz="1680" dirty="0"/>
              <a:t>Hint: you may find it helpful to ignore the output at first and just concentrate on getting  the solution to converge quickly (at 3372 steps).  Then worry about </a:t>
            </a:r>
            <a:r>
              <a:rPr lang="en-US" sz="1680" i="1" dirty="0">
                <a:solidFill>
                  <a:schemeClr val="bg2">
                    <a:lumMod val="60000"/>
                    <a:lumOff val="40000"/>
                  </a:schemeClr>
                </a:solidFill>
              </a:rPr>
              <a:t>updating</a:t>
            </a:r>
            <a:r>
              <a:rPr lang="en-US" sz="1680" dirty="0">
                <a:solidFill>
                  <a:schemeClr val="bg2">
                    <a:lumMod val="60000"/>
                    <a:lumOff val="40000"/>
                  </a:schemeClr>
                </a:solidFill>
              </a:rPr>
              <a:t> </a:t>
            </a:r>
            <a:r>
              <a:rPr lang="en-US" sz="1680" dirty="0"/>
              <a:t>the printout (hint, hint).</a:t>
            </a:r>
          </a:p>
          <a:p>
            <a:pPr marL="0" lvl="1" indent="0">
              <a:buNone/>
            </a:pPr>
            <a:endParaRPr lang="en-US" sz="1920" dirty="0"/>
          </a:p>
        </p:txBody>
      </p:sp>
    </p:spTree>
    <p:extLst>
      <p:ext uri="{BB962C8B-B14F-4D97-AF65-F5344CB8AC3E}">
        <p14:creationId xmlns:p14="http://schemas.microsoft.com/office/powerpoint/2010/main" val="29435365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730482"/>
            <a:ext cx="10287000" cy="646270"/>
          </a:xfrm>
        </p:spPr>
        <p:txBody>
          <a:bodyPr/>
          <a:lstStyle/>
          <a:p>
            <a:r>
              <a:rPr lang="en-US" dirty="0"/>
              <a:t>Exercises: General Instructions</a:t>
            </a:r>
          </a:p>
        </p:txBody>
      </p:sp>
      <p:sp>
        <p:nvSpPr>
          <p:cNvPr id="3" name="Content Placeholder 2"/>
          <p:cNvSpPr>
            <a:spLocks noGrp="1"/>
          </p:cNvSpPr>
          <p:nvPr>
            <p:ph idx="1"/>
          </p:nvPr>
        </p:nvSpPr>
        <p:spPr>
          <a:xfrm>
            <a:off x="549274" y="1937948"/>
            <a:ext cx="10042525" cy="4648200"/>
          </a:xfrm>
        </p:spPr>
        <p:txBody>
          <a:bodyPr>
            <a:normAutofit/>
          </a:bodyPr>
          <a:lstStyle/>
          <a:p>
            <a:pPr>
              <a:buFont typeface="Arial" panose="020B0604020202020204" pitchFamily="34" charset="0"/>
              <a:buChar char="•"/>
            </a:pPr>
            <a:r>
              <a:rPr lang="en-US" sz="2160" dirty="0"/>
              <a:t>The exercise is found at </a:t>
            </a:r>
            <a:r>
              <a:rPr lang="en-US" sz="2160" dirty="0">
                <a:hlinkClick r:id="rId2"/>
              </a:rPr>
              <a:t>https://nvlabs.qwiklab.com</a:t>
            </a:r>
            <a:endParaRPr lang="en-US" sz="2160" dirty="0">
              <a:solidFill>
                <a:schemeClr val="tx1"/>
              </a:solidFill>
            </a:endParaRPr>
          </a:p>
          <a:p>
            <a:pPr marL="0" lvl="1" indent="0">
              <a:buNone/>
            </a:pPr>
            <a:r>
              <a:rPr lang="en-US" sz="1960" dirty="0"/>
              <a:t>	</a:t>
            </a:r>
            <a:r>
              <a:rPr lang="en-US" sz="1800" dirty="0">
                <a:solidFill>
                  <a:schemeClr val="bg1"/>
                </a:solidFill>
              </a:rPr>
              <a:t>Create an account or log in (use the same email you registered for the course with)</a:t>
            </a:r>
          </a:p>
          <a:p>
            <a:pPr marL="0" lvl="1" indent="0">
              <a:buNone/>
            </a:pPr>
            <a:r>
              <a:rPr lang="en-US" sz="1760" dirty="0"/>
              <a:t>               </a:t>
            </a:r>
            <a:r>
              <a:rPr lang="en-US" sz="1800" dirty="0"/>
              <a:t>Open class: </a:t>
            </a:r>
            <a:r>
              <a:rPr lang="en-US" sz="1800" b="1" dirty="0"/>
              <a:t>OpenACC Course Oct 2017</a:t>
            </a:r>
          </a:p>
        </p:txBody>
      </p:sp>
      <p:pic>
        <p:nvPicPr>
          <p:cNvPr id="5" name="Picture 4" descr="Related image">
            <a:extLst>
              <a:ext uri="{FF2B5EF4-FFF2-40B4-BE49-F238E27FC236}">
                <a16:creationId xmlns:a16="http://schemas.microsoft.com/office/drawing/2014/main" id="{FE508E9C-1087-4A2B-90BA-21F439EABE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7897" y="2421758"/>
            <a:ext cx="448295" cy="4609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lated image">
            <a:extLst>
              <a:ext uri="{FF2B5EF4-FFF2-40B4-BE49-F238E27FC236}">
                <a16:creationId xmlns:a16="http://schemas.microsoft.com/office/drawing/2014/main" id="{5ADDB621-034C-46CE-8435-C1CCD5B83BB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7897" y="2891290"/>
            <a:ext cx="448295" cy="46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572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0401B34-C4F1-4A5F-922A-2D86B63071B5}"/>
              </a:ext>
            </a:extLst>
          </p:cNvPr>
          <p:cNvSpPr txBox="1">
            <a:spLocks noChangeArrowheads="1"/>
          </p:cNvSpPr>
          <p:nvPr/>
        </p:nvSpPr>
        <p:spPr bwMode="auto">
          <a:xfrm>
            <a:off x="805353" y="564021"/>
            <a:ext cx="5788351" cy="6665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lnSpc>
                <a:spcPct val="90000"/>
              </a:lnSpc>
              <a:spcBef>
                <a:spcPct val="0"/>
              </a:spcBef>
              <a:spcAft>
                <a:spcPct val="0"/>
              </a:spcAft>
              <a:defRPr sz="3600" b="0" cap="all" baseline="0">
                <a:solidFill>
                  <a:schemeClr val="tx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lgn="l" defTabSz="914400"/>
            <a:r>
              <a:rPr lang="en-US" altLang="en-US" kern="0" cap="none" dirty="0"/>
              <a:t>TODAY WE DISCUSSED</a:t>
            </a:r>
          </a:p>
        </p:txBody>
      </p:sp>
      <p:sp>
        <p:nvSpPr>
          <p:cNvPr id="6" name="TextBox 5">
            <a:extLst>
              <a:ext uri="{FF2B5EF4-FFF2-40B4-BE49-F238E27FC236}">
                <a16:creationId xmlns:a16="http://schemas.microsoft.com/office/drawing/2014/main" id="{07CD0B48-FC17-499C-8BBA-4578BFEC3FFC}"/>
              </a:ext>
            </a:extLst>
          </p:cNvPr>
          <p:cNvSpPr txBox="1"/>
          <p:nvPr/>
        </p:nvSpPr>
        <p:spPr>
          <a:xfrm>
            <a:off x="6306796" y="5665226"/>
            <a:ext cx="4749135" cy="5909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dirty="0">
                <a:solidFill>
                  <a:schemeClr val="tx2"/>
                </a:solidFill>
              </a:rPr>
              <a:t>Questions? Email </a:t>
            </a:r>
            <a:r>
              <a:rPr lang="en-US" dirty="0">
                <a:solidFill>
                  <a:schemeClr val="tx2"/>
                </a:solidFill>
                <a:hlinkClick r:id="rId2"/>
              </a:rPr>
              <a:t>openacc@nvidia.com</a:t>
            </a:r>
            <a:endParaRPr lang="en-US" dirty="0">
              <a:solidFill>
                <a:schemeClr val="tx2"/>
              </a:solidFill>
            </a:endParaRPr>
          </a:p>
          <a:p>
            <a:pPr algn="ctr">
              <a:lnSpc>
                <a:spcPct val="90000"/>
              </a:lnSpc>
            </a:pPr>
            <a:endParaRPr lang="en-US" dirty="0">
              <a:solidFill>
                <a:schemeClr val="tx2"/>
              </a:solidFill>
            </a:endParaRPr>
          </a:p>
        </p:txBody>
      </p:sp>
      <p:sp>
        <p:nvSpPr>
          <p:cNvPr id="9" name="Content Placeholder 2">
            <a:extLst>
              <a:ext uri="{FF2B5EF4-FFF2-40B4-BE49-F238E27FC236}">
                <a16:creationId xmlns:a16="http://schemas.microsoft.com/office/drawing/2014/main" id="{2BEDB7E7-8A85-4716-9231-33C0F2664E44}"/>
              </a:ext>
            </a:extLst>
          </p:cNvPr>
          <p:cNvSpPr txBox="1">
            <a:spLocks/>
          </p:cNvSpPr>
          <p:nvPr/>
        </p:nvSpPr>
        <p:spPr bwMode="auto">
          <a:xfrm>
            <a:off x="805353" y="1842132"/>
            <a:ext cx="9073585" cy="23083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marL="285750" indent="-285750">
              <a:lnSpc>
                <a:spcPct val="90000"/>
              </a:lnSpc>
              <a:buFont typeface="Arial" panose="020B0604020202020204" pitchFamily="34" charset="0"/>
              <a:buChar char="•"/>
              <a:defRPr sz="3200">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a:t>What OpenACC data directives are</a:t>
            </a:r>
          </a:p>
          <a:p>
            <a:r>
              <a:rPr lang="en-US" dirty="0"/>
              <a:t>Why they are important for GPU use</a:t>
            </a:r>
          </a:p>
          <a:p>
            <a:r>
              <a:rPr lang="en-US" dirty="0"/>
              <a:t>How to spot these, and many other types of performance hotspots, with a Profiler</a:t>
            </a:r>
          </a:p>
          <a:p>
            <a:endParaRPr lang="en-US" dirty="0"/>
          </a:p>
        </p:txBody>
      </p:sp>
    </p:spTree>
    <p:extLst>
      <p:ext uri="{BB962C8B-B14F-4D97-AF65-F5344CB8AC3E}">
        <p14:creationId xmlns:p14="http://schemas.microsoft.com/office/powerpoint/2010/main" val="2654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C987-936C-422B-9892-96CC3F4FB2E9}"/>
              </a:ext>
            </a:extLst>
          </p:cNvPr>
          <p:cNvSpPr>
            <a:spLocks noGrp="1"/>
          </p:cNvSpPr>
          <p:nvPr>
            <p:ph type="title"/>
          </p:nvPr>
        </p:nvSpPr>
        <p:spPr/>
        <p:txBody>
          <a:bodyPr/>
          <a:lstStyle/>
          <a:p>
            <a:r>
              <a:rPr lang="en-US" dirty="0"/>
              <a:t>Homework solution</a:t>
            </a:r>
          </a:p>
        </p:txBody>
      </p:sp>
    </p:spTree>
    <p:extLst>
      <p:ext uri="{BB962C8B-B14F-4D97-AF65-F5344CB8AC3E}">
        <p14:creationId xmlns:p14="http://schemas.microsoft.com/office/powerpoint/2010/main" val="358686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02CF6A8-2841-4444-8146-1B180405FAA1}"/>
              </a:ext>
            </a:extLst>
          </p:cNvPr>
          <p:cNvSpPr/>
          <p:nvPr/>
        </p:nvSpPr>
        <p:spPr>
          <a:xfrm>
            <a:off x="1770748" y="2371494"/>
            <a:ext cx="1966827" cy="275417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19250" y="2170463"/>
            <a:ext cx="2861037" cy="143295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a:srcRect l="273" t="494" r="-273" b="48949"/>
          <a:stretch/>
        </p:blipFill>
        <p:spPr>
          <a:xfrm>
            <a:off x="7574039" y="2160205"/>
            <a:ext cx="2861036" cy="144321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311503" y="1672978"/>
            <a:ext cx="2908090" cy="516535"/>
          </a:xfrm>
        </p:spPr>
        <p:txBody>
          <a:bodyPr/>
          <a:lstStyle/>
          <a:p>
            <a:pPr marL="0" indent="0" algn="ctr">
              <a:lnSpc>
                <a:spcPct val="100000"/>
              </a:lnSpc>
              <a:spcBef>
                <a:spcPts val="0"/>
              </a:spcBef>
              <a:spcAft>
                <a:spcPts val="0"/>
              </a:spcAft>
              <a:buNone/>
            </a:pPr>
            <a:r>
              <a:rPr lang="en-US" sz="1600" b="1" dirty="0"/>
              <a:t>Resources</a:t>
            </a:r>
            <a:r>
              <a:rPr lang="en-US" sz="1600" dirty="0"/>
              <a:t> </a:t>
            </a:r>
          </a:p>
          <a:p>
            <a:pPr marL="0" indent="0" algn="ctr">
              <a:lnSpc>
                <a:spcPct val="100000"/>
              </a:lnSpc>
              <a:spcBef>
                <a:spcPts val="0"/>
              </a:spcBef>
              <a:spcAft>
                <a:spcPts val="0"/>
              </a:spcAft>
              <a:buNone/>
            </a:pPr>
            <a:r>
              <a:rPr lang="en-US" sz="1200" dirty="0">
                <a:solidFill>
                  <a:schemeClr val="tx1"/>
                </a:solidFill>
                <a:hlinkClick r:id="rId5"/>
              </a:rPr>
              <a:t>https://www.openacc.org/resources</a:t>
            </a:r>
            <a:endParaRPr lang="en-US" sz="1200" dirty="0"/>
          </a:p>
          <a:p>
            <a:pPr marL="0" indent="0" algn="ctr">
              <a:lnSpc>
                <a:spcPct val="100000"/>
              </a:lnSpc>
              <a:spcBef>
                <a:spcPts val="0"/>
              </a:spcBef>
              <a:spcAft>
                <a:spcPts val="0"/>
              </a:spcAft>
              <a:buNone/>
            </a:pPr>
            <a:endParaRPr lang="en-US" sz="1200" dirty="0">
              <a:solidFill>
                <a:schemeClr val="tx1"/>
              </a:solidFill>
            </a:endParaRPr>
          </a:p>
          <a:p>
            <a:pPr marL="0" indent="0" algn="ctr">
              <a:lnSpc>
                <a:spcPct val="100000"/>
              </a:lnSpc>
              <a:spcBef>
                <a:spcPts val="0"/>
              </a:spcBef>
              <a:spcAft>
                <a:spcPts val="0"/>
              </a:spcAft>
              <a:buNone/>
            </a:pPr>
            <a:endParaRPr lang="en-US" sz="1200" dirty="0">
              <a:solidFill>
                <a:schemeClr val="tx1"/>
              </a:solidFill>
            </a:endParaRPr>
          </a:p>
          <a:p>
            <a:pPr algn="ctr"/>
            <a:endParaRPr lang="en-US" sz="1200" dirty="0"/>
          </a:p>
        </p:txBody>
      </p:sp>
      <p:pic>
        <p:nvPicPr>
          <p:cNvPr id="4" name="Picture 3">
            <a:extLst>
              <a:ext uri="{FF2B5EF4-FFF2-40B4-BE49-F238E27FC236}">
                <a16:creationId xmlns:a16="http://schemas.microsoft.com/office/drawing/2014/main" id="{E8770385-2D00-4EB4-B87B-087496198206}"/>
              </a:ext>
            </a:extLst>
          </p:cNvPr>
          <p:cNvPicPr>
            <a:picLocks noChangeAspect="1"/>
          </p:cNvPicPr>
          <p:nvPr/>
        </p:nvPicPr>
        <p:blipFill rotWithShape="1">
          <a:blip r:embed="rId6"/>
          <a:srcRect t="1" b="48914"/>
          <a:stretch/>
        </p:blipFill>
        <p:spPr>
          <a:xfrm>
            <a:off x="4402472" y="4238221"/>
            <a:ext cx="2861037" cy="1432952"/>
          </a:xfrm>
          <a:prstGeom prst="rect">
            <a:avLst/>
          </a:prstGeom>
          <a:ln>
            <a:noFill/>
          </a:ln>
          <a:effectLst>
            <a:outerShdw blurRad="292100" dist="139700" dir="2700000" algn="tl" rotWithShape="0">
              <a:srgbClr val="333333">
                <a:alpha val="65000"/>
              </a:srgbClr>
            </a:outerShdw>
          </a:effectLst>
        </p:spPr>
      </p:pic>
      <p:sp>
        <p:nvSpPr>
          <p:cNvPr id="12" name="Content Placeholder 2">
            <a:extLst>
              <a:ext uri="{FF2B5EF4-FFF2-40B4-BE49-F238E27FC236}">
                <a16:creationId xmlns:a16="http://schemas.microsoft.com/office/drawing/2014/main" id="{BA3C4650-5352-4599-B736-35E5BF2A68E9}"/>
              </a:ext>
            </a:extLst>
          </p:cNvPr>
          <p:cNvSpPr txBox="1">
            <a:spLocks/>
          </p:cNvSpPr>
          <p:nvPr/>
        </p:nvSpPr>
        <p:spPr bwMode="auto">
          <a:xfrm>
            <a:off x="7519779" y="1655462"/>
            <a:ext cx="2984772" cy="311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0" indent="0" algn="ctr" defTabSz="914400">
              <a:lnSpc>
                <a:spcPct val="100000"/>
              </a:lnSpc>
              <a:spcBef>
                <a:spcPts val="0"/>
              </a:spcBef>
              <a:spcAft>
                <a:spcPts val="0"/>
              </a:spcAft>
              <a:buFont typeface="Wingdings" panose="05000000000000000000" pitchFamily="2" charset="2"/>
              <a:buNone/>
            </a:pPr>
            <a:r>
              <a:rPr lang="en-US" sz="1600" b="1" kern="0" dirty="0"/>
              <a:t>Success Stories</a:t>
            </a:r>
            <a:r>
              <a:rPr lang="en-US" sz="1200" b="1" kern="0" dirty="0"/>
              <a:t> </a:t>
            </a:r>
            <a:r>
              <a:rPr lang="en-US" sz="1200" kern="0" dirty="0">
                <a:solidFill>
                  <a:schemeClr val="tx1"/>
                </a:solidFill>
                <a:hlinkClick r:id="rId7"/>
              </a:rPr>
              <a:t>https://www.openacc.org/success-stories</a:t>
            </a:r>
            <a:endParaRPr lang="en-US" sz="1200" kern="0" dirty="0"/>
          </a:p>
        </p:txBody>
      </p:sp>
      <p:sp>
        <p:nvSpPr>
          <p:cNvPr id="14" name="Content Placeholder 2">
            <a:extLst>
              <a:ext uri="{FF2B5EF4-FFF2-40B4-BE49-F238E27FC236}">
                <a16:creationId xmlns:a16="http://schemas.microsoft.com/office/drawing/2014/main" id="{7557CE45-D9EB-4C00-A648-92B3EA1A0CB6}"/>
              </a:ext>
            </a:extLst>
          </p:cNvPr>
          <p:cNvSpPr txBox="1">
            <a:spLocks/>
          </p:cNvSpPr>
          <p:nvPr/>
        </p:nvSpPr>
        <p:spPr bwMode="auto">
          <a:xfrm>
            <a:off x="7519779" y="3756013"/>
            <a:ext cx="2861037" cy="445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0" indent="0" algn="ctr" defTabSz="914400">
              <a:lnSpc>
                <a:spcPct val="100000"/>
              </a:lnSpc>
              <a:spcBef>
                <a:spcPts val="0"/>
              </a:spcBef>
              <a:spcAft>
                <a:spcPts val="0"/>
              </a:spcAft>
              <a:buFont typeface="Wingdings" panose="05000000000000000000" pitchFamily="2" charset="2"/>
              <a:buNone/>
            </a:pPr>
            <a:r>
              <a:rPr lang="en-US" sz="1600" b="1" kern="0" dirty="0"/>
              <a:t>Events</a:t>
            </a:r>
          </a:p>
          <a:p>
            <a:pPr marL="0" indent="0" algn="ctr" defTabSz="914400">
              <a:lnSpc>
                <a:spcPct val="100000"/>
              </a:lnSpc>
              <a:spcBef>
                <a:spcPts val="0"/>
              </a:spcBef>
              <a:spcAft>
                <a:spcPts val="0"/>
              </a:spcAft>
              <a:buFont typeface="Wingdings" panose="05000000000000000000" pitchFamily="2" charset="2"/>
              <a:buNone/>
            </a:pPr>
            <a:r>
              <a:rPr lang="en-US" sz="1200" kern="0" dirty="0">
                <a:hlinkClick r:id="rId8"/>
              </a:rPr>
              <a:t>https://www.openacc.org/events</a:t>
            </a:r>
            <a:r>
              <a:rPr lang="en-US" sz="1200" kern="0" dirty="0"/>
              <a:t>  </a:t>
            </a:r>
          </a:p>
        </p:txBody>
      </p:sp>
      <p:sp>
        <p:nvSpPr>
          <p:cNvPr id="15" name="Title 1">
            <a:extLst>
              <a:ext uri="{FF2B5EF4-FFF2-40B4-BE49-F238E27FC236}">
                <a16:creationId xmlns:a16="http://schemas.microsoft.com/office/drawing/2014/main" id="{AEA3F0A9-E37A-4E15-952A-5A6EC29F2502}"/>
              </a:ext>
            </a:extLst>
          </p:cNvPr>
          <p:cNvSpPr>
            <a:spLocks noGrp="1"/>
          </p:cNvSpPr>
          <p:nvPr>
            <p:ph type="title"/>
          </p:nvPr>
        </p:nvSpPr>
        <p:spPr>
          <a:xfrm>
            <a:off x="419641" y="649796"/>
            <a:ext cx="9976104" cy="590931"/>
          </a:xfrm>
        </p:spPr>
        <p:txBody>
          <a:bodyPr/>
          <a:lstStyle/>
          <a:p>
            <a:pPr algn="ctr"/>
            <a:r>
              <a:rPr lang="en-US" dirty="0"/>
              <a:t>OPENACC Resources</a:t>
            </a:r>
          </a:p>
        </p:txBody>
      </p:sp>
      <p:sp>
        <p:nvSpPr>
          <p:cNvPr id="41" name="Rectangle 40">
            <a:extLst>
              <a:ext uri="{FF2B5EF4-FFF2-40B4-BE49-F238E27FC236}">
                <a16:creationId xmlns:a16="http://schemas.microsoft.com/office/drawing/2014/main" id="{067845C9-6EFB-40CD-BEE4-4A113C70DBC9}"/>
              </a:ext>
            </a:extLst>
          </p:cNvPr>
          <p:cNvSpPr/>
          <p:nvPr/>
        </p:nvSpPr>
        <p:spPr>
          <a:xfrm>
            <a:off x="193424" y="1231258"/>
            <a:ext cx="10779376" cy="369332"/>
          </a:xfrm>
          <a:prstGeom prst="rect">
            <a:avLst/>
          </a:prstGeom>
        </p:spPr>
        <p:txBody>
          <a:bodyPr wrap="square">
            <a:spAutoFit/>
          </a:bodyPr>
          <a:lstStyle/>
          <a:p>
            <a:pPr algn="ctr">
              <a:lnSpc>
                <a:spcPct val="150000"/>
              </a:lnSpc>
            </a:pPr>
            <a:r>
              <a:rPr lang="en-US" sz="1200" dirty="0">
                <a:solidFill>
                  <a:schemeClr val="bg1"/>
                </a:solidFill>
                <a:latin typeface="Trebuchet MS" charset="0"/>
                <a:ea typeface="Trebuchet MS" charset="0"/>
                <a:cs typeface="Trebuchet MS" charset="0"/>
              </a:rPr>
              <a:t>Guides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Talks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Tutorials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Videos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Books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Spec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Code</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Samples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Teaching Materials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Events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Success Stories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Courses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Slack </a:t>
            </a:r>
            <a:r>
              <a:rPr lang="en-US" sz="1200" dirty="0">
                <a:solidFill>
                  <a:srgbClr val="FF5400"/>
                </a:solidFill>
                <a:latin typeface="Trebuchet MS" charset="0"/>
                <a:ea typeface="Trebuchet MS" charset="0"/>
                <a:cs typeface="Trebuchet MS" charset="0"/>
              </a:rPr>
              <a:t>● </a:t>
            </a:r>
            <a:r>
              <a:rPr lang="en-US" sz="1200" dirty="0">
                <a:solidFill>
                  <a:schemeClr val="bg1"/>
                </a:solidFill>
                <a:latin typeface="Trebuchet MS" charset="0"/>
                <a:ea typeface="Trebuchet MS" charset="0"/>
                <a:cs typeface="Trebuchet MS" charset="0"/>
              </a:rPr>
              <a:t>Stack Overflow</a:t>
            </a:r>
          </a:p>
        </p:txBody>
      </p:sp>
      <p:pic>
        <p:nvPicPr>
          <p:cNvPr id="1028" name="Picture 4" descr="GCC">
            <a:hlinkClick r:id="rId9"/>
            <a:extLst>
              <a:ext uri="{FF2B5EF4-FFF2-40B4-BE49-F238E27FC236}">
                <a16:creationId xmlns:a16="http://schemas.microsoft.com/office/drawing/2014/main" id="{51186137-8338-49F1-9051-2EE1E7D9E8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7082" y="3471725"/>
            <a:ext cx="818967" cy="82796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D17AF6F2-DE98-48C5-9F7F-34F710FDD6A6}"/>
              </a:ext>
            </a:extLst>
          </p:cNvPr>
          <p:cNvPicPr>
            <a:picLocks noChangeAspect="1"/>
          </p:cNvPicPr>
          <p:nvPr/>
        </p:nvPicPr>
        <p:blipFill rotWithShape="1">
          <a:blip r:embed="rId11"/>
          <a:srcRect b="40989"/>
          <a:stretch/>
        </p:blipFill>
        <p:spPr>
          <a:xfrm>
            <a:off x="7574038" y="4238221"/>
            <a:ext cx="2861037" cy="1432952"/>
          </a:xfrm>
          <a:prstGeom prst="rect">
            <a:avLst/>
          </a:prstGeom>
          <a:ln>
            <a:noFill/>
          </a:ln>
          <a:effectLst>
            <a:outerShdw blurRad="292100" dist="139700" dir="2700000" algn="tl" rotWithShape="0">
              <a:srgbClr val="333333">
                <a:alpha val="65000"/>
              </a:srgbClr>
            </a:outerShdw>
          </a:effectLst>
        </p:spPr>
      </p:pic>
      <p:sp>
        <p:nvSpPr>
          <p:cNvPr id="57" name="Content Placeholder 2">
            <a:extLst>
              <a:ext uri="{FF2B5EF4-FFF2-40B4-BE49-F238E27FC236}">
                <a16:creationId xmlns:a16="http://schemas.microsoft.com/office/drawing/2014/main" id="{49681552-B428-4B5B-B5AA-388AFDCF4651}"/>
              </a:ext>
            </a:extLst>
          </p:cNvPr>
          <p:cNvSpPr txBox="1">
            <a:spLocks/>
          </p:cNvSpPr>
          <p:nvPr/>
        </p:nvSpPr>
        <p:spPr bwMode="auto">
          <a:xfrm>
            <a:off x="4419249" y="3725716"/>
            <a:ext cx="2861037" cy="445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0" indent="0" algn="ctr" defTabSz="914400">
              <a:lnSpc>
                <a:spcPct val="100000"/>
              </a:lnSpc>
              <a:spcBef>
                <a:spcPts val="0"/>
              </a:spcBef>
              <a:spcAft>
                <a:spcPts val="0"/>
              </a:spcAft>
              <a:buFont typeface="Wingdings" panose="05000000000000000000" pitchFamily="2" charset="2"/>
              <a:buNone/>
            </a:pPr>
            <a:r>
              <a:rPr lang="en-US" sz="1600" b="1" kern="0" dirty="0"/>
              <a:t>Compilers and Tools </a:t>
            </a:r>
            <a:r>
              <a:rPr lang="en-US" sz="1200" kern="0" dirty="0">
                <a:hlinkClick r:id="rId12"/>
              </a:rPr>
              <a:t>https://www.openacc.org/tools</a:t>
            </a:r>
            <a:r>
              <a:rPr lang="en-US" sz="1200" kern="0" dirty="0"/>
              <a:t> </a:t>
            </a:r>
          </a:p>
        </p:txBody>
      </p:sp>
      <p:sp>
        <p:nvSpPr>
          <p:cNvPr id="58" name="Content Placeholder 2">
            <a:extLst>
              <a:ext uri="{FF2B5EF4-FFF2-40B4-BE49-F238E27FC236}">
                <a16:creationId xmlns:a16="http://schemas.microsoft.com/office/drawing/2014/main" id="{29336D4D-54CC-4033-A510-8863023E36C5}"/>
              </a:ext>
            </a:extLst>
          </p:cNvPr>
          <p:cNvSpPr txBox="1">
            <a:spLocks/>
          </p:cNvSpPr>
          <p:nvPr/>
        </p:nvSpPr>
        <p:spPr bwMode="auto">
          <a:xfrm>
            <a:off x="961470" y="2279974"/>
            <a:ext cx="2908090" cy="909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0" indent="0" algn="ctr" defTabSz="914400">
              <a:lnSpc>
                <a:spcPct val="100000"/>
              </a:lnSpc>
              <a:spcBef>
                <a:spcPts val="0"/>
              </a:spcBef>
              <a:spcAft>
                <a:spcPts val="0"/>
              </a:spcAft>
              <a:buFont typeface="Wingdings" panose="05000000000000000000" pitchFamily="2" charset="2"/>
              <a:buNone/>
            </a:pPr>
            <a:r>
              <a:rPr lang="en-US" sz="2800" b="1" kern="0" dirty="0">
                <a:solidFill>
                  <a:schemeClr val="tx2"/>
                </a:solidFill>
              </a:rPr>
              <a:t>FREE </a:t>
            </a:r>
          </a:p>
          <a:p>
            <a:pPr marL="0" indent="0" algn="ctr" defTabSz="914400">
              <a:lnSpc>
                <a:spcPct val="100000"/>
              </a:lnSpc>
              <a:spcBef>
                <a:spcPts val="0"/>
              </a:spcBef>
              <a:spcAft>
                <a:spcPts val="0"/>
              </a:spcAft>
              <a:buFont typeface="Wingdings" panose="05000000000000000000" pitchFamily="2" charset="2"/>
              <a:buNone/>
            </a:pPr>
            <a:r>
              <a:rPr lang="en-US" sz="2800" b="1" kern="0" dirty="0">
                <a:solidFill>
                  <a:schemeClr val="tx2"/>
                </a:solidFill>
              </a:rPr>
              <a:t>Compilers</a:t>
            </a:r>
            <a:endParaRPr lang="en-US" kern="0" dirty="0">
              <a:solidFill>
                <a:schemeClr val="tx2"/>
              </a:solidFill>
            </a:endParaRPr>
          </a:p>
          <a:p>
            <a:pPr algn="ctr" defTabSz="914400"/>
            <a:endParaRPr lang="en-US" sz="1400" kern="0" dirty="0"/>
          </a:p>
        </p:txBody>
      </p:sp>
      <p:sp>
        <p:nvSpPr>
          <p:cNvPr id="55" name="Rectangle 54">
            <a:extLst>
              <a:ext uri="{FF2B5EF4-FFF2-40B4-BE49-F238E27FC236}">
                <a16:creationId xmlns:a16="http://schemas.microsoft.com/office/drawing/2014/main" id="{0C82B055-899C-43AB-BC20-6E78BE60B8E1}"/>
              </a:ext>
            </a:extLst>
          </p:cNvPr>
          <p:cNvSpPr/>
          <p:nvPr/>
        </p:nvSpPr>
        <p:spPr>
          <a:xfrm>
            <a:off x="961470" y="2160205"/>
            <a:ext cx="2883852" cy="238276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image001">
            <a:hlinkClick r:id="rId13"/>
            <a:extLst>
              <a:ext uri="{FF2B5EF4-FFF2-40B4-BE49-F238E27FC236}">
                <a16:creationId xmlns:a16="http://schemas.microsoft.com/office/drawing/2014/main" id="{31A6CC86-7E60-4D06-8651-B802233DA1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5926" y="3542208"/>
            <a:ext cx="970040" cy="7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slack logo">
            <a:extLst>
              <a:ext uri="{FF2B5EF4-FFF2-40B4-BE49-F238E27FC236}">
                <a16:creationId xmlns:a16="http://schemas.microsoft.com/office/drawing/2014/main" id="{17C8B50E-3781-4940-800E-83DC0F1C21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1470" y="4776668"/>
            <a:ext cx="1045490" cy="313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89C592C-BCDA-4853-9BDD-2A318E2CEDC3}"/>
              </a:ext>
            </a:extLst>
          </p:cNvPr>
          <p:cNvSpPr/>
          <p:nvPr/>
        </p:nvSpPr>
        <p:spPr>
          <a:xfrm>
            <a:off x="910309" y="5123869"/>
            <a:ext cx="3129383" cy="276999"/>
          </a:xfrm>
          <a:prstGeom prst="rect">
            <a:avLst/>
          </a:prstGeom>
        </p:spPr>
        <p:txBody>
          <a:bodyPr wrap="none">
            <a:spAutoFit/>
          </a:bodyPr>
          <a:lstStyle/>
          <a:p>
            <a:r>
              <a:rPr lang="en-US" sz="1200" kern="0" dirty="0">
                <a:solidFill>
                  <a:schemeClr val="bg1"/>
                </a:solidFill>
                <a:latin typeface="Arial" panose="020B0604020202020204" pitchFamily="34" charset="0"/>
                <a:ea typeface="+mn-ea"/>
                <a:cs typeface="Arial" panose="020B0604020202020204" pitchFamily="34" charset="0"/>
                <a:hlinkClick r:id="rId16"/>
              </a:rPr>
              <a:t>https://www.openacc.org/community#slack</a:t>
            </a:r>
            <a:r>
              <a:rPr lang="en-US" sz="1200" kern="0" dirty="0">
                <a:solidFill>
                  <a:schemeClr val="bg1"/>
                </a:solidFill>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19450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OpenACC for Everyone</a:t>
            </a:r>
          </a:p>
        </p:txBody>
      </p:sp>
      <p:sp>
        <p:nvSpPr>
          <p:cNvPr id="3" name="Text Placeholder 2"/>
          <p:cNvSpPr>
            <a:spLocks noGrp="1"/>
          </p:cNvSpPr>
          <p:nvPr>
            <p:ph type="body" sz="quarter" idx="10"/>
          </p:nvPr>
        </p:nvSpPr>
        <p:spPr/>
        <p:txBody>
          <a:bodyPr/>
          <a:lstStyle/>
          <a:p>
            <a:r>
              <a:rPr lang="en-US" dirty="0"/>
              <a:t>New PGI Community Edition Now Available</a:t>
            </a:r>
          </a:p>
        </p:txBody>
      </p:sp>
      <p:pic>
        <p:nvPicPr>
          <p:cNvPr id="6" name="Picture 5"/>
          <p:cNvPicPr>
            <a:picLocks noChangeAspect="1"/>
          </p:cNvPicPr>
          <p:nvPr/>
        </p:nvPicPr>
        <p:blipFill>
          <a:blip r:embed="rId3"/>
          <a:stretch>
            <a:fillRect/>
          </a:stretch>
        </p:blipFill>
        <p:spPr>
          <a:xfrm>
            <a:off x="4079452" y="2423706"/>
            <a:ext cx="942196" cy="282233"/>
          </a:xfrm>
          <a:prstGeom prst="rect">
            <a:avLst/>
          </a:prstGeom>
        </p:spPr>
      </p:pic>
      <p:sp>
        <p:nvSpPr>
          <p:cNvPr id="15" name="Rectangle 14"/>
          <p:cNvSpPr/>
          <p:nvPr/>
        </p:nvSpPr>
        <p:spPr>
          <a:xfrm>
            <a:off x="4131173" y="5546948"/>
            <a:ext cx="1165222" cy="2562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nvPr>
        </p:nvGraphicFramePr>
        <p:xfrm>
          <a:off x="792481" y="2773858"/>
          <a:ext cx="8683452" cy="2925902"/>
        </p:xfrm>
        <a:graphic>
          <a:graphicData uri="http://schemas.openxmlformats.org/drawingml/2006/table">
            <a:tbl>
              <a:tblPr firstRow="1" bandRow="1">
                <a:tableStyleId>{5C22544A-7EE6-4342-B048-85BDC9FD1C3A}</a:tableStyleId>
              </a:tblPr>
              <a:tblGrid>
                <a:gridCol w="2783897">
                  <a:extLst>
                    <a:ext uri="{9D8B030D-6E8A-4147-A177-3AD203B41FA5}">
                      <a16:colId xmlns:a16="http://schemas.microsoft.com/office/drawing/2014/main" val="20000"/>
                    </a:ext>
                  </a:extLst>
                </a:gridCol>
                <a:gridCol w="2019408">
                  <a:extLst>
                    <a:ext uri="{9D8B030D-6E8A-4147-A177-3AD203B41FA5}">
                      <a16:colId xmlns:a16="http://schemas.microsoft.com/office/drawing/2014/main" val="20001"/>
                    </a:ext>
                  </a:extLst>
                </a:gridCol>
                <a:gridCol w="1955638">
                  <a:extLst>
                    <a:ext uri="{9D8B030D-6E8A-4147-A177-3AD203B41FA5}">
                      <a16:colId xmlns:a16="http://schemas.microsoft.com/office/drawing/2014/main" val="20002"/>
                    </a:ext>
                  </a:extLst>
                </a:gridCol>
                <a:gridCol w="1924509">
                  <a:extLst>
                    <a:ext uri="{9D8B030D-6E8A-4147-A177-3AD203B41FA5}">
                      <a16:colId xmlns:a16="http://schemas.microsoft.com/office/drawing/2014/main" val="20003"/>
                    </a:ext>
                  </a:extLst>
                </a:gridCol>
              </a:tblGrid>
              <a:tr h="631787">
                <a:tc>
                  <a:txBody>
                    <a:bodyPr/>
                    <a:lstStyle/>
                    <a:p>
                      <a:pPr algn="r"/>
                      <a:r>
                        <a:rPr lang="en-US" sz="1600" b="1" dirty="0">
                          <a:solidFill>
                            <a:schemeClr val="bg1"/>
                          </a:solidFill>
                        </a:rPr>
                        <a:t>PROGRAMMING</a:t>
                      </a:r>
                      <a:r>
                        <a:rPr lang="en-US" sz="1600" b="1" baseline="0" dirty="0">
                          <a:solidFill>
                            <a:schemeClr val="bg1"/>
                          </a:solidFill>
                        </a:rPr>
                        <a:t> MODELS</a:t>
                      </a:r>
                      <a:endParaRPr lang="en-US" sz="1600" b="1" dirty="0">
                        <a:solidFill>
                          <a:schemeClr val="bg1"/>
                        </a:solidFill>
                      </a:endParaRPr>
                    </a:p>
                    <a:p>
                      <a:pPr algn="r"/>
                      <a:r>
                        <a:rPr lang="en-US" sz="1200" b="0" dirty="0">
                          <a:solidFill>
                            <a:schemeClr val="bg1"/>
                          </a:solidFill>
                        </a:rPr>
                        <a:t>OpenACC, CUDA Fortran, OpenMP, </a:t>
                      </a:r>
                    </a:p>
                    <a:p>
                      <a:pPr algn="r"/>
                      <a:r>
                        <a:rPr lang="en-US" sz="1200" b="0" dirty="0">
                          <a:solidFill>
                            <a:schemeClr val="bg1"/>
                          </a:solidFill>
                        </a:rPr>
                        <a:t>C/C++/Fortran Compilers and Tools </a:t>
                      </a:r>
                    </a:p>
                  </a:txBody>
                  <a:tcPr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endParaRPr lang="en-US"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endParaRPr lang="en-US"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endParaRPr lang="en-US" dirty="0">
                        <a:solidFill>
                          <a:schemeClr val="bg1"/>
                        </a:solidFill>
                      </a:endParaRPr>
                    </a:p>
                  </a:txBody>
                  <a:tcPr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extLst>
                  <a:ext uri="{0D108BD9-81ED-4DB2-BD59-A6C34878D82A}">
                    <a16:rowId xmlns:a16="http://schemas.microsoft.com/office/drawing/2014/main" val="10000"/>
                  </a:ext>
                </a:extLst>
              </a:tr>
              <a:tr h="598424">
                <a:tc>
                  <a:txBody>
                    <a:bodyPr/>
                    <a:lstStyle/>
                    <a:p>
                      <a:pPr algn="r"/>
                      <a:r>
                        <a:rPr lang="en-US" sz="1600" b="1" kern="1200" dirty="0">
                          <a:solidFill>
                            <a:schemeClr val="bg1"/>
                          </a:solidFill>
                          <a:latin typeface="+mn-lt"/>
                          <a:ea typeface="+mn-ea"/>
                          <a:cs typeface="+mn-cs"/>
                        </a:rPr>
                        <a:t>PLATFORMS</a:t>
                      </a:r>
                    </a:p>
                    <a:p>
                      <a:pPr algn="r"/>
                      <a:r>
                        <a:rPr lang="en-US" sz="1200" b="0" kern="1200" dirty="0">
                          <a:solidFill>
                            <a:schemeClr val="bg1"/>
                          </a:solidFill>
                          <a:latin typeface="+mn-lt"/>
                          <a:ea typeface="+mn-ea"/>
                          <a:cs typeface="+mn-cs"/>
                        </a:rPr>
                        <a:t>X86, OpenPOWER, NVIDIA GPU</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endParaRPr lang="en-US"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endParaRPr lang="en-US"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endParaRPr lang="en-US" dirty="0">
                        <a:solidFill>
                          <a:schemeClr val="bg1"/>
                        </a:solidFill>
                      </a:endParaRP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extLst>
                  <a:ext uri="{0D108BD9-81ED-4DB2-BD59-A6C34878D82A}">
                    <a16:rowId xmlns:a16="http://schemas.microsoft.com/office/drawing/2014/main" val="10001"/>
                  </a:ext>
                </a:extLst>
              </a:tr>
              <a:tr h="576849">
                <a:tc>
                  <a:txBody>
                    <a:bodyPr/>
                    <a:lstStyle/>
                    <a:p>
                      <a:pPr algn="r"/>
                      <a:r>
                        <a:rPr lang="en-US" sz="1600" b="1" kern="1200" dirty="0">
                          <a:solidFill>
                            <a:schemeClr val="bg1"/>
                          </a:solidFill>
                          <a:latin typeface="+mn-lt"/>
                          <a:ea typeface="+mn-ea"/>
                          <a:cs typeface="+mn-cs"/>
                        </a:rPr>
                        <a:t>UPDATES</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algn="ctr"/>
                      <a:r>
                        <a:rPr lang="en-US" sz="1600" dirty="0">
                          <a:solidFill>
                            <a:schemeClr val="bg1"/>
                          </a:solidFill>
                        </a:rPr>
                        <a:t>1-2 times a year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algn="ctr"/>
                      <a:r>
                        <a:rPr lang="en-US" sz="1600" kern="1200" dirty="0">
                          <a:solidFill>
                            <a:schemeClr val="bg1"/>
                          </a:solidFill>
                          <a:latin typeface="+mn-lt"/>
                          <a:ea typeface="+mn-ea"/>
                          <a:cs typeface="+mn-cs"/>
                        </a:rPr>
                        <a:t> 6-9 times a year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n-lt"/>
                          <a:ea typeface="+mn-ea"/>
                          <a:cs typeface="+mn-cs"/>
                        </a:rPr>
                        <a:t> 6-9 times a year</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extLst>
                  <a:ext uri="{0D108BD9-81ED-4DB2-BD59-A6C34878D82A}">
                    <a16:rowId xmlns:a16="http://schemas.microsoft.com/office/drawing/2014/main" val="10002"/>
                  </a:ext>
                </a:extLst>
              </a:tr>
              <a:tr h="521911">
                <a:tc>
                  <a:txBody>
                    <a:bodyPr/>
                    <a:lstStyle/>
                    <a:p>
                      <a:pPr algn="r"/>
                      <a:r>
                        <a:rPr lang="en-US" sz="1600" b="1" kern="1200" dirty="0">
                          <a:solidFill>
                            <a:schemeClr val="bg1"/>
                          </a:solidFill>
                          <a:latin typeface="+mn-lt"/>
                          <a:ea typeface="+mn-ea"/>
                          <a:cs typeface="+mn-cs"/>
                        </a:rPr>
                        <a:t>SUPPORT</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algn="ctr"/>
                      <a:r>
                        <a:rPr lang="en-US" sz="1600" kern="1200" dirty="0">
                          <a:solidFill>
                            <a:schemeClr val="bg1"/>
                          </a:solidFill>
                          <a:latin typeface="+mn-lt"/>
                          <a:ea typeface="+mn-ea"/>
                          <a:cs typeface="+mn-cs"/>
                        </a:rPr>
                        <a:t>User Forums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algn="ctr"/>
                      <a:r>
                        <a:rPr lang="en-US" sz="1600" kern="1200" dirty="0">
                          <a:solidFill>
                            <a:schemeClr val="bg1"/>
                          </a:solidFill>
                          <a:latin typeface="+mn-lt"/>
                          <a:ea typeface="+mn-ea"/>
                          <a:cs typeface="+mn-cs"/>
                        </a:rPr>
                        <a:t>PGI Support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n-lt"/>
                          <a:ea typeface="+mn-ea"/>
                          <a:cs typeface="+mn-cs"/>
                        </a:rPr>
                        <a:t>PGI Professional Services</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extLst>
                  <a:ext uri="{0D108BD9-81ED-4DB2-BD59-A6C34878D82A}">
                    <a16:rowId xmlns:a16="http://schemas.microsoft.com/office/drawing/2014/main" val="10003"/>
                  </a:ext>
                </a:extLst>
              </a:tr>
              <a:tr h="470469">
                <a:tc>
                  <a:txBody>
                    <a:bodyPr/>
                    <a:lstStyle/>
                    <a:p>
                      <a:pPr algn="r"/>
                      <a:r>
                        <a:rPr lang="en-US" sz="1600" b="1" kern="1200" dirty="0">
                          <a:solidFill>
                            <a:schemeClr val="bg1"/>
                          </a:solidFill>
                          <a:latin typeface="+mn-lt"/>
                          <a:ea typeface="+mn-ea"/>
                          <a:cs typeface="+mn-cs"/>
                        </a:rPr>
                        <a:t>LICENSE</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algn="ctr"/>
                      <a:r>
                        <a:rPr lang="en-US" sz="1600" kern="1200" dirty="0">
                          <a:solidFill>
                            <a:schemeClr val="bg1"/>
                          </a:solidFill>
                          <a:latin typeface="+mn-lt"/>
                          <a:ea typeface="+mn-ea"/>
                          <a:cs typeface="+mn-cs"/>
                        </a:rPr>
                        <a:t>Annual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algn="ctr"/>
                      <a:r>
                        <a:rPr lang="en-US" sz="1600" kern="1200" dirty="0">
                          <a:solidFill>
                            <a:schemeClr val="bg1"/>
                          </a:solidFill>
                          <a:latin typeface="+mn-lt"/>
                          <a:ea typeface="+mn-ea"/>
                          <a:cs typeface="+mn-cs"/>
                        </a:rPr>
                        <a:t>Perpetual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n-lt"/>
                          <a:ea typeface="+mn-ea"/>
                          <a:cs typeface="+mn-cs"/>
                        </a:rPr>
                        <a:t>Volume/Site</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35000"/>
                      </a:schemeClr>
                    </a:solidFill>
                  </a:tcPr>
                </a:tc>
                <a:extLst>
                  <a:ext uri="{0D108BD9-81ED-4DB2-BD59-A6C34878D82A}">
                    <a16:rowId xmlns:a16="http://schemas.microsoft.com/office/drawing/2014/main" val="10004"/>
                  </a:ext>
                </a:extLst>
              </a:tr>
            </a:tbl>
          </a:graphicData>
        </a:graphic>
      </p:graphicFrame>
      <p:sp>
        <p:nvSpPr>
          <p:cNvPr id="9" name="Rectangle 8"/>
          <p:cNvSpPr/>
          <p:nvPr/>
        </p:nvSpPr>
        <p:spPr>
          <a:xfrm>
            <a:off x="3581400" y="1768338"/>
            <a:ext cx="2016095" cy="39695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3118" y="1641763"/>
            <a:ext cx="916563" cy="36933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000" b="1" dirty="0">
                <a:solidFill>
                  <a:schemeClr val="tx1"/>
                </a:solidFill>
              </a:rPr>
              <a:t>FREE</a:t>
            </a:r>
          </a:p>
        </p:txBody>
      </p:sp>
      <p:pic>
        <p:nvPicPr>
          <p:cNvPr id="4" name="Picture 3"/>
          <p:cNvPicPr>
            <a:picLocks noChangeAspect="1"/>
          </p:cNvPicPr>
          <p:nvPr/>
        </p:nvPicPr>
        <p:blipFill>
          <a:blip r:embed="rId4"/>
          <a:stretch>
            <a:fillRect/>
          </a:stretch>
        </p:blipFill>
        <p:spPr>
          <a:xfrm>
            <a:off x="7997015" y="2431048"/>
            <a:ext cx="942196" cy="251460"/>
          </a:xfrm>
          <a:prstGeom prst="rect">
            <a:avLst/>
          </a:prstGeom>
        </p:spPr>
      </p:pic>
      <p:pic>
        <p:nvPicPr>
          <p:cNvPr id="10" name="Picture 9"/>
          <p:cNvPicPr>
            <a:picLocks noChangeAspect="1"/>
          </p:cNvPicPr>
          <p:nvPr/>
        </p:nvPicPr>
        <p:blipFill>
          <a:blip r:embed="rId5"/>
          <a:stretch>
            <a:fillRect/>
          </a:stretch>
        </p:blipFill>
        <p:spPr>
          <a:xfrm>
            <a:off x="6121155" y="2431048"/>
            <a:ext cx="924571" cy="278538"/>
          </a:xfrm>
          <a:prstGeom prst="rect">
            <a:avLst/>
          </a:prstGeom>
        </p:spPr>
      </p:pic>
      <p:pic>
        <p:nvPicPr>
          <p:cNvPr id="20" name="Picture 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65299" y="2900321"/>
            <a:ext cx="448295" cy="4609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65298" y="3555689"/>
            <a:ext cx="448295" cy="4482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81394" y="2900321"/>
            <a:ext cx="448295" cy="4482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81394" y="3539351"/>
            <a:ext cx="448295" cy="4482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81362" y="2900321"/>
            <a:ext cx="448295" cy="4482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81362" y="3528951"/>
            <a:ext cx="448295" cy="4482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4528" y="2011680"/>
            <a:ext cx="729949" cy="3566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8465" y="2011680"/>
            <a:ext cx="729949" cy="3566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3138" y="2011680"/>
            <a:ext cx="729949" cy="356616"/>
          </a:xfrm>
          <a:prstGeom prst="rect">
            <a:avLst/>
          </a:prstGeom>
        </p:spPr>
      </p:pic>
      <p:sp>
        <p:nvSpPr>
          <p:cNvPr id="7" name="Rectangle 6">
            <a:extLst>
              <a:ext uri="{FF2B5EF4-FFF2-40B4-BE49-F238E27FC236}">
                <a16:creationId xmlns:a16="http://schemas.microsoft.com/office/drawing/2014/main" id="{21CDDD57-89A2-4677-A7BC-019720069CE2}"/>
              </a:ext>
            </a:extLst>
          </p:cNvPr>
          <p:cNvSpPr/>
          <p:nvPr/>
        </p:nvSpPr>
        <p:spPr>
          <a:xfrm>
            <a:off x="6619954" y="649797"/>
            <a:ext cx="4224377" cy="7712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146B7C-FEF8-4087-85D1-21D018DFF3EA}"/>
              </a:ext>
            </a:extLst>
          </p:cNvPr>
          <p:cNvSpPr txBox="1"/>
          <p:nvPr/>
        </p:nvSpPr>
        <p:spPr>
          <a:xfrm>
            <a:off x="6545676" y="786396"/>
            <a:ext cx="4367961" cy="5078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tx1"/>
                </a:solidFill>
              </a:rPr>
              <a:t>DOWNLOAD</a:t>
            </a:r>
            <a:endParaRPr lang="en-US" sz="1600" b="1" dirty="0">
              <a:solidFill>
                <a:schemeClr val="tx1"/>
              </a:solidFill>
              <a:hlinkClick r:id="rId8"/>
            </a:endParaRPr>
          </a:p>
          <a:p>
            <a:pPr algn="ctr">
              <a:lnSpc>
                <a:spcPct val="90000"/>
              </a:lnSpc>
            </a:pPr>
            <a:r>
              <a:rPr lang="en-US" sz="1400" dirty="0">
                <a:hlinkClick r:id="rId8"/>
              </a:rPr>
              <a:t>https://www.pgroup.com/products/community.htm</a:t>
            </a:r>
            <a:endParaRPr lang="en-US" sz="1400" dirty="0">
              <a:solidFill>
                <a:schemeClr val="bg1"/>
              </a:solidFill>
            </a:endParaRPr>
          </a:p>
        </p:txBody>
      </p:sp>
    </p:spTree>
    <p:extLst>
      <p:ext uri="{BB962C8B-B14F-4D97-AF65-F5344CB8AC3E}">
        <p14:creationId xmlns:p14="http://schemas.microsoft.com/office/powerpoint/2010/main" val="4962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3A02AB-FE38-481C-AAEC-424963D8DCA2}"/>
              </a:ext>
            </a:extLst>
          </p:cNvPr>
          <p:cNvSpPr>
            <a:spLocks noGrp="1"/>
          </p:cNvSpPr>
          <p:nvPr>
            <p:ph type="title"/>
          </p:nvPr>
        </p:nvSpPr>
        <p:spPr>
          <a:xfrm>
            <a:off x="485138" y="570690"/>
            <a:ext cx="10307323" cy="618631"/>
          </a:xfrm>
        </p:spPr>
        <p:txBody>
          <a:bodyPr/>
          <a:lstStyle/>
          <a:p>
            <a:r>
              <a:rPr lang="en-US" dirty="0"/>
              <a:t>New Book: OpenACC for Programmers</a:t>
            </a:r>
          </a:p>
        </p:txBody>
      </p:sp>
      <p:sp>
        <p:nvSpPr>
          <p:cNvPr id="8" name="Content Placeholder 7">
            <a:extLst>
              <a:ext uri="{FF2B5EF4-FFF2-40B4-BE49-F238E27FC236}">
                <a16:creationId xmlns:a16="http://schemas.microsoft.com/office/drawing/2014/main" id="{AA0EDB2C-0244-4E58-ABAF-9C4B71C5B18B}"/>
              </a:ext>
            </a:extLst>
          </p:cNvPr>
          <p:cNvSpPr>
            <a:spLocks noGrp="1"/>
          </p:cNvSpPr>
          <p:nvPr>
            <p:ph idx="1"/>
          </p:nvPr>
        </p:nvSpPr>
        <p:spPr>
          <a:xfrm>
            <a:off x="493075" y="1708796"/>
            <a:ext cx="5905833" cy="3693758"/>
          </a:xfrm>
        </p:spPr>
        <p:txBody>
          <a:bodyPr/>
          <a:lstStyle/>
          <a:p>
            <a:pPr marL="342900" indent="-342900">
              <a:buFont typeface="Arial" panose="020B0604020202020204" pitchFamily="34" charset="0"/>
              <a:buChar char="•"/>
            </a:pPr>
            <a:r>
              <a:rPr lang="en-US" dirty="0"/>
              <a:t>Discover how OpenACC makes scalable parallel programming easier and more practical</a:t>
            </a:r>
          </a:p>
          <a:p>
            <a:pPr marL="342900" indent="-342900">
              <a:buFont typeface="Arial" panose="020B0604020202020204" pitchFamily="34" charset="0"/>
              <a:buChar char="•"/>
            </a:pPr>
            <a:r>
              <a:rPr lang="en-US" dirty="0"/>
              <a:t>Get productive with OpenACC code editors, compilers, debuggers, and performance analysis tools</a:t>
            </a:r>
          </a:p>
          <a:p>
            <a:pPr marL="342900" indent="-342900">
              <a:buFont typeface="Arial" panose="020B0604020202020204" pitchFamily="34" charset="0"/>
              <a:buChar char="•"/>
            </a:pPr>
            <a:r>
              <a:rPr lang="en-US" dirty="0"/>
              <a:t>Build your first real-world OpenACC programs</a:t>
            </a:r>
          </a:p>
          <a:p>
            <a:pPr marL="342900" indent="-342900">
              <a:buFont typeface="Arial" panose="020B0604020202020204" pitchFamily="34" charset="0"/>
              <a:buChar char="•"/>
            </a:pPr>
            <a:r>
              <a:rPr lang="en-US" dirty="0"/>
              <a:t>Overcome common performance, portability, and interoperability challenges</a:t>
            </a:r>
          </a:p>
          <a:p>
            <a:pPr marL="342900" indent="-342900">
              <a:buFont typeface="Arial" panose="020B0604020202020204" pitchFamily="34" charset="0"/>
              <a:buChar char="•"/>
            </a:pPr>
            <a:r>
              <a:rPr lang="en-US" dirty="0"/>
              <a:t>Efficiently distribute tasks across multiple processors</a:t>
            </a:r>
            <a:br>
              <a:rPr lang="en-US" dirty="0"/>
            </a:br>
            <a:endParaRPr lang="en-US" dirty="0"/>
          </a:p>
          <a:p>
            <a:br>
              <a:rPr lang="en-US" dirty="0"/>
            </a:br>
            <a:endParaRPr lang="en-US" dirty="0"/>
          </a:p>
        </p:txBody>
      </p:sp>
      <p:sp>
        <p:nvSpPr>
          <p:cNvPr id="11" name="AutoShape 2" descr="Developer View of CUDA Unified Memory Diagram">
            <a:extLst>
              <a:ext uri="{FF2B5EF4-FFF2-40B4-BE49-F238E27FC236}">
                <a16:creationId xmlns:a16="http://schemas.microsoft.com/office/drawing/2014/main" id="{34BC35BD-E32B-468B-AA44-5C8E7AE84728}"/>
              </a:ext>
            </a:extLst>
          </p:cNvPr>
          <p:cNvSpPr>
            <a:spLocks noChangeAspect="1" noChangeArrowheads="1"/>
          </p:cNvSpPr>
          <p:nvPr/>
        </p:nvSpPr>
        <p:spPr bwMode="auto">
          <a:xfrm>
            <a:off x="5334000" y="2933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OpenACC for Programmers: Concepts and Strategies">
            <a:extLst>
              <a:ext uri="{FF2B5EF4-FFF2-40B4-BE49-F238E27FC236}">
                <a16:creationId xmlns:a16="http://schemas.microsoft.com/office/drawing/2014/main" id="{D305FEE2-C13A-4606-92D0-3C4ECBF59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068" y="1746716"/>
            <a:ext cx="2363561" cy="29425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3">
            <a:extLst>
              <a:ext uri="{FF2B5EF4-FFF2-40B4-BE49-F238E27FC236}">
                <a16:creationId xmlns:a16="http://schemas.microsoft.com/office/drawing/2014/main" id="{9BAD3310-1DF4-416A-A9F1-6BEF6325B19B}"/>
              </a:ext>
            </a:extLst>
          </p:cNvPr>
          <p:cNvSpPr>
            <a:spLocks noGrp="1"/>
          </p:cNvSpPr>
          <p:nvPr>
            <p:ph type="body" sz="quarter" idx="10"/>
          </p:nvPr>
        </p:nvSpPr>
        <p:spPr>
          <a:xfrm>
            <a:off x="650747" y="1137776"/>
            <a:ext cx="9976104" cy="525463"/>
          </a:xfrm>
        </p:spPr>
        <p:txBody>
          <a:bodyPr/>
          <a:lstStyle/>
          <a:p>
            <a:pPr algn="ctr"/>
            <a:r>
              <a:rPr lang="en-US" dirty="0"/>
              <a:t>Edited by: By </a:t>
            </a:r>
            <a:r>
              <a:rPr lang="en-US" dirty="0">
                <a:hlinkClick r:id="rId4"/>
              </a:rPr>
              <a:t>Sunita Chandrasekaran</a:t>
            </a:r>
            <a:r>
              <a:rPr lang="en-US" dirty="0"/>
              <a:t>, </a:t>
            </a:r>
            <a:r>
              <a:rPr lang="en-US" dirty="0">
                <a:hlinkClick r:id="rId5"/>
              </a:rPr>
              <a:t>Guido Juckeland</a:t>
            </a:r>
            <a:endParaRPr lang="en-US" dirty="0"/>
          </a:p>
        </p:txBody>
      </p:sp>
      <p:sp>
        <p:nvSpPr>
          <p:cNvPr id="2" name="TextBox 1">
            <a:extLst>
              <a:ext uri="{FF2B5EF4-FFF2-40B4-BE49-F238E27FC236}">
                <a16:creationId xmlns:a16="http://schemas.microsoft.com/office/drawing/2014/main" id="{5177BBE1-1214-4F49-AC6E-E2E448796C95}"/>
              </a:ext>
            </a:extLst>
          </p:cNvPr>
          <p:cNvSpPr txBox="1"/>
          <p:nvPr/>
        </p:nvSpPr>
        <p:spPr>
          <a:xfrm>
            <a:off x="6973490" y="5548594"/>
            <a:ext cx="3254716" cy="3970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1100" kern="0" dirty="0">
                <a:solidFill>
                  <a:schemeClr val="bg1"/>
                </a:solidFill>
              </a:rPr>
              <a:t>Use code </a:t>
            </a:r>
            <a:r>
              <a:rPr lang="en-GB" sz="1100" b="1" kern="0" dirty="0">
                <a:solidFill>
                  <a:schemeClr val="bg1"/>
                </a:solidFill>
              </a:rPr>
              <a:t>OPENACC </a:t>
            </a:r>
            <a:r>
              <a:rPr lang="en-GB" sz="1100" kern="0" dirty="0">
                <a:solidFill>
                  <a:schemeClr val="bg1"/>
                </a:solidFill>
              </a:rPr>
              <a:t>during checkout for 35% off</a:t>
            </a:r>
          </a:p>
          <a:p>
            <a:pPr algn="ctr">
              <a:lnSpc>
                <a:spcPct val="90000"/>
              </a:lnSpc>
            </a:pPr>
            <a:endParaRPr lang="en-US" sz="1100" dirty="0">
              <a:solidFill>
                <a:schemeClr val="bg1"/>
              </a:solidFill>
            </a:endParaRPr>
          </a:p>
        </p:txBody>
      </p:sp>
      <p:pic>
        <p:nvPicPr>
          <p:cNvPr id="9" name="Picture 8">
            <a:extLst>
              <a:ext uri="{FF2B5EF4-FFF2-40B4-BE49-F238E27FC236}">
                <a16:creationId xmlns:a16="http://schemas.microsoft.com/office/drawing/2014/main" id="{F3DBDB0F-C996-4444-AD86-F8868B893D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8607" y="5701481"/>
            <a:ext cx="1045167" cy="355635"/>
          </a:xfrm>
          <a:prstGeom prst="rect">
            <a:avLst/>
          </a:prstGeom>
        </p:spPr>
      </p:pic>
      <p:sp>
        <p:nvSpPr>
          <p:cNvPr id="3" name="Rectangle 2">
            <a:extLst>
              <a:ext uri="{FF2B5EF4-FFF2-40B4-BE49-F238E27FC236}">
                <a16:creationId xmlns:a16="http://schemas.microsoft.com/office/drawing/2014/main" id="{6B1DF0F2-CBDE-4513-8B37-22805699DCB9}"/>
              </a:ext>
            </a:extLst>
          </p:cNvPr>
          <p:cNvSpPr/>
          <p:nvPr/>
        </p:nvSpPr>
        <p:spPr>
          <a:xfrm>
            <a:off x="6845181" y="5945626"/>
            <a:ext cx="5486400" cy="261610"/>
          </a:xfrm>
          <a:prstGeom prst="rect">
            <a:avLst/>
          </a:prstGeom>
        </p:spPr>
        <p:txBody>
          <a:bodyPr>
            <a:spAutoFit/>
          </a:bodyPr>
          <a:lstStyle/>
          <a:p>
            <a:pPr marL="0" indent="0" defTabSz="914400">
              <a:buNone/>
            </a:pPr>
            <a:r>
              <a:rPr lang="en-GB" sz="1050" i="1" kern="0" dirty="0">
                <a:solidFill>
                  <a:schemeClr val="bg1"/>
                </a:solidFill>
              </a:rPr>
              <a:t>*Discount taken off list price. Offer only good at informit.com</a:t>
            </a:r>
          </a:p>
        </p:txBody>
      </p:sp>
      <p:sp>
        <p:nvSpPr>
          <p:cNvPr id="13" name="Rectangle 12">
            <a:extLst>
              <a:ext uri="{FF2B5EF4-FFF2-40B4-BE49-F238E27FC236}">
                <a16:creationId xmlns:a16="http://schemas.microsoft.com/office/drawing/2014/main" id="{9A64DE6B-2FEA-4D25-A307-EFC6F87B3F1E}"/>
              </a:ext>
            </a:extLst>
          </p:cNvPr>
          <p:cNvSpPr/>
          <p:nvPr/>
        </p:nvSpPr>
        <p:spPr>
          <a:xfrm>
            <a:off x="6545676" y="4777328"/>
            <a:ext cx="4224377" cy="7712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C71EFE-C13C-49EC-8CA4-A61B2B8A7764}"/>
              </a:ext>
            </a:extLst>
          </p:cNvPr>
          <p:cNvSpPr txBox="1"/>
          <p:nvPr/>
        </p:nvSpPr>
        <p:spPr>
          <a:xfrm>
            <a:off x="6473883" y="4841400"/>
            <a:ext cx="4367961"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tx1"/>
                </a:solidFill>
              </a:rPr>
              <a:t>READ MORE</a:t>
            </a:r>
          </a:p>
          <a:p>
            <a:pPr algn="ctr">
              <a:lnSpc>
                <a:spcPct val="90000"/>
              </a:lnSpc>
            </a:pPr>
            <a:r>
              <a:rPr lang="en-US" sz="1200" dirty="0">
                <a:hlinkClick r:id="rId7"/>
              </a:rPr>
              <a:t>http://www.informit.com/store/openacc-for-programmers-concepts-and-strategies-9780134694283</a:t>
            </a:r>
            <a:endParaRPr lang="en-US" sz="1200" b="1" dirty="0">
              <a:solidFill>
                <a:schemeClr val="tx1"/>
              </a:solidFill>
              <a:hlinkClick r:id="rId8"/>
            </a:endParaRPr>
          </a:p>
        </p:txBody>
      </p:sp>
    </p:spTree>
    <p:extLst>
      <p:ext uri="{BB962C8B-B14F-4D97-AF65-F5344CB8AC3E}">
        <p14:creationId xmlns:p14="http://schemas.microsoft.com/office/powerpoint/2010/main" val="6104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1988820"/>
            <a:ext cx="8412480" cy="534640"/>
          </a:xfrm>
        </p:spPr>
        <p:txBody>
          <a:bodyPr/>
          <a:lstStyle/>
          <a:p>
            <a:r>
              <a:rPr lang="en-US" sz="2800" dirty="0">
                <a:solidFill>
                  <a:srgbClr val="0070C0"/>
                </a:solidFill>
              </a:rPr>
              <a:t>XSEDE Monthly Workshop Series</a:t>
            </a:r>
          </a:p>
        </p:txBody>
      </p:sp>
      <p:sp>
        <p:nvSpPr>
          <p:cNvPr id="3" name="Subtitle 2"/>
          <p:cNvSpPr>
            <a:spLocks noGrp="1"/>
          </p:cNvSpPr>
          <p:nvPr>
            <p:ph type="subTitle" idx="1"/>
          </p:nvPr>
        </p:nvSpPr>
        <p:spPr>
          <a:xfrm>
            <a:off x="255181" y="3017520"/>
            <a:ext cx="4338713" cy="2175242"/>
          </a:xfrm>
        </p:spPr>
        <p:txBody>
          <a:bodyPr/>
          <a:lstStyle/>
          <a:p>
            <a:pPr marL="308610" indent="-308610" algn="l">
              <a:buFont typeface="Arial" panose="020B0604020202020204" pitchFamily="34" charset="0"/>
              <a:buChar char="•"/>
            </a:pPr>
            <a:r>
              <a:rPr lang="en-US" sz="1260" dirty="0"/>
              <a:t>NSF Funded for the national scientific community</a:t>
            </a:r>
          </a:p>
          <a:p>
            <a:pPr marL="308610" indent="-308610" algn="l">
              <a:buFont typeface="Arial" panose="020B0604020202020204" pitchFamily="34" charset="0"/>
              <a:buChar char="•"/>
            </a:pPr>
            <a:r>
              <a:rPr lang="en-US" sz="1260" dirty="0"/>
              <a:t>Wide Area Classroom (WAC) Format</a:t>
            </a:r>
          </a:p>
          <a:p>
            <a:pPr marL="308610" indent="-308610" algn="l">
              <a:buFont typeface="Arial" panose="020B0604020202020204" pitchFamily="34" charset="0"/>
              <a:buChar char="•"/>
            </a:pPr>
            <a:r>
              <a:rPr lang="en-US" sz="1260" dirty="0"/>
              <a:t>Next OpenACC event is November 7th</a:t>
            </a:r>
          </a:p>
          <a:p>
            <a:pPr marL="308610" indent="-308610" algn="l">
              <a:buFont typeface="Arial" panose="020B0604020202020204" pitchFamily="34" charset="0"/>
              <a:buChar char="•"/>
            </a:pPr>
            <a:r>
              <a:rPr lang="en-US" sz="1260" dirty="0"/>
              <a:t>Classroom based with 25 remote sites per event </a:t>
            </a:r>
          </a:p>
          <a:p>
            <a:pPr marL="308610" indent="-308610" algn="l">
              <a:buFont typeface="Arial" panose="020B0604020202020204" pitchFamily="34" charset="0"/>
              <a:buChar char="•"/>
            </a:pPr>
            <a:r>
              <a:rPr lang="en-US" sz="1260" dirty="0"/>
              <a:t>50 events, 8000 students and counting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51" y="-1221287"/>
            <a:ext cx="5246370" cy="468041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3894" y="3017520"/>
            <a:ext cx="4857290" cy="2139696"/>
          </a:xfrm>
          <a:prstGeom prst="rect">
            <a:avLst/>
          </a:prstGeom>
        </p:spPr>
      </p:pic>
      <p:sp>
        <p:nvSpPr>
          <p:cNvPr id="6" name="TextBox 5"/>
          <p:cNvSpPr txBox="1"/>
          <p:nvPr/>
        </p:nvSpPr>
        <p:spPr>
          <a:xfrm>
            <a:off x="898167" y="5192762"/>
            <a:ext cx="4522416" cy="286232"/>
          </a:xfrm>
          <a:prstGeom prst="rect">
            <a:avLst/>
          </a:prstGeom>
          <a:noFill/>
        </p:spPr>
        <p:txBody>
          <a:bodyPr wrap="square" rtlCol="0">
            <a:spAutoFit/>
          </a:bodyPr>
          <a:lstStyle/>
          <a:p>
            <a:r>
              <a:rPr lang="en-US" sz="1260" dirty="0">
                <a:solidFill>
                  <a:srgbClr val="00B0F0"/>
                </a:solidFill>
              </a:rPr>
              <a:t>Contact Tom Maiden, tmaiden@psc.edu</a:t>
            </a:r>
          </a:p>
        </p:txBody>
      </p:sp>
    </p:spTree>
    <p:extLst>
      <p:ext uri="{BB962C8B-B14F-4D97-AF65-F5344CB8AC3E}">
        <p14:creationId xmlns:p14="http://schemas.microsoft.com/office/powerpoint/2010/main" val="1810323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976" y="1187568"/>
            <a:ext cx="9976104" cy="590931"/>
          </a:xfrm>
        </p:spPr>
        <p:txBody>
          <a:bodyPr/>
          <a:lstStyle/>
          <a:p>
            <a:pPr algn="l"/>
            <a:r>
              <a:rPr lang="en-US" dirty="0"/>
              <a:t>Course Syllabus:</a:t>
            </a:r>
          </a:p>
        </p:txBody>
      </p:sp>
      <p:sp>
        <p:nvSpPr>
          <p:cNvPr id="2" name="TextBox 1">
            <a:extLst>
              <a:ext uri="{FF2B5EF4-FFF2-40B4-BE49-F238E27FC236}">
                <a16:creationId xmlns:a16="http://schemas.microsoft.com/office/drawing/2014/main" id="{CEDE4E16-4B4C-497A-8120-58FC7C5798F0}"/>
              </a:ext>
            </a:extLst>
          </p:cNvPr>
          <p:cNvSpPr txBox="1"/>
          <p:nvPr/>
        </p:nvSpPr>
        <p:spPr>
          <a:xfrm>
            <a:off x="628976" y="2520656"/>
            <a:ext cx="9811658" cy="15788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a:solidFill>
                  <a:schemeClr val="tx1"/>
                </a:solidFill>
                <a:latin typeface="Trebuchet MS" panose="020B0603020202020204" pitchFamily="34" charset="0"/>
                <a:ea typeface="+mj-ea"/>
                <a:cs typeface="Arial" panose="020B0604020202020204" pitchFamily="34" charset="0"/>
              </a:rPr>
              <a:t>October 19: Introduction to OpenACC</a:t>
            </a:r>
          </a:p>
          <a:p>
            <a:r>
              <a:rPr lang="en-US" sz="2800" dirty="0">
                <a:solidFill>
                  <a:schemeClr val="tx1"/>
                </a:solidFill>
                <a:latin typeface="Trebuchet MS" panose="020B0603020202020204" pitchFamily="34" charset="0"/>
                <a:ea typeface="+mj-ea"/>
                <a:cs typeface="Arial" panose="020B0604020202020204" pitchFamily="34" charset="0"/>
              </a:rPr>
              <a:t>October 26: GPU Programming with OpenACC</a:t>
            </a:r>
          </a:p>
          <a:p>
            <a:r>
              <a:rPr lang="en-US" sz="2800" dirty="0">
                <a:solidFill>
                  <a:schemeClr val="tx1"/>
                </a:solidFill>
                <a:latin typeface="Trebuchet MS" panose="020B0603020202020204" pitchFamily="34" charset="0"/>
                <a:ea typeface="+mj-ea"/>
                <a:cs typeface="Arial" panose="020B0604020202020204" pitchFamily="34" charset="0"/>
              </a:rPr>
              <a:t>November 2: Optimizing and Best Practices for OpenACC </a:t>
            </a:r>
          </a:p>
          <a:p>
            <a:pPr algn="ctr">
              <a:lnSpc>
                <a:spcPct val="90000"/>
              </a:lnSpc>
            </a:pPr>
            <a:endParaRPr lang="en-US" sz="1400" dirty="0">
              <a:solidFill>
                <a:schemeClr val="bg1"/>
              </a:solidFill>
            </a:endParaRPr>
          </a:p>
        </p:txBody>
      </p:sp>
      <p:sp>
        <p:nvSpPr>
          <p:cNvPr id="3" name="Rectangle 2">
            <a:extLst>
              <a:ext uri="{FF2B5EF4-FFF2-40B4-BE49-F238E27FC236}">
                <a16:creationId xmlns:a16="http://schemas.microsoft.com/office/drawing/2014/main" id="{FCA9E9C3-65C7-4C3A-A552-A80065635945}"/>
              </a:ext>
            </a:extLst>
          </p:cNvPr>
          <p:cNvSpPr/>
          <p:nvPr/>
        </p:nvSpPr>
        <p:spPr>
          <a:xfrm>
            <a:off x="628976" y="3444601"/>
            <a:ext cx="9284281" cy="45477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4C3FE8-0FC5-4BD6-B3AA-9EAA77998887}"/>
              </a:ext>
            </a:extLst>
          </p:cNvPr>
          <p:cNvSpPr txBox="1"/>
          <p:nvPr/>
        </p:nvSpPr>
        <p:spPr>
          <a:xfrm>
            <a:off x="6306796" y="5665226"/>
            <a:ext cx="4749135" cy="5909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dirty="0">
                <a:solidFill>
                  <a:schemeClr val="tx2"/>
                </a:solidFill>
              </a:rPr>
              <a:t>Questions? Email </a:t>
            </a:r>
            <a:r>
              <a:rPr lang="en-US" dirty="0">
                <a:solidFill>
                  <a:schemeClr val="tx2"/>
                </a:solidFill>
                <a:hlinkClick r:id="rId3"/>
              </a:rPr>
              <a:t>openacc@nvidia.com</a:t>
            </a:r>
            <a:endParaRPr lang="en-US" dirty="0">
              <a:solidFill>
                <a:schemeClr val="tx2"/>
              </a:solidFill>
            </a:endParaRPr>
          </a:p>
          <a:p>
            <a:pPr algn="ctr">
              <a:lnSpc>
                <a:spcPct val="90000"/>
              </a:lnSpc>
            </a:pPr>
            <a:endParaRPr lang="en-US" dirty="0">
              <a:solidFill>
                <a:schemeClr val="tx2"/>
              </a:solidFill>
            </a:endParaRPr>
          </a:p>
        </p:txBody>
      </p:sp>
    </p:spTree>
    <p:extLst>
      <p:ext uri="{BB962C8B-B14F-4D97-AF65-F5344CB8AC3E}">
        <p14:creationId xmlns:p14="http://schemas.microsoft.com/office/powerpoint/2010/main" val="21545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88552"/>
            <a:ext cx="9204325" cy="646331"/>
          </a:xfrm>
        </p:spPr>
        <p:txBody>
          <a:bodyPr/>
          <a:lstStyle/>
          <a:p>
            <a:pPr algn="ctr"/>
            <a:r>
              <a:rPr lang="en-US" dirty="0"/>
              <a:t>Exercise 1: C Solution</a:t>
            </a:r>
          </a:p>
        </p:txBody>
      </p:sp>
      <p:sp>
        <p:nvSpPr>
          <p:cNvPr id="4" name="TextBox 3"/>
          <p:cNvSpPr txBox="1"/>
          <p:nvPr/>
        </p:nvSpPr>
        <p:spPr>
          <a:xfrm>
            <a:off x="548640" y="1263261"/>
            <a:ext cx="8810626" cy="4662746"/>
          </a:xfrm>
          <a:prstGeom prst="rect">
            <a:avLst/>
          </a:prstGeom>
          <a:noFill/>
        </p:spPr>
        <p:txBody>
          <a:bodyPr wrap="square" lIns="91379" tIns="45686" rIns="91379" bIns="45686" rtlCol="0">
            <a:spAutoFit/>
          </a:bodyPr>
          <a:lstStyle/>
          <a:p>
            <a:pPr eaLnBrk="1" hangingPunct="1"/>
            <a:r>
              <a:rPr lang="en-US" altLang="en-US" sz="1100" dirty="0">
                <a:solidFill>
                  <a:schemeClr val="bg1"/>
                </a:solidFill>
                <a:latin typeface="Lucida Console" pitchFamily="49" charset="0"/>
              </a:rPr>
              <a:t>while (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&gt; MAX_TEMP_ERROR &amp;&amp; iteration &lt;= </a:t>
            </a:r>
            <a:r>
              <a:rPr lang="en-US" altLang="en-US" sz="1100" dirty="0" err="1">
                <a:solidFill>
                  <a:schemeClr val="bg1"/>
                </a:solidFill>
                <a:latin typeface="Lucida Console" pitchFamily="49" charset="0"/>
              </a:rPr>
              <a:t>max_iterations</a:t>
            </a:r>
            <a:r>
              <a:rPr lang="en-US" altLang="en-US" sz="1100" dirty="0">
                <a:solidFill>
                  <a:schemeClr val="bg1"/>
                </a:solidFill>
                <a:latin typeface="Lucida Console" pitchFamily="49" charset="0"/>
              </a:rPr>
              <a:t> ) {</a:t>
            </a:r>
          </a:p>
          <a:p>
            <a:pPr eaLnBrk="1" hangingPunct="1"/>
            <a:endParaRPr lang="en-US" altLang="en-US" sz="1100" dirty="0">
              <a:solidFill>
                <a:schemeClr val="bg1"/>
              </a:solidFill>
              <a:latin typeface="Lucida Console" pitchFamily="49" charset="0"/>
            </a:endParaRPr>
          </a:p>
          <a:p>
            <a:pPr eaLnBrk="1" hangingPunct="1"/>
            <a:r>
              <a:rPr lang="en-US" altLang="en-US" sz="1100" b="1" dirty="0">
                <a:solidFill>
                  <a:schemeClr val="tx2"/>
                </a:solidFill>
                <a:latin typeface="Lucida Console" pitchFamily="49" charset="0"/>
              </a:rPr>
              <a:t>   #pragma </a:t>
            </a:r>
            <a:r>
              <a:rPr lang="en-US" altLang="en-US" sz="1100" b="1" dirty="0" err="1">
                <a:solidFill>
                  <a:schemeClr val="tx2"/>
                </a:solidFill>
                <a:latin typeface="Lucida Console" pitchFamily="49" charset="0"/>
              </a:rPr>
              <a:t>acc</a:t>
            </a:r>
            <a:r>
              <a:rPr lang="en-US" altLang="en-US" sz="1100" b="1" dirty="0">
                <a:solidFill>
                  <a:schemeClr val="tx2"/>
                </a:solidFill>
                <a:latin typeface="Lucida Console" pitchFamily="49" charset="0"/>
              </a:rPr>
              <a:t> kernels</a:t>
            </a:r>
          </a:p>
          <a:p>
            <a:pPr eaLnBrk="1" hangingPunct="1"/>
            <a:r>
              <a:rPr lang="en-US" altLang="en-US" sz="1100" dirty="0">
                <a:solidFill>
                  <a:schemeClr val="bg1"/>
                </a:solidFill>
                <a:latin typeface="Lucida Console" pitchFamily="49" charset="0"/>
              </a:rPr>
              <a:t>  </a:t>
            </a:r>
            <a:r>
              <a:rPr lang="en-US" altLang="en-US" sz="1100" b="1" dirty="0">
                <a:solidFill>
                  <a:schemeClr val="tx2"/>
                </a:solidFill>
                <a:latin typeface="Lucida Console" pitchFamily="49" charset="0"/>
              </a:rPr>
              <a:t> </a:t>
            </a:r>
            <a:r>
              <a:rPr lang="en-US" altLang="en-US" sz="1100" dirty="0">
                <a:solidFill>
                  <a:schemeClr val="bg1"/>
                </a:solidFill>
                <a:latin typeface="Lucida Console" pitchFamily="49" charset="0"/>
              </a:rPr>
              <a:t> for(</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 = 1; </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 &lt;= ROWS; </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 {</a:t>
            </a:r>
          </a:p>
          <a:p>
            <a:pPr eaLnBrk="1" hangingPunct="1"/>
            <a:r>
              <a:rPr lang="en-US" altLang="en-US" sz="1100" dirty="0">
                <a:solidFill>
                  <a:schemeClr val="bg1"/>
                </a:solidFill>
                <a:latin typeface="Lucida Console" pitchFamily="49" charset="0"/>
              </a:rPr>
              <a:t>        for(j = 1; j &lt;= COLUMNS; j++) {</a:t>
            </a:r>
          </a:p>
          <a:p>
            <a:pPr eaLnBrk="1" hangingPunct="1"/>
            <a:r>
              <a:rPr lang="en-US" altLang="en-US" sz="1100" dirty="0">
                <a:solidFill>
                  <a:schemeClr val="bg1"/>
                </a:solidFill>
                <a:latin typeface="Lucida Console" pitchFamily="49" charset="0"/>
              </a:rPr>
              <a:t>            Temperature[</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 = 0.25 *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[i+1][j] +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[i-1][j] +</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][j+1] +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][j-1]);</a:t>
            </a:r>
          </a:p>
          <a:p>
            <a:pPr eaLnBrk="1" hangingPunct="1"/>
            <a:r>
              <a:rPr lang="en-US" altLang="en-US" sz="1100" dirty="0">
                <a:solidFill>
                  <a:schemeClr val="bg1"/>
                </a:solidFill>
                <a:latin typeface="Lucida Console" pitchFamily="49" charset="0"/>
              </a:rPr>
              <a:t>        }</a:t>
            </a:r>
          </a:p>
          <a:p>
            <a:pPr eaLnBrk="1" hangingPunct="1"/>
            <a:r>
              <a:rPr lang="en-US" altLang="en-US" sz="1100" dirty="0">
                <a:solidFill>
                  <a:schemeClr val="bg1"/>
                </a:solidFill>
                <a:latin typeface="Lucida Console" pitchFamily="49" charset="0"/>
              </a:rPr>
              <a:t>    }</a:t>
            </a:r>
          </a:p>
          <a:p>
            <a:r>
              <a:rPr lang="en-US" altLang="en-US" sz="1100" dirty="0">
                <a:solidFill>
                  <a:schemeClr val="bg1"/>
                </a:solidFill>
                <a:latin typeface="Lucida Console" pitchFamily="49" charset="0"/>
              </a:rPr>
              <a:t>  </a:t>
            </a:r>
            <a:r>
              <a:rPr lang="en-US" altLang="en-US" sz="1100" b="1" dirty="0">
                <a:solidFill>
                  <a:schemeClr val="tx2"/>
                </a:solidFill>
                <a:latin typeface="Lucida Console" pitchFamily="49" charset="0"/>
              </a:rPr>
              <a:t> </a:t>
            </a:r>
            <a:r>
              <a:rPr lang="en-US" altLang="en-US" sz="1100" dirty="0">
                <a:solidFill>
                  <a:schemeClr val="bg1"/>
                </a:solidFill>
                <a:latin typeface="Lucida Console" pitchFamily="49" charset="0"/>
              </a:rPr>
              <a:t>  </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 0.0; // reset largest temperature change</a:t>
            </a:r>
          </a:p>
          <a:p>
            <a:pPr eaLnBrk="1" hangingPunct="1"/>
            <a:endParaRPr lang="en-US" altLang="en-US" sz="1100" dirty="0">
              <a:solidFill>
                <a:schemeClr val="bg1"/>
              </a:solidFill>
              <a:latin typeface="Lucida Console" pitchFamily="49" charset="0"/>
            </a:endParaRPr>
          </a:p>
          <a:p>
            <a:pPr eaLnBrk="1" hangingPunct="1"/>
            <a:r>
              <a:rPr lang="en-US" altLang="en-US" sz="1100" b="1" dirty="0">
                <a:solidFill>
                  <a:schemeClr val="tx2"/>
                </a:solidFill>
                <a:latin typeface="Lucida Console" pitchFamily="49" charset="0"/>
              </a:rPr>
              <a:t>   #pragma </a:t>
            </a:r>
            <a:r>
              <a:rPr lang="en-US" altLang="en-US" sz="1100" b="1" dirty="0" err="1">
                <a:solidFill>
                  <a:schemeClr val="tx2"/>
                </a:solidFill>
                <a:latin typeface="Lucida Console" pitchFamily="49" charset="0"/>
              </a:rPr>
              <a:t>acc</a:t>
            </a:r>
            <a:r>
              <a:rPr lang="en-US" altLang="en-US" sz="1100" b="1" dirty="0">
                <a:solidFill>
                  <a:schemeClr val="tx2"/>
                </a:solidFill>
                <a:latin typeface="Lucida Console" pitchFamily="49" charset="0"/>
              </a:rPr>
              <a:t> kernels</a:t>
            </a:r>
            <a:r>
              <a:rPr lang="en-US" altLang="en-US" sz="1100" dirty="0">
                <a:solidFill>
                  <a:schemeClr val="bg1"/>
                </a:solidFill>
                <a:latin typeface="Lucida Console" pitchFamily="49" charset="0"/>
              </a:rPr>
              <a:t>	</a:t>
            </a:r>
          </a:p>
          <a:p>
            <a:pPr eaLnBrk="1" hangingPunct="1"/>
            <a:r>
              <a:rPr lang="en-US" altLang="en-US" sz="1100" b="1" dirty="0">
                <a:solidFill>
                  <a:schemeClr val="tx2"/>
                </a:solidFill>
                <a:latin typeface="Lucida Console" pitchFamily="49" charset="0"/>
              </a:rPr>
              <a:t>   {</a:t>
            </a:r>
          </a:p>
          <a:p>
            <a:pPr eaLnBrk="1" hangingPunct="1"/>
            <a:r>
              <a:rPr lang="en-US" altLang="en-US" sz="1100" dirty="0">
                <a:solidFill>
                  <a:schemeClr val="bg1"/>
                </a:solidFill>
                <a:latin typeface="Lucida Console" pitchFamily="49" charset="0"/>
              </a:rPr>
              <a:t>	for(</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 = 1; </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 &lt;= ROWS; </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a:t>
            </a:r>
          </a:p>
          <a:p>
            <a:pPr eaLnBrk="1" hangingPunct="1"/>
            <a:r>
              <a:rPr lang="en-US" altLang="en-US" sz="1100" dirty="0">
                <a:solidFill>
                  <a:schemeClr val="bg1"/>
                </a:solidFill>
                <a:latin typeface="Lucida Console" pitchFamily="49" charset="0"/>
              </a:rPr>
              <a:t>        for(j = 1; j &lt;= COLUMNS; j++){</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 </a:t>
            </a:r>
            <a:r>
              <a:rPr lang="en-US" altLang="en-US" sz="1100" dirty="0" err="1">
                <a:solidFill>
                  <a:schemeClr val="bg1"/>
                </a:solidFill>
                <a:latin typeface="Lucida Console" pitchFamily="49" charset="0"/>
              </a:rPr>
              <a:t>fmax</a:t>
            </a:r>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fabs</a:t>
            </a:r>
            <a:r>
              <a:rPr lang="en-US" altLang="en-US" sz="1100" dirty="0">
                <a:solidFill>
                  <a:schemeClr val="bg1"/>
                </a:solidFill>
                <a:latin typeface="Lucida Console" pitchFamily="49" charset="0"/>
              </a:rPr>
              <a:t>(Temperature[</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 = Temperature[</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][j];</a:t>
            </a:r>
          </a:p>
          <a:p>
            <a:pPr eaLnBrk="1" hangingPunct="1"/>
            <a:r>
              <a:rPr lang="en-US" altLang="en-US" sz="1100" dirty="0">
                <a:solidFill>
                  <a:schemeClr val="bg1"/>
                </a:solidFill>
                <a:latin typeface="Lucida Console" pitchFamily="49" charset="0"/>
              </a:rPr>
              <a:t>        }</a:t>
            </a:r>
          </a:p>
          <a:p>
            <a:pPr eaLnBrk="1" hangingPunct="1"/>
            <a:r>
              <a:rPr lang="en-US" altLang="en-US" sz="1100" dirty="0">
                <a:solidFill>
                  <a:schemeClr val="bg1"/>
                </a:solidFill>
                <a:latin typeface="Lucida Console" pitchFamily="49" charset="0"/>
              </a:rPr>
              <a:t>    }</a:t>
            </a:r>
          </a:p>
          <a:p>
            <a:pPr eaLnBrk="1" hangingPunct="1"/>
            <a:r>
              <a:rPr lang="en-US" altLang="en-US" sz="1100" dirty="0">
                <a:solidFill>
                  <a:schemeClr val="bg1"/>
                </a:solidFill>
                <a:latin typeface="Lucida Console" pitchFamily="49" charset="0"/>
              </a:rPr>
              <a:t>  </a:t>
            </a:r>
            <a:r>
              <a:rPr lang="en-US" altLang="en-US" sz="1100" b="1" dirty="0">
                <a:solidFill>
                  <a:schemeClr val="tx2"/>
                </a:solidFill>
                <a:latin typeface="Lucida Console" pitchFamily="49" charset="0"/>
              </a:rPr>
              <a:t> }</a:t>
            </a:r>
          </a:p>
          <a:p>
            <a:pPr eaLnBrk="1" hangingPunct="1"/>
            <a:r>
              <a:rPr lang="en-US" altLang="en-US" sz="1100" dirty="0">
                <a:solidFill>
                  <a:schemeClr val="bg1"/>
                </a:solidFill>
                <a:latin typeface="Lucida Console" pitchFamily="49" charset="0"/>
              </a:rPr>
              <a:t>    if((iteration % 100) == 0) {</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track_progress</a:t>
            </a:r>
            <a:r>
              <a:rPr lang="en-US" altLang="en-US" sz="1100" dirty="0">
                <a:solidFill>
                  <a:schemeClr val="bg1"/>
                </a:solidFill>
                <a:latin typeface="Lucida Console" pitchFamily="49" charset="0"/>
              </a:rPr>
              <a:t>(iteration);</a:t>
            </a:r>
          </a:p>
          <a:p>
            <a:pPr eaLnBrk="1" hangingPunct="1"/>
            <a:r>
              <a:rPr lang="en-US" altLang="en-US" sz="1100" dirty="0">
                <a:solidFill>
                  <a:schemeClr val="bg1"/>
                </a:solidFill>
                <a:latin typeface="Lucida Console" pitchFamily="49" charset="0"/>
              </a:rPr>
              <a:t>    }</a:t>
            </a:r>
          </a:p>
          <a:p>
            <a:pPr eaLnBrk="1" hangingPunct="1"/>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iteration++;</a:t>
            </a:r>
          </a:p>
          <a:p>
            <a:pPr eaLnBrk="1" hangingPunct="1"/>
            <a:r>
              <a:rPr lang="en-US" altLang="en-US" sz="1100" dirty="0">
                <a:solidFill>
                  <a:schemeClr val="bg1"/>
                </a:solidFill>
                <a:latin typeface="Lucida Console" pitchFamily="49" charset="0"/>
              </a:rPr>
              <a:t>}</a:t>
            </a:r>
          </a:p>
        </p:txBody>
      </p:sp>
      <p:cxnSp>
        <p:nvCxnSpPr>
          <p:cNvPr id="14" name="Straight Arrow Connector 13">
            <a:extLst>
              <a:ext uri="{FF2B5EF4-FFF2-40B4-BE49-F238E27FC236}">
                <a16:creationId xmlns:a16="http://schemas.microsoft.com/office/drawing/2014/main" id="{BF163B39-D553-4043-A27A-6E4E8BAEAD04}"/>
              </a:ext>
            </a:extLst>
          </p:cNvPr>
          <p:cNvCxnSpPr>
            <a:cxnSpLocks/>
          </p:cNvCxnSpPr>
          <p:nvPr/>
        </p:nvCxnSpPr>
        <p:spPr>
          <a:xfrm flipH="1">
            <a:off x="6432558" y="1949197"/>
            <a:ext cx="1456827" cy="0"/>
          </a:xfrm>
          <a:prstGeom prst="straightConnector1">
            <a:avLst/>
          </a:prstGeom>
          <a:ln w="50800">
            <a:gradFill flip="none" rotWithShape="1">
              <a:gsLst>
                <a:gs pos="0">
                  <a:schemeClr val="bg1">
                    <a:alpha val="0"/>
                  </a:schemeClr>
                </a:gs>
                <a:gs pos="52000">
                  <a:schemeClr val="accent4"/>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6B995023-2029-4DD3-9D60-832BEA49E01A}"/>
              </a:ext>
            </a:extLst>
          </p:cNvPr>
          <p:cNvSpPr txBox="1">
            <a:spLocks/>
          </p:cNvSpPr>
          <p:nvPr/>
        </p:nvSpPr>
        <p:spPr bwMode="auto">
          <a:xfrm>
            <a:off x="8040414" y="1742344"/>
            <a:ext cx="2672235" cy="365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Tx/>
              <a:buBlip>
                <a:blip r:embed="rId3"/>
              </a:buBlip>
              <a:defRPr sz="24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Tx/>
              <a:buBlip>
                <a:blip r:embed="rId3"/>
              </a:buBlip>
              <a:defRPr sz="204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Tx/>
              <a:buBlip>
                <a:blip r:embed="rId3"/>
              </a:buBlip>
              <a:defRPr sz="18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1800">
                <a:solidFill>
                  <a:schemeClr val="bg1"/>
                </a:solidFill>
                <a:latin typeface="+mn-lt"/>
              </a:defRPr>
            </a:lvl4pPr>
            <a:lvl5pPr marL="2117725" indent="-228600" algn="l" rtl="0" fontAlgn="base">
              <a:spcBef>
                <a:spcPct val="20000"/>
              </a:spcBef>
              <a:spcAft>
                <a:spcPct val="0"/>
              </a:spcAft>
              <a:buChar char="»"/>
              <a:defRPr sz="1800">
                <a:solidFill>
                  <a:schemeClr val="bg1"/>
                </a:solidFill>
                <a:latin typeface="+mn-lt"/>
              </a:defRPr>
            </a:lvl5pPr>
            <a:lvl6pPr marL="2574925" indent="-228600" algn="l" rtl="0" eaLnBrk="1" fontAlgn="base" hangingPunct="1">
              <a:spcBef>
                <a:spcPct val="20000"/>
              </a:spcBef>
              <a:spcAft>
                <a:spcPct val="0"/>
              </a:spcAft>
              <a:buChar char="»"/>
              <a:defRPr sz="1800">
                <a:solidFill>
                  <a:schemeClr val="bg1"/>
                </a:solidFill>
                <a:latin typeface="+mn-lt"/>
              </a:defRPr>
            </a:lvl6pPr>
            <a:lvl7pPr marL="3032125" indent="-228600" algn="l" rtl="0" eaLnBrk="1" fontAlgn="base" hangingPunct="1">
              <a:spcBef>
                <a:spcPct val="20000"/>
              </a:spcBef>
              <a:spcAft>
                <a:spcPct val="0"/>
              </a:spcAft>
              <a:buChar char="»"/>
              <a:defRPr sz="1800">
                <a:solidFill>
                  <a:schemeClr val="bg1"/>
                </a:solidFill>
                <a:latin typeface="+mn-lt"/>
              </a:defRPr>
            </a:lvl7pPr>
            <a:lvl8pPr marL="3489325" indent="-228600" algn="l" rtl="0" eaLnBrk="1" fontAlgn="base" hangingPunct="1">
              <a:spcBef>
                <a:spcPct val="20000"/>
              </a:spcBef>
              <a:spcAft>
                <a:spcPct val="0"/>
              </a:spcAft>
              <a:buChar char="»"/>
              <a:defRPr sz="1800">
                <a:solidFill>
                  <a:schemeClr val="bg1"/>
                </a:solidFill>
                <a:latin typeface="+mn-lt"/>
              </a:defRPr>
            </a:lvl8pPr>
            <a:lvl9pPr marL="3946525" indent="-228600" algn="l" rtl="0" eaLnBrk="1" fontAlgn="base" hangingPunct="1">
              <a:spcBef>
                <a:spcPct val="20000"/>
              </a:spcBef>
              <a:spcAft>
                <a:spcPct val="0"/>
              </a:spcAft>
              <a:buChar char="»"/>
              <a:defRPr sz="1800">
                <a:solidFill>
                  <a:schemeClr val="bg1"/>
                </a:solidFill>
                <a:latin typeface="+mn-lt"/>
              </a:defRPr>
            </a:lvl9pPr>
          </a:lstStyle>
          <a:p>
            <a:pPr marL="0" indent="0" defTabSz="914400">
              <a:buFontTx/>
              <a:buNone/>
            </a:pPr>
            <a:r>
              <a:rPr lang="en-US" sz="1600" kern="0" dirty="0">
                <a:solidFill>
                  <a:schemeClr val="accent4"/>
                </a:solidFill>
              </a:rPr>
              <a:t>Generate a parallel Kernel</a:t>
            </a:r>
          </a:p>
        </p:txBody>
      </p:sp>
      <p:cxnSp>
        <p:nvCxnSpPr>
          <p:cNvPr id="16" name="Straight Arrow Connector 15">
            <a:extLst>
              <a:ext uri="{FF2B5EF4-FFF2-40B4-BE49-F238E27FC236}">
                <a16:creationId xmlns:a16="http://schemas.microsoft.com/office/drawing/2014/main" id="{DF7E90BD-550B-4C70-844E-4246BA63876E}"/>
              </a:ext>
            </a:extLst>
          </p:cNvPr>
          <p:cNvCxnSpPr>
            <a:cxnSpLocks/>
          </p:cNvCxnSpPr>
          <p:nvPr/>
        </p:nvCxnSpPr>
        <p:spPr>
          <a:xfrm flipH="1">
            <a:off x="6519268" y="3593392"/>
            <a:ext cx="1456827" cy="0"/>
          </a:xfrm>
          <a:prstGeom prst="straightConnector1">
            <a:avLst/>
          </a:prstGeom>
          <a:ln w="50800">
            <a:gradFill flip="none" rotWithShape="1">
              <a:gsLst>
                <a:gs pos="0">
                  <a:schemeClr val="bg1">
                    <a:alpha val="0"/>
                  </a:schemeClr>
                </a:gs>
                <a:gs pos="52000">
                  <a:schemeClr val="accent4"/>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B2DE3D78-F3B7-479F-98FF-28CEADA81836}"/>
              </a:ext>
            </a:extLst>
          </p:cNvPr>
          <p:cNvSpPr txBox="1">
            <a:spLocks/>
          </p:cNvSpPr>
          <p:nvPr/>
        </p:nvSpPr>
        <p:spPr bwMode="auto">
          <a:xfrm>
            <a:off x="8142890" y="3410714"/>
            <a:ext cx="2569759" cy="365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Tx/>
              <a:buBlip>
                <a:blip r:embed="rId3"/>
              </a:buBlip>
              <a:defRPr sz="24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Tx/>
              <a:buBlip>
                <a:blip r:embed="rId3"/>
              </a:buBlip>
              <a:defRPr sz="204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Tx/>
              <a:buBlip>
                <a:blip r:embed="rId3"/>
              </a:buBlip>
              <a:defRPr sz="18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1800">
                <a:solidFill>
                  <a:schemeClr val="bg1"/>
                </a:solidFill>
                <a:latin typeface="+mn-lt"/>
              </a:defRPr>
            </a:lvl4pPr>
            <a:lvl5pPr marL="2117725" indent="-228600" algn="l" rtl="0" fontAlgn="base">
              <a:spcBef>
                <a:spcPct val="20000"/>
              </a:spcBef>
              <a:spcAft>
                <a:spcPct val="0"/>
              </a:spcAft>
              <a:buChar char="»"/>
              <a:defRPr sz="1800">
                <a:solidFill>
                  <a:schemeClr val="bg1"/>
                </a:solidFill>
                <a:latin typeface="+mn-lt"/>
              </a:defRPr>
            </a:lvl5pPr>
            <a:lvl6pPr marL="2574925" indent="-228600" algn="l" rtl="0" eaLnBrk="1" fontAlgn="base" hangingPunct="1">
              <a:spcBef>
                <a:spcPct val="20000"/>
              </a:spcBef>
              <a:spcAft>
                <a:spcPct val="0"/>
              </a:spcAft>
              <a:buChar char="»"/>
              <a:defRPr sz="1800">
                <a:solidFill>
                  <a:schemeClr val="bg1"/>
                </a:solidFill>
                <a:latin typeface="+mn-lt"/>
              </a:defRPr>
            </a:lvl6pPr>
            <a:lvl7pPr marL="3032125" indent="-228600" algn="l" rtl="0" eaLnBrk="1" fontAlgn="base" hangingPunct="1">
              <a:spcBef>
                <a:spcPct val="20000"/>
              </a:spcBef>
              <a:spcAft>
                <a:spcPct val="0"/>
              </a:spcAft>
              <a:buChar char="»"/>
              <a:defRPr sz="1800">
                <a:solidFill>
                  <a:schemeClr val="bg1"/>
                </a:solidFill>
                <a:latin typeface="+mn-lt"/>
              </a:defRPr>
            </a:lvl7pPr>
            <a:lvl8pPr marL="3489325" indent="-228600" algn="l" rtl="0" eaLnBrk="1" fontAlgn="base" hangingPunct="1">
              <a:spcBef>
                <a:spcPct val="20000"/>
              </a:spcBef>
              <a:spcAft>
                <a:spcPct val="0"/>
              </a:spcAft>
              <a:buChar char="»"/>
              <a:defRPr sz="1800">
                <a:solidFill>
                  <a:schemeClr val="bg1"/>
                </a:solidFill>
                <a:latin typeface="+mn-lt"/>
              </a:defRPr>
            </a:lvl8pPr>
            <a:lvl9pPr marL="3946525" indent="-228600" algn="l" rtl="0" eaLnBrk="1" fontAlgn="base" hangingPunct="1">
              <a:spcBef>
                <a:spcPct val="20000"/>
              </a:spcBef>
              <a:spcAft>
                <a:spcPct val="0"/>
              </a:spcAft>
              <a:buChar char="»"/>
              <a:defRPr sz="1800">
                <a:solidFill>
                  <a:schemeClr val="bg1"/>
                </a:solidFill>
                <a:latin typeface="+mn-lt"/>
              </a:defRPr>
            </a:lvl9pPr>
          </a:lstStyle>
          <a:p>
            <a:pPr marL="0" indent="0" defTabSz="914400">
              <a:buFontTx/>
              <a:buNone/>
            </a:pPr>
            <a:r>
              <a:rPr lang="en-US" sz="1600" kern="0" dirty="0">
                <a:solidFill>
                  <a:schemeClr val="accent4"/>
                </a:solidFill>
              </a:rPr>
              <a:t>Generate a parallel Kernel</a:t>
            </a:r>
          </a:p>
        </p:txBody>
      </p:sp>
    </p:spTree>
    <p:extLst>
      <p:ext uri="{BB962C8B-B14F-4D97-AF65-F5344CB8AC3E}">
        <p14:creationId xmlns:p14="http://schemas.microsoft.com/office/powerpoint/2010/main" val="17786863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10" y="304719"/>
            <a:ext cx="9204325" cy="646331"/>
          </a:xfrm>
        </p:spPr>
        <p:txBody>
          <a:bodyPr/>
          <a:lstStyle/>
          <a:p>
            <a:pPr algn="ctr"/>
            <a:r>
              <a:rPr lang="en-US" dirty="0"/>
              <a:t>Exercise 1: Fortran Solution</a:t>
            </a:r>
          </a:p>
        </p:txBody>
      </p:sp>
      <p:sp>
        <p:nvSpPr>
          <p:cNvPr id="4" name="TextBox 3"/>
          <p:cNvSpPr txBox="1"/>
          <p:nvPr/>
        </p:nvSpPr>
        <p:spPr>
          <a:xfrm>
            <a:off x="28575" y="968142"/>
            <a:ext cx="8810626" cy="4832023"/>
          </a:xfrm>
          <a:prstGeom prst="rect">
            <a:avLst/>
          </a:prstGeom>
          <a:noFill/>
        </p:spPr>
        <p:txBody>
          <a:bodyPr wrap="square" lIns="91379" tIns="45686" rIns="91379" bIns="45686" rtlCol="0">
            <a:spAutoFit/>
          </a:bodyPr>
          <a:lstStyle/>
          <a:p>
            <a:pPr eaLnBrk="1" hangingPunct="1"/>
            <a:r>
              <a:rPr lang="en-US" altLang="en-US" sz="1100" dirty="0">
                <a:solidFill>
                  <a:schemeClr val="bg1"/>
                </a:solidFill>
                <a:latin typeface="Lucida Console" pitchFamily="49" charset="0"/>
              </a:rPr>
              <a:t>     do while (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&gt; </a:t>
            </a:r>
            <a:r>
              <a:rPr lang="en-US" altLang="en-US" sz="1100" dirty="0" err="1">
                <a:solidFill>
                  <a:schemeClr val="bg1"/>
                </a:solidFill>
                <a:latin typeface="Lucida Console" pitchFamily="49" charset="0"/>
              </a:rPr>
              <a:t>max_temp_error</a:t>
            </a:r>
            <a:r>
              <a:rPr lang="en-US" altLang="en-US" sz="1100" dirty="0">
                <a:solidFill>
                  <a:schemeClr val="bg1"/>
                </a:solidFill>
                <a:latin typeface="Lucida Console" pitchFamily="49" charset="0"/>
              </a:rPr>
              <a:t> .and. iteration &lt;= </a:t>
            </a:r>
            <a:r>
              <a:rPr lang="en-US" altLang="en-US" sz="1100" dirty="0" err="1">
                <a:solidFill>
                  <a:schemeClr val="bg1"/>
                </a:solidFill>
                <a:latin typeface="Lucida Console" pitchFamily="49" charset="0"/>
              </a:rPr>
              <a:t>max_iterations</a:t>
            </a:r>
            <a:r>
              <a:rPr lang="en-US" altLang="en-US" sz="1100" dirty="0">
                <a:solidFill>
                  <a:schemeClr val="bg1"/>
                </a:solidFill>
                <a:latin typeface="Lucida Console" pitchFamily="49" charset="0"/>
              </a:rPr>
              <a:t>)</a:t>
            </a:r>
          </a:p>
          <a:p>
            <a:pPr eaLnBrk="1" hangingPunct="1"/>
            <a:endParaRPr lang="en-US" altLang="en-US" sz="1100" b="1" dirty="0">
              <a:solidFill>
                <a:schemeClr val="bg1"/>
              </a:solidFill>
              <a:latin typeface="Lucida Console" pitchFamily="49" charset="0"/>
            </a:endParaRPr>
          </a:p>
          <a:p>
            <a:pPr eaLnBrk="1" hangingPunct="1"/>
            <a:r>
              <a:rPr lang="en-US" altLang="en-US" sz="1100" b="1" dirty="0">
                <a:solidFill>
                  <a:schemeClr val="bg1"/>
                </a:solidFill>
                <a:latin typeface="Lucida Console" pitchFamily="49" charset="0"/>
              </a:rPr>
              <a:t>         </a:t>
            </a:r>
            <a:r>
              <a:rPr lang="en-US" altLang="en-US" sz="1100" b="1" dirty="0">
                <a:solidFill>
                  <a:schemeClr val="tx2"/>
                </a:solidFill>
                <a:latin typeface="Lucida Console" pitchFamily="49" charset="0"/>
              </a:rPr>
              <a:t>!$</a:t>
            </a:r>
            <a:r>
              <a:rPr lang="en-US" altLang="en-US" sz="1100" b="1" dirty="0" err="1">
                <a:solidFill>
                  <a:schemeClr val="tx2"/>
                </a:solidFill>
                <a:latin typeface="Lucida Console" pitchFamily="49" charset="0"/>
              </a:rPr>
              <a:t>acc</a:t>
            </a:r>
            <a:r>
              <a:rPr lang="en-US" altLang="en-US" sz="1100" b="1" dirty="0">
                <a:solidFill>
                  <a:schemeClr val="tx2"/>
                </a:solidFill>
                <a:latin typeface="Lucida Console" pitchFamily="49" charset="0"/>
              </a:rPr>
              <a:t> kernels</a:t>
            </a:r>
          </a:p>
          <a:p>
            <a:pPr eaLnBrk="1" hangingPunct="1"/>
            <a:r>
              <a:rPr lang="en-US" altLang="en-US" sz="1100" dirty="0">
                <a:solidFill>
                  <a:schemeClr val="bg1"/>
                </a:solidFill>
                <a:latin typeface="Lucida Console" pitchFamily="49" charset="0"/>
              </a:rPr>
              <a:t>         do j=1,columns</a:t>
            </a:r>
          </a:p>
          <a:p>
            <a:pPr eaLnBrk="1" hangingPunct="1"/>
            <a:r>
              <a:rPr lang="en-US" altLang="en-US" sz="1100" dirty="0">
                <a:solidFill>
                  <a:schemeClr val="bg1"/>
                </a:solidFill>
                <a:latin typeface="Lucida Console" pitchFamily="49" charset="0"/>
              </a:rPr>
              <a:t>            do </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=1,rows</a:t>
            </a:r>
          </a:p>
          <a:p>
            <a:pPr eaLnBrk="1" hangingPunct="1"/>
            <a:r>
              <a:rPr lang="en-US" altLang="en-US" sz="1100" dirty="0">
                <a:solidFill>
                  <a:schemeClr val="bg1"/>
                </a:solidFill>
                <a:latin typeface="Lucida Console" pitchFamily="49" charset="0"/>
              </a:rPr>
              <a:t>               temperature(</a:t>
            </a:r>
            <a:r>
              <a:rPr lang="en-US" altLang="en-US" sz="1100" dirty="0" err="1">
                <a:solidFill>
                  <a:schemeClr val="bg1"/>
                </a:solidFill>
                <a:latin typeface="Lucida Console" pitchFamily="49" charset="0"/>
              </a:rPr>
              <a:t>i,j</a:t>
            </a:r>
            <a:r>
              <a:rPr lang="en-US" altLang="en-US" sz="1100" dirty="0">
                <a:solidFill>
                  <a:schemeClr val="bg1"/>
                </a:solidFill>
                <a:latin typeface="Lucida Console" pitchFamily="49" charset="0"/>
              </a:rPr>
              <a:t>)=0.25*(</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(i+1,j)+</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(i-1,j)+ &amp;</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(i,j+1)+</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(i,j-1) )</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enddo</a:t>
            </a:r>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enddo</a:t>
            </a:r>
            <a:endParaRPr lang="en-US" altLang="en-US" sz="1100" dirty="0">
              <a:solidFill>
                <a:schemeClr val="bg1"/>
              </a:solidFill>
              <a:latin typeface="Lucida Console" pitchFamily="49" charset="0"/>
            </a:endParaRPr>
          </a:p>
          <a:p>
            <a:pPr eaLnBrk="1" hangingPunct="1"/>
            <a:r>
              <a:rPr lang="en-US" altLang="en-US" sz="1100" b="1" dirty="0">
                <a:solidFill>
                  <a:schemeClr val="tx2"/>
                </a:solidFill>
                <a:latin typeface="Lucida Console" pitchFamily="49" charset="0"/>
              </a:rPr>
              <a:t>         !$</a:t>
            </a:r>
            <a:r>
              <a:rPr lang="en-US" altLang="en-US" sz="1100" b="1" dirty="0" err="1">
                <a:solidFill>
                  <a:schemeClr val="tx2"/>
                </a:solidFill>
                <a:latin typeface="Lucida Console" pitchFamily="49" charset="0"/>
              </a:rPr>
              <a:t>acc</a:t>
            </a:r>
            <a:r>
              <a:rPr lang="en-US" altLang="en-US" sz="1100" b="1" dirty="0">
                <a:solidFill>
                  <a:schemeClr val="tx2"/>
                </a:solidFill>
                <a:latin typeface="Lucida Console" pitchFamily="49" charset="0"/>
              </a:rPr>
              <a:t> end kernels</a:t>
            </a:r>
            <a:endParaRPr lang="en-US" altLang="en-US" sz="1100" dirty="0">
              <a:solidFill>
                <a:schemeClr val="bg1"/>
              </a:solidFill>
              <a:latin typeface="Lucida Console" pitchFamily="49" charset="0"/>
            </a:endParaRPr>
          </a:p>
          <a:p>
            <a:pPr eaLnBrk="1" hangingPunct="1"/>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=0.0</a:t>
            </a:r>
          </a:p>
          <a:p>
            <a:pPr eaLnBrk="1" hangingPunct="1"/>
            <a:endParaRPr lang="en-US" altLang="en-US" sz="1100" dirty="0">
              <a:solidFill>
                <a:schemeClr val="bg1"/>
              </a:solidFill>
              <a:latin typeface="Lucida Console" pitchFamily="49" charset="0"/>
            </a:endParaRPr>
          </a:p>
          <a:p>
            <a:r>
              <a:rPr lang="en-US" altLang="en-US" sz="1100" b="1" dirty="0">
                <a:solidFill>
                  <a:schemeClr val="tx2"/>
                </a:solidFill>
                <a:latin typeface="Lucida Console" pitchFamily="49" charset="0"/>
              </a:rPr>
              <a:t>	   !$</a:t>
            </a:r>
            <a:r>
              <a:rPr lang="en-US" altLang="en-US" sz="1100" b="1" dirty="0" err="1">
                <a:solidFill>
                  <a:schemeClr val="tx2"/>
                </a:solidFill>
                <a:latin typeface="Lucida Console" pitchFamily="49" charset="0"/>
              </a:rPr>
              <a:t>acc</a:t>
            </a:r>
            <a:r>
              <a:rPr lang="en-US" altLang="en-US" sz="1100" b="1" dirty="0">
                <a:solidFill>
                  <a:schemeClr val="tx2"/>
                </a:solidFill>
                <a:latin typeface="Lucida Console" pitchFamily="49" charset="0"/>
              </a:rPr>
              <a:t> kernels</a:t>
            </a:r>
          </a:p>
          <a:p>
            <a:pPr eaLnBrk="1" hangingPunct="1"/>
            <a:r>
              <a:rPr lang="en-US" altLang="en-US" sz="1100" dirty="0">
                <a:solidFill>
                  <a:schemeClr val="bg1"/>
                </a:solidFill>
                <a:latin typeface="Lucida Console" pitchFamily="49" charset="0"/>
              </a:rPr>
              <a:t>	   do j=1,columns</a:t>
            </a:r>
          </a:p>
          <a:p>
            <a:pPr eaLnBrk="1" hangingPunct="1"/>
            <a:r>
              <a:rPr lang="en-US" altLang="en-US" sz="1100" dirty="0">
                <a:solidFill>
                  <a:schemeClr val="bg1"/>
                </a:solidFill>
                <a:latin typeface="Lucida Console" pitchFamily="49" charset="0"/>
              </a:rPr>
              <a:t>            do </a:t>
            </a:r>
            <a:r>
              <a:rPr lang="en-US" altLang="en-US" sz="1100" dirty="0" err="1">
                <a:solidFill>
                  <a:schemeClr val="bg1"/>
                </a:solidFill>
                <a:latin typeface="Lucida Console" pitchFamily="49" charset="0"/>
              </a:rPr>
              <a:t>i</a:t>
            </a:r>
            <a:r>
              <a:rPr lang="en-US" altLang="en-US" sz="1100" dirty="0">
                <a:solidFill>
                  <a:schemeClr val="bg1"/>
                </a:solidFill>
                <a:latin typeface="Lucida Console" pitchFamily="49" charset="0"/>
              </a:rPr>
              <a:t>=1,rows</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 max( abs(temperature(</a:t>
            </a:r>
            <a:r>
              <a:rPr lang="en-US" altLang="en-US" sz="1100" dirty="0" err="1">
                <a:solidFill>
                  <a:schemeClr val="bg1"/>
                </a:solidFill>
                <a:latin typeface="Lucida Console" pitchFamily="49" charset="0"/>
              </a:rPr>
              <a:t>i,j</a:t>
            </a:r>
            <a:r>
              <a:rPr lang="en-US" altLang="en-US" sz="1100" dirty="0">
                <a:solidFill>
                  <a:schemeClr val="bg1"/>
                </a:solidFill>
                <a:latin typeface="Lucida Console" pitchFamily="49" charset="0"/>
              </a:rPr>
              <a:t>) -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a:t>
            </a:r>
            <a:r>
              <a:rPr lang="en-US" altLang="en-US" sz="1100" dirty="0" err="1">
                <a:solidFill>
                  <a:schemeClr val="bg1"/>
                </a:solidFill>
                <a:latin typeface="Lucida Console" pitchFamily="49" charset="0"/>
              </a:rPr>
              <a:t>i,j</a:t>
            </a:r>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dt</a:t>
            </a:r>
            <a:r>
              <a:rPr lang="en-US" altLang="en-US" sz="1100" dirty="0">
                <a:solidFill>
                  <a:schemeClr val="bg1"/>
                </a:solidFill>
                <a:latin typeface="Lucida Console" pitchFamily="49" charset="0"/>
              </a:rPr>
              <a:t> )</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temperature_last</a:t>
            </a:r>
            <a:r>
              <a:rPr lang="en-US" altLang="en-US" sz="1100" dirty="0">
                <a:solidFill>
                  <a:schemeClr val="bg1"/>
                </a:solidFill>
                <a:latin typeface="Lucida Console" pitchFamily="49" charset="0"/>
              </a:rPr>
              <a:t>(</a:t>
            </a:r>
            <a:r>
              <a:rPr lang="en-US" altLang="en-US" sz="1100" dirty="0" err="1">
                <a:solidFill>
                  <a:schemeClr val="bg1"/>
                </a:solidFill>
                <a:latin typeface="Lucida Console" pitchFamily="49" charset="0"/>
              </a:rPr>
              <a:t>i,j</a:t>
            </a:r>
            <a:r>
              <a:rPr lang="en-US" altLang="en-US" sz="1100" dirty="0">
                <a:solidFill>
                  <a:schemeClr val="bg1"/>
                </a:solidFill>
                <a:latin typeface="Lucida Console" pitchFamily="49" charset="0"/>
              </a:rPr>
              <a:t>) = temperature(</a:t>
            </a:r>
            <a:r>
              <a:rPr lang="en-US" altLang="en-US" sz="1100" dirty="0" err="1">
                <a:solidFill>
                  <a:schemeClr val="bg1"/>
                </a:solidFill>
                <a:latin typeface="Lucida Console" pitchFamily="49" charset="0"/>
              </a:rPr>
              <a:t>i,j</a:t>
            </a:r>
            <a:r>
              <a:rPr lang="en-US" altLang="en-US" sz="1100" dirty="0">
                <a:solidFill>
                  <a:schemeClr val="bg1"/>
                </a:solidFill>
                <a:latin typeface="Lucida Console" pitchFamily="49" charset="0"/>
              </a:rPr>
              <a:t>)</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enddo</a:t>
            </a:r>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enddo</a:t>
            </a:r>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a:t>
            </a:r>
            <a:r>
              <a:rPr lang="en-US" altLang="en-US" sz="1100" b="1" dirty="0">
                <a:solidFill>
                  <a:schemeClr val="bg1"/>
                </a:solidFill>
                <a:latin typeface="Lucida Console" pitchFamily="49" charset="0"/>
              </a:rPr>
              <a:t>  </a:t>
            </a:r>
            <a:r>
              <a:rPr lang="en-US" altLang="en-US" sz="1100" b="1" dirty="0">
                <a:solidFill>
                  <a:schemeClr val="tx2"/>
                </a:solidFill>
                <a:latin typeface="Lucida Console" pitchFamily="49" charset="0"/>
              </a:rPr>
              <a:t>!$</a:t>
            </a:r>
            <a:r>
              <a:rPr lang="en-US" altLang="en-US" sz="1100" b="1" dirty="0" err="1">
                <a:solidFill>
                  <a:schemeClr val="tx2"/>
                </a:solidFill>
                <a:latin typeface="Lucida Console" pitchFamily="49" charset="0"/>
              </a:rPr>
              <a:t>acc</a:t>
            </a:r>
            <a:r>
              <a:rPr lang="en-US" altLang="en-US" sz="1100" b="1" dirty="0">
                <a:solidFill>
                  <a:schemeClr val="tx2"/>
                </a:solidFill>
                <a:latin typeface="Lucida Console" pitchFamily="49" charset="0"/>
              </a:rPr>
              <a:t> end kernels</a:t>
            </a:r>
          </a:p>
          <a:p>
            <a:pPr eaLnBrk="1" hangingPunct="1"/>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if( mod(iteration,100).eq.0 ) then</a:t>
            </a:r>
          </a:p>
          <a:p>
            <a:pPr eaLnBrk="1" hangingPunct="1"/>
            <a:r>
              <a:rPr lang="en-US" altLang="en-US" sz="1100" dirty="0">
                <a:solidFill>
                  <a:schemeClr val="bg1"/>
                </a:solidFill>
                <a:latin typeface="Lucida Console" pitchFamily="49" charset="0"/>
              </a:rPr>
              <a:t>            call </a:t>
            </a:r>
            <a:r>
              <a:rPr lang="en-US" altLang="en-US" sz="1100" dirty="0" err="1">
                <a:solidFill>
                  <a:schemeClr val="bg1"/>
                </a:solidFill>
                <a:latin typeface="Lucida Console" pitchFamily="49" charset="0"/>
              </a:rPr>
              <a:t>track_progress</a:t>
            </a:r>
            <a:r>
              <a:rPr lang="en-US" altLang="en-US" sz="1100" dirty="0">
                <a:solidFill>
                  <a:schemeClr val="bg1"/>
                </a:solidFill>
                <a:latin typeface="Lucida Console" pitchFamily="49" charset="0"/>
              </a:rPr>
              <a:t>(temperature, iteration)</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endif</a:t>
            </a:r>
            <a:endParaRPr lang="en-US" altLang="en-US" sz="1100" dirty="0">
              <a:solidFill>
                <a:schemeClr val="bg1"/>
              </a:solidFill>
              <a:latin typeface="Lucida Console" pitchFamily="49" charset="0"/>
            </a:endParaRPr>
          </a:p>
          <a:p>
            <a:pPr eaLnBrk="1" hangingPunct="1"/>
            <a:endParaRPr lang="en-US" altLang="en-US" sz="1100" dirty="0">
              <a:solidFill>
                <a:schemeClr val="bg1"/>
              </a:solidFill>
              <a:latin typeface="Lucida Console" pitchFamily="49" charset="0"/>
            </a:endParaRPr>
          </a:p>
          <a:p>
            <a:pPr eaLnBrk="1" hangingPunct="1"/>
            <a:r>
              <a:rPr lang="en-US" altLang="en-US" sz="1100" dirty="0">
                <a:solidFill>
                  <a:schemeClr val="bg1"/>
                </a:solidFill>
                <a:latin typeface="Lucida Console" pitchFamily="49" charset="0"/>
              </a:rPr>
              <a:t>         iteration = iteration+1</a:t>
            </a:r>
          </a:p>
          <a:p>
            <a:pPr eaLnBrk="1" hangingPunct="1"/>
            <a:r>
              <a:rPr lang="en-US" altLang="en-US" sz="1100" dirty="0">
                <a:solidFill>
                  <a:schemeClr val="bg1"/>
                </a:solidFill>
                <a:latin typeface="Lucida Console" pitchFamily="49" charset="0"/>
              </a:rPr>
              <a:t>     </a:t>
            </a:r>
            <a:r>
              <a:rPr lang="en-US" altLang="en-US" sz="1100" dirty="0" err="1">
                <a:solidFill>
                  <a:schemeClr val="bg1"/>
                </a:solidFill>
                <a:latin typeface="Lucida Console" pitchFamily="49" charset="0"/>
              </a:rPr>
              <a:t>enddo</a:t>
            </a:r>
            <a:endParaRPr lang="en-US" altLang="en-US" sz="1100" dirty="0">
              <a:solidFill>
                <a:schemeClr val="bg1"/>
              </a:solidFill>
              <a:latin typeface="Lucida Console" pitchFamily="49" charset="0"/>
            </a:endParaRPr>
          </a:p>
        </p:txBody>
      </p:sp>
      <p:cxnSp>
        <p:nvCxnSpPr>
          <p:cNvPr id="10" name="Straight Arrow Connector 9">
            <a:extLst>
              <a:ext uri="{FF2B5EF4-FFF2-40B4-BE49-F238E27FC236}">
                <a16:creationId xmlns:a16="http://schemas.microsoft.com/office/drawing/2014/main" id="{3F30D8F9-568E-414B-BE97-E0E8651B84B7}"/>
              </a:ext>
            </a:extLst>
          </p:cNvPr>
          <p:cNvCxnSpPr>
            <a:cxnSpLocks/>
          </p:cNvCxnSpPr>
          <p:nvPr/>
        </p:nvCxnSpPr>
        <p:spPr>
          <a:xfrm flipH="1">
            <a:off x="6430428" y="1521444"/>
            <a:ext cx="1456827" cy="0"/>
          </a:xfrm>
          <a:prstGeom prst="straightConnector1">
            <a:avLst/>
          </a:prstGeom>
          <a:ln w="50800">
            <a:gradFill flip="none" rotWithShape="1">
              <a:gsLst>
                <a:gs pos="0">
                  <a:schemeClr val="bg1">
                    <a:alpha val="0"/>
                  </a:schemeClr>
                </a:gs>
                <a:gs pos="52000">
                  <a:schemeClr val="accent4"/>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5B237780-2492-4C72-A923-B0D59457D3B5}"/>
              </a:ext>
            </a:extLst>
          </p:cNvPr>
          <p:cNvSpPr txBox="1">
            <a:spLocks/>
          </p:cNvSpPr>
          <p:nvPr/>
        </p:nvSpPr>
        <p:spPr bwMode="auto">
          <a:xfrm>
            <a:off x="8040414" y="1314591"/>
            <a:ext cx="2622808" cy="365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Tx/>
              <a:buBlip>
                <a:blip r:embed="rId3"/>
              </a:buBlip>
              <a:defRPr sz="24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Tx/>
              <a:buBlip>
                <a:blip r:embed="rId3"/>
              </a:buBlip>
              <a:defRPr sz="204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Tx/>
              <a:buBlip>
                <a:blip r:embed="rId3"/>
              </a:buBlip>
              <a:defRPr sz="18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1800">
                <a:solidFill>
                  <a:schemeClr val="bg1"/>
                </a:solidFill>
                <a:latin typeface="+mn-lt"/>
              </a:defRPr>
            </a:lvl4pPr>
            <a:lvl5pPr marL="2117725" indent="-228600" algn="l" rtl="0" fontAlgn="base">
              <a:spcBef>
                <a:spcPct val="20000"/>
              </a:spcBef>
              <a:spcAft>
                <a:spcPct val="0"/>
              </a:spcAft>
              <a:buChar char="»"/>
              <a:defRPr sz="1800">
                <a:solidFill>
                  <a:schemeClr val="bg1"/>
                </a:solidFill>
                <a:latin typeface="+mn-lt"/>
              </a:defRPr>
            </a:lvl5pPr>
            <a:lvl6pPr marL="2574925" indent="-228600" algn="l" rtl="0" eaLnBrk="1" fontAlgn="base" hangingPunct="1">
              <a:spcBef>
                <a:spcPct val="20000"/>
              </a:spcBef>
              <a:spcAft>
                <a:spcPct val="0"/>
              </a:spcAft>
              <a:buChar char="»"/>
              <a:defRPr sz="1800">
                <a:solidFill>
                  <a:schemeClr val="bg1"/>
                </a:solidFill>
                <a:latin typeface="+mn-lt"/>
              </a:defRPr>
            </a:lvl6pPr>
            <a:lvl7pPr marL="3032125" indent="-228600" algn="l" rtl="0" eaLnBrk="1" fontAlgn="base" hangingPunct="1">
              <a:spcBef>
                <a:spcPct val="20000"/>
              </a:spcBef>
              <a:spcAft>
                <a:spcPct val="0"/>
              </a:spcAft>
              <a:buChar char="»"/>
              <a:defRPr sz="1800">
                <a:solidFill>
                  <a:schemeClr val="bg1"/>
                </a:solidFill>
                <a:latin typeface="+mn-lt"/>
              </a:defRPr>
            </a:lvl7pPr>
            <a:lvl8pPr marL="3489325" indent="-228600" algn="l" rtl="0" eaLnBrk="1" fontAlgn="base" hangingPunct="1">
              <a:spcBef>
                <a:spcPct val="20000"/>
              </a:spcBef>
              <a:spcAft>
                <a:spcPct val="0"/>
              </a:spcAft>
              <a:buChar char="»"/>
              <a:defRPr sz="1800">
                <a:solidFill>
                  <a:schemeClr val="bg1"/>
                </a:solidFill>
                <a:latin typeface="+mn-lt"/>
              </a:defRPr>
            </a:lvl8pPr>
            <a:lvl9pPr marL="3946525" indent="-228600" algn="l" rtl="0" eaLnBrk="1" fontAlgn="base" hangingPunct="1">
              <a:spcBef>
                <a:spcPct val="20000"/>
              </a:spcBef>
              <a:spcAft>
                <a:spcPct val="0"/>
              </a:spcAft>
              <a:buChar char="»"/>
              <a:defRPr sz="1800">
                <a:solidFill>
                  <a:schemeClr val="bg1"/>
                </a:solidFill>
                <a:latin typeface="+mn-lt"/>
              </a:defRPr>
            </a:lvl9pPr>
          </a:lstStyle>
          <a:p>
            <a:pPr marL="0" indent="0" defTabSz="914400">
              <a:buFontTx/>
              <a:buNone/>
            </a:pPr>
            <a:r>
              <a:rPr lang="en-US" sz="1600" kern="0" dirty="0">
                <a:solidFill>
                  <a:schemeClr val="accent4"/>
                </a:solidFill>
              </a:rPr>
              <a:t>Generate a parallel Kernel</a:t>
            </a:r>
          </a:p>
        </p:txBody>
      </p:sp>
      <p:cxnSp>
        <p:nvCxnSpPr>
          <p:cNvPr id="17" name="Straight Arrow Connector 16">
            <a:extLst>
              <a:ext uri="{FF2B5EF4-FFF2-40B4-BE49-F238E27FC236}">
                <a16:creationId xmlns:a16="http://schemas.microsoft.com/office/drawing/2014/main" id="{BB3D1241-1D40-484F-B4CA-65C4786C7669}"/>
              </a:ext>
            </a:extLst>
          </p:cNvPr>
          <p:cNvCxnSpPr>
            <a:cxnSpLocks/>
          </p:cNvCxnSpPr>
          <p:nvPr/>
        </p:nvCxnSpPr>
        <p:spPr>
          <a:xfrm flipH="1">
            <a:off x="6430428" y="3274536"/>
            <a:ext cx="1456827" cy="0"/>
          </a:xfrm>
          <a:prstGeom prst="straightConnector1">
            <a:avLst/>
          </a:prstGeom>
          <a:ln w="50800">
            <a:gradFill flip="none" rotWithShape="1">
              <a:gsLst>
                <a:gs pos="0">
                  <a:schemeClr val="bg1">
                    <a:alpha val="0"/>
                  </a:schemeClr>
                </a:gs>
                <a:gs pos="52000">
                  <a:schemeClr val="accent4"/>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418A5737-D76D-459B-B371-ADDBC5307608}"/>
              </a:ext>
            </a:extLst>
          </p:cNvPr>
          <p:cNvSpPr txBox="1">
            <a:spLocks/>
          </p:cNvSpPr>
          <p:nvPr/>
        </p:nvSpPr>
        <p:spPr bwMode="auto">
          <a:xfrm>
            <a:off x="8040414" y="3103436"/>
            <a:ext cx="2622808" cy="365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900"/>
              </a:spcBef>
              <a:spcAft>
                <a:spcPts val="900"/>
              </a:spcAft>
              <a:buClr>
                <a:srgbClr val="868686"/>
              </a:buClr>
              <a:buSzPct val="100000"/>
              <a:buFontTx/>
              <a:buBlip>
                <a:blip r:embed="rId3"/>
              </a:buBlip>
              <a:defRPr sz="2400" b="0">
                <a:solidFill>
                  <a:schemeClr val="bg1"/>
                </a:solidFill>
                <a:latin typeface="Arial" panose="020B0604020202020204" pitchFamily="34" charset="0"/>
                <a:ea typeface="+mn-ea"/>
                <a:cs typeface="Arial" panose="020B0604020202020204" pitchFamily="34" charset="0"/>
              </a:defRPr>
            </a:lvl1pPr>
            <a:lvl2pPr marL="228600" indent="-228600" algn="l" rtl="0" fontAlgn="base">
              <a:lnSpc>
                <a:spcPct val="90000"/>
              </a:lnSpc>
              <a:spcBef>
                <a:spcPts val="900"/>
              </a:spcBef>
              <a:spcAft>
                <a:spcPts val="900"/>
              </a:spcAft>
              <a:buClr>
                <a:srgbClr val="868686"/>
              </a:buClr>
              <a:buSzPct val="100000"/>
              <a:buFontTx/>
              <a:buBlip>
                <a:blip r:embed="rId3"/>
              </a:buBlip>
              <a:defRPr sz="2040" b="0">
                <a:solidFill>
                  <a:schemeClr val="bg1"/>
                </a:solidFill>
                <a:latin typeface="Arial" panose="020B0604020202020204" pitchFamily="34" charset="0"/>
                <a:cs typeface="Arial" panose="020B0604020202020204" pitchFamily="34" charset="0"/>
              </a:defRPr>
            </a:lvl2pPr>
            <a:lvl3pPr marL="228600" indent="-228600" algn="l" rtl="0" fontAlgn="base">
              <a:lnSpc>
                <a:spcPct val="90000"/>
              </a:lnSpc>
              <a:spcBef>
                <a:spcPts val="900"/>
              </a:spcBef>
              <a:spcAft>
                <a:spcPts val="900"/>
              </a:spcAft>
              <a:buClr>
                <a:srgbClr val="868686"/>
              </a:buClr>
              <a:buSzPct val="100000"/>
              <a:buFontTx/>
              <a:buBlip>
                <a:blip r:embed="rId3"/>
              </a:buBlip>
              <a:defRPr sz="1800" b="0">
                <a:solidFill>
                  <a:schemeClr val="bg1"/>
                </a:solidFill>
                <a:latin typeface="Arial" panose="020B0604020202020204" pitchFamily="34" charset="0"/>
                <a:cs typeface="Arial" panose="020B0604020202020204" pitchFamily="34" charset="0"/>
              </a:defRPr>
            </a:lvl3pPr>
            <a:lvl4pPr marL="1774825" indent="-228600" algn="l" rtl="0" fontAlgn="base">
              <a:spcBef>
                <a:spcPct val="20000"/>
              </a:spcBef>
              <a:spcAft>
                <a:spcPct val="0"/>
              </a:spcAft>
              <a:buChar char="–"/>
              <a:defRPr sz="1800">
                <a:solidFill>
                  <a:schemeClr val="bg1"/>
                </a:solidFill>
                <a:latin typeface="+mn-lt"/>
              </a:defRPr>
            </a:lvl4pPr>
            <a:lvl5pPr marL="2117725" indent="-228600" algn="l" rtl="0" fontAlgn="base">
              <a:spcBef>
                <a:spcPct val="20000"/>
              </a:spcBef>
              <a:spcAft>
                <a:spcPct val="0"/>
              </a:spcAft>
              <a:buChar char="»"/>
              <a:defRPr sz="1800">
                <a:solidFill>
                  <a:schemeClr val="bg1"/>
                </a:solidFill>
                <a:latin typeface="+mn-lt"/>
              </a:defRPr>
            </a:lvl5pPr>
            <a:lvl6pPr marL="2574925" indent="-228600" algn="l" rtl="0" eaLnBrk="1" fontAlgn="base" hangingPunct="1">
              <a:spcBef>
                <a:spcPct val="20000"/>
              </a:spcBef>
              <a:spcAft>
                <a:spcPct val="0"/>
              </a:spcAft>
              <a:buChar char="»"/>
              <a:defRPr sz="1800">
                <a:solidFill>
                  <a:schemeClr val="bg1"/>
                </a:solidFill>
                <a:latin typeface="+mn-lt"/>
              </a:defRPr>
            </a:lvl6pPr>
            <a:lvl7pPr marL="3032125" indent="-228600" algn="l" rtl="0" eaLnBrk="1" fontAlgn="base" hangingPunct="1">
              <a:spcBef>
                <a:spcPct val="20000"/>
              </a:spcBef>
              <a:spcAft>
                <a:spcPct val="0"/>
              </a:spcAft>
              <a:buChar char="»"/>
              <a:defRPr sz="1800">
                <a:solidFill>
                  <a:schemeClr val="bg1"/>
                </a:solidFill>
                <a:latin typeface="+mn-lt"/>
              </a:defRPr>
            </a:lvl7pPr>
            <a:lvl8pPr marL="3489325" indent="-228600" algn="l" rtl="0" eaLnBrk="1" fontAlgn="base" hangingPunct="1">
              <a:spcBef>
                <a:spcPct val="20000"/>
              </a:spcBef>
              <a:spcAft>
                <a:spcPct val="0"/>
              </a:spcAft>
              <a:buChar char="»"/>
              <a:defRPr sz="1800">
                <a:solidFill>
                  <a:schemeClr val="bg1"/>
                </a:solidFill>
                <a:latin typeface="+mn-lt"/>
              </a:defRPr>
            </a:lvl8pPr>
            <a:lvl9pPr marL="3946525" indent="-228600" algn="l" rtl="0" eaLnBrk="1" fontAlgn="base" hangingPunct="1">
              <a:spcBef>
                <a:spcPct val="20000"/>
              </a:spcBef>
              <a:spcAft>
                <a:spcPct val="0"/>
              </a:spcAft>
              <a:buChar char="»"/>
              <a:defRPr sz="1800">
                <a:solidFill>
                  <a:schemeClr val="bg1"/>
                </a:solidFill>
                <a:latin typeface="+mn-lt"/>
              </a:defRPr>
            </a:lvl9pPr>
          </a:lstStyle>
          <a:p>
            <a:pPr marL="0" indent="0" defTabSz="914400">
              <a:buFontTx/>
              <a:buNone/>
            </a:pPr>
            <a:r>
              <a:rPr lang="en-US" sz="1600" kern="0" dirty="0">
                <a:solidFill>
                  <a:schemeClr val="accent4"/>
                </a:solidFill>
              </a:rPr>
              <a:t>Generate a parallel Kernel</a:t>
            </a:r>
          </a:p>
        </p:txBody>
      </p:sp>
    </p:spTree>
    <p:extLst>
      <p:ext uri="{BB962C8B-B14F-4D97-AF65-F5344CB8AC3E}">
        <p14:creationId xmlns:p14="http://schemas.microsoft.com/office/powerpoint/2010/main" val="34926807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CPU Performance </a:t>
            </a:r>
            <a:endParaRPr lang="en-US" dirty="0">
              <a:solidFill>
                <a:schemeClr val="accent5"/>
              </a:solidFill>
            </a:endParaRPr>
          </a:p>
        </p:txBody>
      </p:sp>
      <p:sp>
        <p:nvSpPr>
          <p:cNvPr id="6" name="Text Placeholder 5"/>
          <p:cNvSpPr>
            <a:spLocks noGrp="1"/>
          </p:cNvSpPr>
          <p:nvPr>
            <p:ph type="body" sz="quarter" idx="10"/>
          </p:nvPr>
        </p:nvSpPr>
        <p:spPr/>
        <p:txBody>
          <a:bodyPr/>
          <a:lstStyle/>
          <a:p>
            <a:pPr algn="ctr" defTabSz="914400"/>
            <a:r>
              <a:rPr lang="en-US" dirty="0"/>
              <a:t>3372 steps to convergence</a:t>
            </a:r>
          </a:p>
          <a:p>
            <a:pPr algn="ctr"/>
            <a:endParaRPr lang="en-US" dirty="0"/>
          </a:p>
        </p:txBody>
      </p:sp>
      <p:pic>
        <p:nvPicPr>
          <p:cNvPr id="9" name="Picture 8">
            <a:extLst>
              <a:ext uri="{FF2B5EF4-FFF2-40B4-BE49-F238E27FC236}">
                <a16:creationId xmlns:a16="http://schemas.microsoft.com/office/drawing/2014/main" id="{68A0332A-55C1-4740-9AA9-9DB20123DABE}"/>
              </a:ext>
            </a:extLst>
          </p:cNvPr>
          <p:cNvPicPr>
            <a:picLocks noChangeAspect="1"/>
          </p:cNvPicPr>
          <p:nvPr/>
        </p:nvPicPr>
        <p:blipFill>
          <a:blip r:embed="rId3"/>
          <a:stretch>
            <a:fillRect/>
          </a:stretch>
        </p:blipFill>
        <p:spPr>
          <a:xfrm>
            <a:off x="1079862" y="2078198"/>
            <a:ext cx="9065623" cy="2817549"/>
          </a:xfrm>
          <a:prstGeom prst="rect">
            <a:avLst/>
          </a:prstGeom>
        </p:spPr>
      </p:pic>
    </p:spTree>
    <p:extLst>
      <p:ext uri="{BB962C8B-B14F-4D97-AF65-F5344CB8AC3E}">
        <p14:creationId xmlns:p14="http://schemas.microsoft.com/office/powerpoint/2010/main" val="33982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6AE5-F1E6-4FA1-96E6-B953CD9304B5}"/>
              </a:ext>
            </a:extLst>
          </p:cNvPr>
          <p:cNvSpPr>
            <a:spLocks noGrp="1"/>
          </p:cNvSpPr>
          <p:nvPr>
            <p:ph type="title"/>
          </p:nvPr>
        </p:nvSpPr>
        <p:spPr/>
        <p:txBody>
          <a:bodyPr/>
          <a:lstStyle/>
          <a:p>
            <a:r>
              <a:rPr lang="en-US" dirty="0"/>
              <a:t>Moving to the GPU</a:t>
            </a:r>
          </a:p>
        </p:txBody>
      </p:sp>
      <p:sp>
        <p:nvSpPr>
          <p:cNvPr id="3" name="TextBox 2">
            <a:extLst>
              <a:ext uri="{FF2B5EF4-FFF2-40B4-BE49-F238E27FC236}">
                <a16:creationId xmlns:a16="http://schemas.microsoft.com/office/drawing/2014/main" id="{17D9415D-0981-4CD2-8394-3B9B5EC8C400}"/>
              </a:ext>
            </a:extLst>
          </p:cNvPr>
          <p:cNvSpPr txBox="1"/>
          <p:nvPr/>
        </p:nvSpPr>
        <p:spPr>
          <a:xfrm>
            <a:off x="661287" y="1314500"/>
            <a:ext cx="9372601"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90000"/>
              </a:lnSpc>
            </a:pPr>
            <a:r>
              <a:rPr lang="en-US" dirty="0">
                <a:solidFill>
                  <a:schemeClr val="bg1"/>
                </a:solidFill>
              </a:rPr>
              <a:t>Change the target accelerator flag from “-ta=multicore” to “-ta=tesla”  </a:t>
            </a:r>
          </a:p>
        </p:txBody>
      </p:sp>
      <p:sp>
        <p:nvSpPr>
          <p:cNvPr id="4" name="Rounded Rectangle 7">
            <a:extLst>
              <a:ext uri="{FF2B5EF4-FFF2-40B4-BE49-F238E27FC236}">
                <a16:creationId xmlns:a16="http://schemas.microsoft.com/office/drawing/2014/main" id="{F3D4F0E1-D03F-45F9-ADEB-4AE2B1B2A87D}"/>
              </a:ext>
            </a:extLst>
          </p:cNvPr>
          <p:cNvSpPr/>
          <p:nvPr/>
        </p:nvSpPr>
        <p:spPr>
          <a:xfrm>
            <a:off x="591207" y="1718475"/>
            <a:ext cx="9442681" cy="3955461"/>
          </a:xfrm>
          <a:prstGeom prst="roundRect">
            <a:avLst>
              <a:gd name="adj" fmla="val 0"/>
            </a:avLst>
          </a:prstGeom>
          <a:no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eaLnBrk="0" fontAlgn="ctr" hangingPunct="0">
              <a:spcBef>
                <a:spcPct val="10000"/>
              </a:spcBef>
              <a:buSzPct val="180000"/>
            </a:pPr>
            <a:r>
              <a:rPr lang="en-US" sz="1400" dirty="0">
                <a:solidFill>
                  <a:schemeClr val="bg1"/>
                </a:solidFill>
                <a:latin typeface="Lucida Console" pitchFamily="49" charset="0"/>
              </a:rPr>
              <a:t> % </a:t>
            </a:r>
            <a:r>
              <a:rPr lang="en-US" sz="1400" dirty="0" err="1">
                <a:solidFill>
                  <a:schemeClr val="bg1"/>
                </a:solidFill>
                <a:latin typeface="Lucida Console" pitchFamily="49" charset="0"/>
              </a:rPr>
              <a:t>pgcc</a:t>
            </a:r>
            <a:r>
              <a:rPr lang="en-US" sz="1400" dirty="0">
                <a:solidFill>
                  <a:schemeClr val="bg1"/>
                </a:solidFill>
                <a:latin typeface="Lucida Console" pitchFamily="49" charset="0"/>
              </a:rPr>
              <a:t> -</a:t>
            </a:r>
            <a:r>
              <a:rPr lang="en-US" sz="1400" dirty="0" err="1">
                <a:solidFill>
                  <a:schemeClr val="bg1"/>
                </a:solidFill>
                <a:latin typeface="Lucida Console" pitchFamily="49" charset="0"/>
              </a:rPr>
              <a:t>acc</a:t>
            </a:r>
            <a:r>
              <a:rPr lang="en-US" sz="1400" dirty="0">
                <a:solidFill>
                  <a:schemeClr val="bg1"/>
                </a:solidFill>
                <a:latin typeface="Lucida Console" pitchFamily="49" charset="0"/>
              </a:rPr>
              <a:t> </a:t>
            </a:r>
            <a:r>
              <a:rPr lang="en-US" sz="1400" dirty="0">
                <a:solidFill>
                  <a:srgbClr val="FF0000"/>
                </a:solidFill>
                <a:latin typeface="Lucida Console" pitchFamily="49" charset="0"/>
              </a:rPr>
              <a:t>-ta=tesla </a:t>
            </a:r>
            <a:r>
              <a:rPr lang="en-US" sz="1400" dirty="0">
                <a:solidFill>
                  <a:schemeClr val="bg1"/>
                </a:solidFill>
                <a:latin typeface="Lucida Console" pitchFamily="49" charset="0"/>
              </a:rPr>
              <a:t>-</a:t>
            </a:r>
            <a:r>
              <a:rPr lang="en-US" sz="1400" dirty="0" err="1">
                <a:solidFill>
                  <a:schemeClr val="bg1"/>
                </a:solidFill>
                <a:latin typeface="Lucida Console" pitchFamily="49" charset="0"/>
              </a:rPr>
              <a:t>Minfo</a:t>
            </a:r>
            <a:r>
              <a:rPr lang="en-US" sz="1400" dirty="0">
                <a:solidFill>
                  <a:schemeClr val="bg1"/>
                </a:solidFill>
                <a:latin typeface="Lucida Console" pitchFamily="49" charset="0"/>
              </a:rPr>
              <a:t>=accel –DMAX_ITER=4000 </a:t>
            </a:r>
            <a:r>
              <a:rPr lang="en-US" sz="1400" dirty="0" err="1">
                <a:solidFill>
                  <a:schemeClr val="bg1"/>
                </a:solidFill>
                <a:latin typeface="Lucida Console" pitchFamily="49" charset="0"/>
              </a:rPr>
              <a:t>laplace_kernels.c</a:t>
            </a:r>
            <a:r>
              <a:rPr lang="en-US" sz="1400" dirty="0">
                <a:solidFill>
                  <a:schemeClr val="bg1"/>
                </a:solidFill>
                <a:latin typeface="Lucida Console" pitchFamily="49" charset="0"/>
              </a:rPr>
              <a:t> –o </a:t>
            </a:r>
            <a:r>
              <a:rPr lang="en-US" sz="1400" dirty="0" err="1">
                <a:solidFill>
                  <a:schemeClr val="bg1"/>
                </a:solidFill>
                <a:latin typeface="Lucida Console" pitchFamily="49" charset="0"/>
              </a:rPr>
              <a:t>laplace.out</a:t>
            </a:r>
            <a:endParaRPr lang="en-US" sz="1400" dirty="0">
              <a:solidFill>
                <a:schemeClr val="bg1"/>
              </a:solidFill>
              <a:latin typeface="Lucida Console" pitchFamily="49" charset="0"/>
            </a:endParaRPr>
          </a:p>
          <a:p>
            <a:pPr eaLnBrk="0" fontAlgn="ctr" hangingPunct="0">
              <a:spcBef>
                <a:spcPct val="10000"/>
              </a:spcBef>
              <a:buSzPct val="180000"/>
            </a:pPr>
            <a:r>
              <a:rPr lang="en-US" sz="1200" dirty="0">
                <a:solidFill>
                  <a:schemeClr val="bg1"/>
                </a:solidFill>
                <a:latin typeface="Lucida Console" pitchFamily="49" charset="0"/>
              </a:rPr>
              <a:t> main:</a:t>
            </a:r>
          </a:p>
          <a:p>
            <a:pPr eaLnBrk="0" fontAlgn="ctr" hangingPunct="0">
              <a:spcBef>
                <a:spcPct val="10000"/>
              </a:spcBef>
              <a:buSzPct val="180000"/>
            </a:pPr>
            <a:r>
              <a:rPr lang="en-US" sz="1200" dirty="0">
                <a:solidFill>
                  <a:schemeClr val="bg1"/>
                </a:solidFill>
                <a:latin typeface="Lucida Console" pitchFamily="49" charset="0"/>
              </a:rPr>
              <a:t>     65, Generating implicit </a:t>
            </a:r>
            <a:r>
              <a:rPr lang="en-US" sz="1200" dirty="0" err="1">
                <a:solidFill>
                  <a:schemeClr val="bg1"/>
                </a:solidFill>
                <a:latin typeface="Lucida Console" pitchFamily="49" charset="0"/>
              </a:rPr>
              <a:t>copyin</a:t>
            </a:r>
            <a:r>
              <a:rPr lang="en-US" sz="1200" dirty="0">
                <a:solidFill>
                  <a:schemeClr val="bg1"/>
                </a:solidFill>
                <a:latin typeface="Lucida Console" pitchFamily="49" charset="0"/>
              </a:rPr>
              <a:t>(</a:t>
            </a:r>
            <a:r>
              <a:rPr lang="en-US" sz="1200" dirty="0" err="1">
                <a:solidFill>
                  <a:schemeClr val="bg1"/>
                </a:solidFill>
                <a:latin typeface="Lucida Console" pitchFamily="49" charset="0"/>
              </a:rPr>
              <a:t>Temperature_last</a:t>
            </a:r>
            <a:r>
              <a:rPr lang="en-US" sz="1200" dirty="0">
                <a:solidFill>
                  <a:schemeClr val="bg1"/>
                </a:solidFill>
                <a:latin typeface="Lucida Console" pitchFamily="49" charset="0"/>
              </a:rPr>
              <a:t>[:][:])</a:t>
            </a:r>
          </a:p>
          <a:p>
            <a:pPr eaLnBrk="0" fontAlgn="ctr" hangingPunct="0">
              <a:spcBef>
                <a:spcPct val="10000"/>
              </a:spcBef>
              <a:buSzPct val="180000"/>
            </a:pPr>
            <a:r>
              <a:rPr lang="en-US" sz="1200" dirty="0">
                <a:solidFill>
                  <a:schemeClr val="bg1"/>
                </a:solidFill>
                <a:latin typeface="Lucida Console" pitchFamily="49" charset="0"/>
              </a:rPr>
              <a:t>         Generating implicit </a:t>
            </a:r>
            <a:r>
              <a:rPr lang="en-US" sz="1200" dirty="0" err="1">
                <a:solidFill>
                  <a:schemeClr val="bg1"/>
                </a:solidFill>
                <a:latin typeface="Lucida Console" pitchFamily="49" charset="0"/>
              </a:rPr>
              <a:t>copyout</a:t>
            </a:r>
            <a:r>
              <a:rPr lang="en-US" sz="1200" dirty="0">
                <a:solidFill>
                  <a:schemeClr val="bg1"/>
                </a:solidFill>
                <a:latin typeface="Lucida Console" pitchFamily="49" charset="0"/>
              </a:rPr>
              <a:t>(Temperature[1:1000][1:1000])</a:t>
            </a:r>
          </a:p>
          <a:p>
            <a:pPr eaLnBrk="0" fontAlgn="ctr" hangingPunct="0">
              <a:spcBef>
                <a:spcPct val="10000"/>
              </a:spcBef>
              <a:buSzPct val="180000"/>
            </a:pPr>
            <a:r>
              <a:rPr lang="en-US" sz="1200" dirty="0">
                <a:solidFill>
                  <a:schemeClr val="bg1"/>
                </a:solidFill>
                <a:latin typeface="Lucida Console" pitchFamily="49" charset="0"/>
              </a:rPr>
              <a:t>     66, Loop is parallelizable</a:t>
            </a:r>
          </a:p>
          <a:p>
            <a:pPr eaLnBrk="0" fontAlgn="ctr" hangingPunct="0">
              <a:spcBef>
                <a:spcPct val="10000"/>
              </a:spcBef>
              <a:buSzPct val="180000"/>
            </a:pPr>
            <a:r>
              <a:rPr lang="en-US" sz="1200" dirty="0">
                <a:solidFill>
                  <a:schemeClr val="bg1"/>
                </a:solidFill>
                <a:latin typeface="Lucida Console" pitchFamily="49" charset="0"/>
              </a:rPr>
              <a:t>     67, Loop is parallelizable</a:t>
            </a:r>
          </a:p>
          <a:p>
            <a:pPr eaLnBrk="0" fontAlgn="ctr" hangingPunct="0">
              <a:spcBef>
                <a:spcPct val="10000"/>
              </a:spcBef>
              <a:buSzPct val="180000"/>
            </a:pPr>
            <a:r>
              <a:rPr lang="en-US" sz="1200" dirty="0">
                <a:solidFill>
                  <a:schemeClr val="bg1"/>
                </a:solidFill>
                <a:latin typeface="Lucida Console" pitchFamily="49" charset="0"/>
              </a:rPr>
              <a:t>         Accelerator kernel generated</a:t>
            </a:r>
          </a:p>
          <a:p>
            <a:pPr eaLnBrk="0" fontAlgn="ctr" hangingPunct="0">
              <a:spcBef>
                <a:spcPct val="10000"/>
              </a:spcBef>
              <a:buSzPct val="180000"/>
            </a:pPr>
            <a:r>
              <a:rPr lang="en-US" sz="1200" dirty="0">
                <a:solidFill>
                  <a:schemeClr val="bg1"/>
                </a:solidFill>
                <a:latin typeface="Lucida Console" pitchFamily="49" charset="0"/>
              </a:rPr>
              <a:t>         Generating Tesla code</a:t>
            </a:r>
          </a:p>
          <a:p>
            <a:pPr eaLnBrk="0" fontAlgn="ctr" hangingPunct="0">
              <a:spcBef>
                <a:spcPct val="10000"/>
              </a:spcBef>
              <a:buSzPct val="180000"/>
            </a:pPr>
            <a:r>
              <a:rPr lang="en-US" sz="1200" dirty="0">
                <a:solidFill>
                  <a:schemeClr val="bg1"/>
                </a:solidFill>
                <a:latin typeface="Lucida Console" pitchFamily="49" charset="0"/>
              </a:rPr>
              <a:t>         66, #pragma </a:t>
            </a:r>
            <a:r>
              <a:rPr lang="en-US" sz="1200" dirty="0" err="1">
                <a:solidFill>
                  <a:schemeClr val="bg1"/>
                </a:solidFill>
                <a:latin typeface="Lucida Console" pitchFamily="49" charset="0"/>
              </a:rPr>
              <a:t>acc</a:t>
            </a:r>
            <a:r>
              <a:rPr lang="en-US" sz="1200" dirty="0">
                <a:solidFill>
                  <a:schemeClr val="bg1"/>
                </a:solidFill>
                <a:latin typeface="Lucida Console" pitchFamily="49" charset="0"/>
              </a:rPr>
              <a:t> loop gang, vector(4) /* </a:t>
            </a:r>
            <a:r>
              <a:rPr lang="en-US" sz="1200" dirty="0" err="1">
                <a:solidFill>
                  <a:schemeClr val="bg1"/>
                </a:solidFill>
                <a:latin typeface="Lucida Console" pitchFamily="49" charset="0"/>
              </a:rPr>
              <a:t>blockIdx.y</a:t>
            </a:r>
            <a:r>
              <a:rPr lang="en-US" sz="1200" dirty="0">
                <a:solidFill>
                  <a:schemeClr val="bg1"/>
                </a:solidFill>
                <a:latin typeface="Lucida Console" pitchFamily="49" charset="0"/>
              </a:rPr>
              <a:t> </a:t>
            </a:r>
            <a:r>
              <a:rPr lang="en-US" sz="1200" dirty="0" err="1">
                <a:solidFill>
                  <a:schemeClr val="bg1"/>
                </a:solidFill>
                <a:latin typeface="Lucida Console" pitchFamily="49" charset="0"/>
              </a:rPr>
              <a:t>threadIdx.y</a:t>
            </a:r>
            <a:r>
              <a:rPr lang="en-US" sz="1200" dirty="0">
                <a:solidFill>
                  <a:schemeClr val="bg1"/>
                </a:solidFill>
                <a:latin typeface="Lucida Console" pitchFamily="49" charset="0"/>
              </a:rPr>
              <a:t> */</a:t>
            </a:r>
          </a:p>
          <a:p>
            <a:pPr eaLnBrk="0" fontAlgn="ctr" hangingPunct="0">
              <a:spcBef>
                <a:spcPct val="10000"/>
              </a:spcBef>
              <a:buSzPct val="180000"/>
            </a:pPr>
            <a:r>
              <a:rPr lang="en-US" sz="1200" dirty="0">
                <a:solidFill>
                  <a:schemeClr val="bg1"/>
                </a:solidFill>
                <a:latin typeface="Lucida Console" pitchFamily="49" charset="0"/>
              </a:rPr>
              <a:t>         67, #pragma </a:t>
            </a:r>
            <a:r>
              <a:rPr lang="en-US" sz="1200" dirty="0" err="1">
                <a:solidFill>
                  <a:schemeClr val="bg1"/>
                </a:solidFill>
                <a:latin typeface="Lucida Console" pitchFamily="49" charset="0"/>
              </a:rPr>
              <a:t>acc</a:t>
            </a:r>
            <a:r>
              <a:rPr lang="en-US" sz="1200" dirty="0">
                <a:solidFill>
                  <a:schemeClr val="bg1"/>
                </a:solidFill>
                <a:latin typeface="Lucida Console" pitchFamily="49" charset="0"/>
              </a:rPr>
              <a:t> loop gang, vector(32) /* </a:t>
            </a:r>
            <a:r>
              <a:rPr lang="en-US" sz="1200" dirty="0" err="1">
                <a:solidFill>
                  <a:schemeClr val="bg1"/>
                </a:solidFill>
                <a:latin typeface="Lucida Console" pitchFamily="49" charset="0"/>
              </a:rPr>
              <a:t>blockIdx.x</a:t>
            </a:r>
            <a:r>
              <a:rPr lang="en-US" sz="1200" dirty="0">
                <a:solidFill>
                  <a:schemeClr val="bg1"/>
                </a:solidFill>
                <a:latin typeface="Lucida Console" pitchFamily="49" charset="0"/>
              </a:rPr>
              <a:t> </a:t>
            </a:r>
            <a:r>
              <a:rPr lang="en-US" sz="1200" dirty="0" err="1">
                <a:solidFill>
                  <a:schemeClr val="bg1"/>
                </a:solidFill>
                <a:latin typeface="Lucida Console" pitchFamily="49" charset="0"/>
              </a:rPr>
              <a:t>threadIdx.x</a:t>
            </a:r>
            <a:r>
              <a:rPr lang="en-US" sz="1200" dirty="0">
                <a:solidFill>
                  <a:schemeClr val="bg1"/>
                </a:solidFill>
                <a:latin typeface="Lucida Console" pitchFamily="49" charset="0"/>
              </a:rPr>
              <a:t> */</a:t>
            </a:r>
          </a:p>
          <a:p>
            <a:pPr eaLnBrk="0" fontAlgn="ctr" hangingPunct="0">
              <a:spcBef>
                <a:spcPct val="10000"/>
              </a:spcBef>
              <a:buSzPct val="180000"/>
            </a:pPr>
            <a:r>
              <a:rPr lang="en-US" sz="1200" dirty="0">
                <a:solidFill>
                  <a:schemeClr val="bg1"/>
                </a:solidFill>
                <a:latin typeface="Lucida Console" pitchFamily="49" charset="0"/>
              </a:rPr>
              <a:t>     76, Generating implicit </a:t>
            </a:r>
            <a:r>
              <a:rPr lang="en-US" sz="1200" dirty="0" err="1">
                <a:solidFill>
                  <a:schemeClr val="bg1"/>
                </a:solidFill>
                <a:latin typeface="Lucida Console" pitchFamily="49" charset="0"/>
              </a:rPr>
              <a:t>copyin</a:t>
            </a:r>
            <a:r>
              <a:rPr lang="en-US" sz="1200" dirty="0">
                <a:solidFill>
                  <a:schemeClr val="bg1"/>
                </a:solidFill>
                <a:latin typeface="Lucida Console" pitchFamily="49" charset="0"/>
              </a:rPr>
              <a:t>(Temperature[1:1000][1:1000])</a:t>
            </a:r>
          </a:p>
          <a:p>
            <a:pPr eaLnBrk="0" fontAlgn="ctr" hangingPunct="0">
              <a:spcBef>
                <a:spcPct val="10000"/>
              </a:spcBef>
              <a:buSzPct val="180000"/>
            </a:pPr>
            <a:r>
              <a:rPr lang="en-US" sz="1200" dirty="0">
                <a:solidFill>
                  <a:schemeClr val="bg1"/>
                </a:solidFill>
                <a:latin typeface="Lucida Console" pitchFamily="49" charset="0"/>
              </a:rPr>
              <a:t>         Generating implicit copy(</a:t>
            </a:r>
            <a:r>
              <a:rPr lang="en-US" sz="1200" dirty="0" err="1">
                <a:solidFill>
                  <a:schemeClr val="bg1"/>
                </a:solidFill>
                <a:latin typeface="Lucida Console" pitchFamily="49" charset="0"/>
              </a:rPr>
              <a:t>Temperature_last</a:t>
            </a:r>
            <a:r>
              <a:rPr lang="en-US" sz="1200" dirty="0">
                <a:solidFill>
                  <a:schemeClr val="bg1"/>
                </a:solidFill>
                <a:latin typeface="Lucida Console" pitchFamily="49" charset="0"/>
              </a:rPr>
              <a:t>[1:1000][1:1000]) </a:t>
            </a:r>
          </a:p>
          <a:p>
            <a:pPr eaLnBrk="0" fontAlgn="ctr" hangingPunct="0">
              <a:spcBef>
                <a:spcPct val="10000"/>
              </a:spcBef>
              <a:buSzPct val="180000"/>
            </a:pPr>
            <a:r>
              <a:rPr lang="en-US" sz="1200" dirty="0">
                <a:solidFill>
                  <a:schemeClr val="bg1"/>
                </a:solidFill>
                <a:latin typeface="Lucida Console" pitchFamily="49" charset="0"/>
              </a:rPr>
              <a:t>	77, Loop is parallelizable</a:t>
            </a:r>
          </a:p>
          <a:p>
            <a:pPr eaLnBrk="0" fontAlgn="ctr" hangingPunct="0">
              <a:spcBef>
                <a:spcPct val="10000"/>
              </a:spcBef>
              <a:buSzPct val="180000"/>
            </a:pPr>
            <a:r>
              <a:rPr lang="en-US" sz="1200" dirty="0">
                <a:solidFill>
                  <a:schemeClr val="bg1"/>
                </a:solidFill>
                <a:latin typeface="Lucida Console" pitchFamily="49" charset="0"/>
              </a:rPr>
              <a:t>     78, Loop is parallelizable</a:t>
            </a:r>
          </a:p>
          <a:p>
            <a:pPr eaLnBrk="0" fontAlgn="ctr" hangingPunct="0">
              <a:spcBef>
                <a:spcPct val="10000"/>
              </a:spcBef>
              <a:buSzPct val="180000"/>
            </a:pPr>
            <a:r>
              <a:rPr lang="en-US" sz="1200" dirty="0">
                <a:solidFill>
                  <a:schemeClr val="bg1"/>
                </a:solidFill>
                <a:latin typeface="Lucida Console" pitchFamily="49" charset="0"/>
              </a:rPr>
              <a:t>         Accelerator kernel generated</a:t>
            </a:r>
          </a:p>
          <a:p>
            <a:pPr eaLnBrk="0" fontAlgn="ctr" hangingPunct="0">
              <a:spcBef>
                <a:spcPct val="10000"/>
              </a:spcBef>
              <a:buSzPct val="180000"/>
            </a:pPr>
            <a:r>
              <a:rPr lang="en-US" sz="1200" dirty="0">
                <a:solidFill>
                  <a:schemeClr val="bg1"/>
                </a:solidFill>
                <a:latin typeface="Lucida Console" pitchFamily="49" charset="0"/>
              </a:rPr>
              <a:t>         Generating Tesla code</a:t>
            </a:r>
          </a:p>
          <a:p>
            <a:pPr eaLnBrk="0" fontAlgn="ctr" hangingPunct="0">
              <a:spcBef>
                <a:spcPct val="10000"/>
              </a:spcBef>
              <a:buSzPct val="180000"/>
            </a:pPr>
            <a:r>
              <a:rPr lang="en-US" sz="1200" dirty="0">
                <a:solidFill>
                  <a:schemeClr val="bg1"/>
                </a:solidFill>
                <a:latin typeface="Lucida Console" pitchFamily="49" charset="0"/>
              </a:rPr>
              <a:t>         77, #pragma </a:t>
            </a:r>
            <a:r>
              <a:rPr lang="en-US" sz="1200" dirty="0" err="1">
                <a:solidFill>
                  <a:schemeClr val="bg1"/>
                </a:solidFill>
                <a:latin typeface="Lucida Console" pitchFamily="49" charset="0"/>
              </a:rPr>
              <a:t>acc</a:t>
            </a:r>
            <a:r>
              <a:rPr lang="en-US" sz="1200" dirty="0">
                <a:solidFill>
                  <a:schemeClr val="bg1"/>
                </a:solidFill>
                <a:latin typeface="Lucida Console" pitchFamily="49" charset="0"/>
              </a:rPr>
              <a:t> loop gang, vector(4) /* </a:t>
            </a:r>
            <a:r>
              <a:rPr lang="en-US" sz="1200" dirty="0" err="1">
                <a:solidFill>
                  <a:schemeClr val="bg1"/>
                </a:solidFill>
                <a:latin typeface="Lucida Console" pitchFamily="49" charset="0"/>
              </a:rPr>
              <a:t>blockIdx.y</a:t>
            </a:r>
            <a:r>
              <a:rPr lang="en-US" sz="1200" dirty="0">
                <a:solidFill>
                  <a:schemeClr val="bg1"/>
                </a:solidFill>
                <a:latin typeface="Lucida Console" pitchFamily="49" charset="0"/>
              </a:rPr>
              <a:t> </a:t>
            </a:r>
            <a:r>
              <a:rPr lang="en-US" sz="1200" dirty="0" err="1">
                <a:solidFill>
                  <a:schemeClr val="bg1"/>
                </a:solidFill>
                <a:latin typeface="Lucida Console" pitchFamily="49" charset="0"/>
              </a:rPr>
              <a:t>threadIdx.y</a:t>
            </a:r>
            <a:r>
              <a:rPr lang="en-US" sz="1200" dirty="0">
                <a:solidFill>
                  <a:schemeClr val="bg1"/>
                </a:solidFill>
                <a:latin typeface="Lucida Console" pitchFamily="49" charset="0"/>
              </a:rPr>
              <a:t> */</a:t>
            </a:r>
          </a:p>
          <a:p>
            <a:pPr eaLnBrk="0" fontAlgn="ctr" hangingPunct="0">
              <a:spcBef>
                <a:spcPct val="10000"/>
              </a:spcBef>
              <a:buSzPct val="180000"/>
            </a:pPr>
            <a:r>
              <a:rPr lang="en-US" sz="1200" dirty="0">
                <a:solidFill>
                  <a:schemeClr val="bg1"/>
                </a:solidFill>
                <a:latin typeface="Lucida Console" pitchFamily="49" charset="0"/>
              </a:rPr>
              <a:t>         78, #pragma </a:t>
            </a:r>
            <a:r>
              <a:rPr lang="en-US" sz="1200" dirty="0" err="1">
                <a:solidFill>
                  <a:schemeClr val="bg1"/>
                </a:solidFill>
                <a:latin typeface="Lucida Console" pitchFamily="49" charset="0"/>
              </a:rPr>
              <a:t>acc</a:t>
            </a:r>
            <a:r>
              <a:rPr lang="en-US" sz="1200" dirty="0">
                <a:solidFill>
                  <a:schemeClr val="bg1"/>
                </a:solidFill>
                <a:latin typeface="Lucida Console" pitchFamily="49" charset="0"/>
              </a:rPr>
              <a:t> loop gang, vector(32) /* </a:t>
            </a:r>
            <a:r>
              <a:rPr lang="en-US" sz="1200" dirty="0" err="1">
                <a:solidFill>
                  <a:schemeClr val="bg1"/>
                </a:solidFill>
                <a:latin typeface="Lucida Console" pitchFamily="49" charset="0"/>
              </a:rPr>
              <a:t>blockIdx.x</a:t>
            </a:r>
            <a:r>
              <a:rPr lang="en-US" sz="1200" dirty="0">
                <a:solidFill>
                  <a:schemeClr val="bg1"/>
                </a:solidFill>
                <a:latin typeface="Lucida Console" pitchFamily="49" charset="0"/>
              </a:rPr>
              <a:t> </a:t>
            </a:r>
            <a:r>
              <a:rPr lang="en-US" sz="1200" dirty="0" err="1">
                <a:solidFill>
                  <a:schemeClr val="bg1"/>
                </a:solidFill>
                <a:latin typeface="Lucida Console" pitchFamily="49" charset="0"/>
              </a:rPr>
              <a:t>threadIdx.x</a:t>
            </a:r>
            <a:r>
              <a:rPr lang="en-US" sz="1200" dirty="0">
                <a:solidFill>
                  <a:schemeClr val="bg1"/>
                </a:solidFill>
                <a:latin typeface="Lucida Console" pitchFamily="49" charset="0"/>
              </a:rPr>
              <a:t> */</a:t>
            </a:r>
          </a:p>
          <a:p>
            <a:pPr eaLnBrk="0" fontAlgn="ctr" hangingPunct="0">
              <a:spcBef>
                <a:spcPct val="10000"/>
              </a:spcBef>
              <a:buSzPct val="180000"/>
            </a:pPr>
            <a:r>
              <a:rPr lang="en-US" sz="1200" dirty="0">
                <a:solidFill>
                  <a:schemeClr val="bg1"/>
                </a:solidFill>
                <a:latin typeface="Lucida Console" pitchFamily="49" charset="0"/>
              </a:rPr>
              <a:t>         79, Generating implicit reduction(</a:t>
            </a:r>
            <a:r>
              <a:rPr lang="en-US" sz="1200" dirty="0" err="1">
                <a:solidFill>
                  <a:schemeClr val="bg1"/>
                </a:solidFill>
                <a:latin typeface="Lucida Console" pitchFamily="49" charset="0"/>
              </a:rPr>
              <a:t>max:dt</a:t>
            </a:r>
            <a:r>
              <a:rPr lang="en-US" sz="1200" dirty="0">
                <a:solidFill>
                  <a:schemeClr val="bg1"/>
                </a:solidFill>
                <a:latin typeface="Lucida Console" pitchFamily="49" charset="0"/>
              </a:rPr>
              <a:t>)</a:t>
            </a:r>
          </a:p>
        </p:txBody>
      </p:sp>
    </p:spTree>
    <p:extLst>
      <p:ext uri="{BB962C8B-B14F-4D97-AF65-F5344CB8AC3E}">
        <p14:creationId xmlns:p14="http://schemas.microsoft.com/office/powerpoint/2010/main" val="34783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B11E-6746-41F5-BCD6-1C894D8AC3D5}"/>
              </a:ext>
            </a:extLst>
          </p:cNvPr>
          <p:cNvSpPr>
            <a:spLocks noGrp="1"/>
          </p:cNvSpPr>
          <p:nvPr>
            <p:ph type="title"/>
          </p:nvPr>
        </p:nvSpPr>
        <p:spPr/>
        <p:txBody>
          <a:bodyPr/>
          <a:lstStyle/>
          <a:p>
            <a:r>
              <a:rPr lang="en-US" dirty="0"/>
              <a:t>Running on the GPU</a:t>
            </a:r>
          </a:p>
        </p:txBody>
      </p:sp>
      <p:sp>
        <p:nvSpPr>
          <p:cNvPr id="3" name="Rounded Rectangle 7">
            <a:extLst>
              <a:ext uri="{FF2B5EF4-FFF2-40B4-BE49-F238E27FC236}">
                <a16:creationId xmlns:a16="http://schemas.microsoft.com/office/drawing/2014/main" id="{E6298C10-3734-4CFC-8E65-0518CDB6303C}"/>
              </a:ext>
            </a:extLst>
          </p:cNvPr>
          <p:cNvSpPr/>
          <p:nvPr/>
        </p:nvSpPr>
        <p:spPr>
          <a:xfrm>
            <a:off x="330211" y="1308539"/>
            <a:ext cx="10458450" cy="3476296"/>
          </a:xfrm>
          <a:prstGeom prst="roundRect">
            <a:avLst>
              <a:gd name="adj" fmla="val 0"/>
            </a:avLst>
          </a:prstGeom>
          <a:no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45716" rIns="0" bIns="45716" rtlCol="0" anchor="t"/>
          <a:lstStyle/>
          <a:p>
            <a:pPr lvl="1" eaLnBrk="0" fontAlgn="ctr" hangingPunct="0">
              <a:spcBef>
                <a:spcPct val="10000"/>
              </a:spcBef>
              <a:buSzPct val="180000"/>
            </a:pPr>
            <a:r>
              <a:rPr lang="en-US" sz="1400" dirty="0">
                <a:solidFill>
                  <a:schemeClr val="bg1"/>
                </a:solidFill>
                <a:latin typeface="Lucida Console" pitchFamily="49" charset="0"/>
              </a:rPr>
              <a:t>% ./</a:t>
            </a:r>
            <a:r>
              <a:rPr lang="en-US" sz="1400" dirty="0" err="1">
                <a:solidFill>
                  <a:schemeClr val="bg1"/>
                </a:solidFill>
                <a:latin typeface="Lucida Console" pitchFamily="49" charset="0"/>
              </a:rPr>
              <a:t>laplace.out</a:t>
            </a:r>
            <a:endParaRPr lang="en-US" sz="1400" dirty="0">
              <a:solidFill>
                <a:schemeClr val="bg1"/>
              </a:solidFill>
              <a:latin typeface="Lucida Console" pitchFamily="49" charset="0"/>
            </a:endParaRPr>
          </a:p>
          <a:p>
            <a:pPr lvl="1" eaLnBrk="0" fontAlgn="ctr" hangingPunct="0">
              <a:spcBef>
                <a:spcPct val="10000"/>
              </a:spcBef>
              <a:buSzPct val="180000"/>
            </a:pPr>
            <a:r>
              <a:rPr lang="en-US" sz="1400" dirty="0">
                <a:solidFill>
                  <a:schemeClr val="bg1"/>
                </a:solidFill>
                <a:latin typeface="Lucida Console" pitchFamily="49" charset="0"/>
              </a:rPr>
              <a:t>…</a:t>
            </a:r>
          </a:p>
          <a:p>
            <a:pPr lvl="1" eaLnBrk="0" fontAlgn="ctr" hangingPunct="0">
              <a:spcBef>
                <a:spcPct val="10000"/>
              </a:spcBef>
              <a:buSzPct val="180000"/>
            </a:pPr>
            <a:r>
              <a:rPr lang="en-US" sz="1400" dirty="0">
                <a:solidFill>
                  <a:schemeClr val="bg1"/>
                </a:solidFill>
                <a:latin typeface="Lucida Console" pitchFamily="49" charset="0"/>
              </a:rPr>
              <a:t>---------- Iteration number: 3100 ------------</a:t>
            </a:r>
          </a:p>
          <a:p>
            <a:pPr lvl="1" eaLnBrk="0" fontAlgn="ctr" hangingPunct="0">
              <a:spcBef>
                <a:spcPct val="10000"/>
              </a:spcBef>
              <a:buSzPct val="180000"/>
            </a:pPr>
            <a:r>
              <a:rPr lang="en-US" sz="1400" dirty="0">
                <a:solidFill>
                  <a:schemeClr val="bg1"/>
                </a:solidFill>
                <a:latin typeface="Lucida Console" pitchFamily="49" charset="0"/>
              </a:rPr>
              <a:t>[995,995]: 97.58  [996,996]: 98.18  [997,997]: 98.71  [998,998]: 99.17  [999,999]: 99.55  [1000,1000]: 99.86</a:t>
            </a:r>
          </a:p>
          <a:p>
            <a:pPr lvl="1" eaLnBrk="0" fontAlgn="ctr" hangingPunct="0">
              <a:spcBef>
                <a:spcPct val="10000"/>
              </a:spcBef>
              <a:buSzPct val="180000"/>
            </a:pPr>
            <a:r>
              <a:rPr lang="en-US" sz="1400" dirty="0">
                <a:solidFill>
                  <a:schemeClr val="bg1"/>
                </a:solidFill>
                <a:latin typeface="Lucida Console" pitchFamily="49" charset="0"/>
              </a:rPr>
              <a:t>---------- Iteration number: 3200 ------------</a:t>
            </a:r>
          </a:p>
          <a:p>
            <a:pPr lvl="1" eaLnBrk="0" fontAlgn="ctr" hangingPunct="0">
              <a:spcBef>
                <a:spcPct val="10000"/>
              </a:spcBef>
              <a:buSzPct val="180000"/>
            </a:pPr>
            <a:r>
              <a:rPr lang="en-US" sz="1400" dirty="0">
                <a:solidFill>
                  <a:schemeClr val="bg1"/>
                </a:solidFill>
                <a:latin typeface="Lucida Console" pitchFamily="49" charset="0"/>
              </a:rPr>
              <a:t>[995,995]: 97.62  [996,996]: 98.21  [997,997]: 98.73  [998,998]: 99.18  [999,999]: 99.56  [1000,1000]: 99.86</a:t>
            </a:r>
          </a:p>
          <a:p>
            <a:pPr lvl="1" eaLnBrk="0" fontAlgn="ctr" hangingPunct="0">
              <a:spcBef>
                <a:spcPct val="10000"/>
              </a:spcBef>
              <a:buSzPct val="180000"/>
            </a:pPr>
            <a:r>
              <a:rPr lang="en-US" sz="1400" dirty="0">
                <a:solidFill>
                  <a:schemeClr val="bg1"/>
                </a:solidFill>
                <a:latin typeface="Lucida Console" pitchFamily="49" charset="0"/>
              </a:rPr>
              <a:t>---------- Iteration number: 3300 ------------</a:t>
            </a:r>
          </a:p>
          <a:p>
            <a:pPr lvl="1" eaLnBrk="0" fontAlgn="ctr" hangingPunct="0">
              <a:spcBef>
                <a:spcPct val="10000"/>
              </a:spcBef>
              <a:buSzPct val="180000"/>
            </a:pPr>
            <a:r>
              <a:rPr lang="en-US" sz="1400" dirty="0">
                <a:solidFill>
                  <a:schemeClr val="bg1"/>
                </a:solidFill>
                <a:latin typeface="Lucida Console" pitchFamily="49" charset="0"/>
              </a:rPr>
              <a:t>[995,995]: 97.66  [996,996]: 98.24  [997,997]: 98.75  [998,998]: 99.19  [999,999]: 99.56  [1000,1000]: 99.87</a:t>
            </a:r>
          </a:p>
          <a:p>
            <a:pPr lvl="1" eaLnBrk="0" fontAlgn="ctr" hangingPunct="0">
              <a:spcBef>
                <a:spcPct val="10000"/>
              </a:spcBef>
              <a:buSzPct val="180000"/>
            </a:pPr>
            <a:endParaRPr lang="en-US" sz="1400" dirty="0">
              <a:solidFill>
                <a:schemeClr val="bg1"/>
              </a:solidFill>
              <a:latin typeface="Lucida Console" pitchFamily="49" charset="0"/>
            </a:endParaRPr>
          </a:p>
          <a:p>
            <a:pPr lvl="1" eaLnBrk="0" fontAlgn="ctr" hangingPunct="0">
              <a:spcBef>
                <a:spcPct val="10000"/>
              </a:spcBef>
              <a:buSzPct val="180000"/>
            </a:pPr>
            <a:r>
              <a:rPr lang="en-US" sz="1400" dirty="0">
                <a:solidFill>
                  <a:schemeClr val="bg1"/>
                </a:solidFill>
                <a:latin typeface="Lucida Console" pitchFamily="49" charset="0"/>
              </a:rPr>
              <a:t>Max error at iteration 3372 was 0.009995</a:t>
            </a:r>
          </a:p>
          <a:p>
            <a:pPr lvl="1" eaLnBrk="0" fontAlgn="ctr" hangingPunct="0">
              <a:spcBef>
                <a:spcPct val="10000"/>
              </a:spcBef>
              <a:buSzPct val="180000"/>
            </a:pPr>
            <a:r>
              <a:rPr lang="en-US" sz="1400" dirty="0">
                <a:solidFill>
                  <a:schemeClr val="bg1"/>
                </a:solidFill>
                <a:latin typeface="Lucida Console" pitchFamily="49" charset="0"/>
              </a:rPr>
              <a:t>Total time was </a:t>
            </a:r>
            <a:r>
              <a:rPr lang="en-US" sz="1400" dirty="0">
                <a:solidFill>
                  <a:srgbClr val="FF5400"/>
                </a:solidFill>
                <a:latin typeface="Lucida Console" pitchFamily="49" charset="0"/>
              </a:rPr>
              <a:t>40.462415 seconds</a:t>
            </a:r>
            <a:r>
              <a:rPr lang="en-US" sz="1400" dirty="0">
                <a:solidFill>
                  <a:schemeClr val="bg1"/>
                </a:solidFill>
                <a:latin typeface="Lucida Console" pitchFamily="49" charset="0"/>
              </a:rPr>
              <a:t>.</a:t>
            </a:r>
          </a:p>
          <a:p>
            <a:pPr lvl="1" eaLnBrk="0" fontAlgn="ctr" hangingPunct="0">
              <a:spcBef>
                <a:spcPct val="10000"/>
              </a:spcBef>
              <a:buSzPct val="180000"/>
            </a:pPr>
            <a:endParaRPr lang="en-US" sz="1400" dirty="0">
              <a:solidFill>
                <a:schemeClr val="bg1"/>
              </a:solidFill>
              <a:latin typeface="Lucida Console" pitchFamily="49" charset="0"/>
            </a:endParaRPr>
          </a:p>
        </p:txBody>
      </p:sp>
      <p:sp>
        <p:nvSpPr>
          <p:cNvPr id="4" name="TextBox 3">
            <a:extLst>
              <a:ext uri="{FF2B5EF4-FFF2-40B4-BE49-F238E27FC236}">
                <a16:creationId xmlns:a16="http://schemas.microsoft.com/office/drawing/2014/main" id="{15F99CDE-D265-4CFB-A458-B98D776D3DA9}"/>
              </a:ext>
            </a:extLst>
          </p:cNvPr>
          <p:cNvSpPr txBox="1"/>
          <p:nvPr/>
        </p:nvSpPr>
        <p:spPr>
          <a:xfrm>
            <a:off x="187613" y="5013488"/>
            <a:ext cx="10743647" cy="4247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2400" dirty="0">
                <a:solidFill>
                  <a:srgbClr val="FF5400"/>
                </a:solidFill>
              </a:rPr>
              <a:t>Our time slows down by almost 7x from the original serial version of the code!</a:t>
            </a:r>
          </a:p>
        </p:txBody>
      </p:sp>
    </p:spTree>
    <p:extLst>
      <p:ext uri="{BB962C8B-B14F-4D97-AF65-F5344CB8AC3E}">
        <p14:creationId xmlns:p14="http://schemas.microsoft.com/office/powerpoint/2010/main" val="161096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972800" cy="646265"/>
          </a:xfrm>
        </p:spPr>
        <p:txBody>
          <a:bodyPr/>
          <a:lstStyle/>
          <a:p>
            <a:pPr algn="ctr"/>
            <a:r>
              <a:rPr lang="en-US" dirty="0"/>
              <a:t>What went wrong?</a:t>
            </a:r>
          </a:p>
        </p:txBody>
      </p:sp>
      <p:sp>
        <p:nvSpPr>
          <p:cNvPr id="13" name="Rectangular Callout 12"/>
          <p:cNvSpPr/>
          <p:nvPr/>
        </p:nvSpPr>
        <p:spPr>
          <a:xfrm>
            <a:off x="8524547" y="693093"/>
            <a:ext cx="2203888" cy="1067035"/>
          </a:xfrm>
          <a:prstGeom prst="wedgeRectCallout">
            <a:avLst>
              <a:gd name="adj1" fmla="val -50090"/>
              <a:gd name="adj2" fmla="val 93785"/>
            </a:avLst>
          </a:prstGeom>
          <a:solidFill>
            <a:schemeClr val="accent1">
              <a:alpha val="69000"/>
            </a:schemeClr>
          </a:solidFill>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a:r>
              <a:rPr lang="en-US" b="1" dirty="0">
                <a:solidFill>
                  <a:schemeClr val="tx1"/>
                </a:solidFill>
              </a:rPr>
              <a:t>13.2 seconds copying data from host to device</a:t>
            </a:r>
          </a:p>
        </p:txBody>
      </p:sp>
      <p:sp>
        <p:nvSpPr>
          <p:cNvPr id="5" name="Rectangle 4">
            <a:extLst>
              <a:ext uri="{FF2B5EF4-FFF2-40B4-BE49-F238E27FC236}">
                <a16:creationId xmlns:a16="http://schemas.microsoft.com/office/drawing/2014/main" id="{88CD3955-36A0-4B45-829F-CBC6DF7C5F4C}"/>
              </a:ext>
            </a:extLst>
          </p:cNvPr>
          <p:cNvSpPr/>
          <p:nvPr/>
        </p:nvSpPr>
        <p:spPr>
          <a:xfrm>
            <a:off x="440639" y="775439"/>
            <a:ext cx="8999621" cy="5078313"/>
          </a:xfrm>
          <a:prstGeom prst="rect">
            <a:avLst/>
          </a:prstGeom>
        </p:spPr>
        <p:txBody>
          <a:bodyPr wrap="square">
            <a:spAutoFit/>
          </a:bodyPr>
          <a:lstStyle/>
          <a:p>
            <a:r>
              <a:rPr lang="en-US" dirty="0">
                <a:solidFill>
                  <a:schemeClr val="bg1"/>
                </a:solidFill>
              </a:rPr>
              <a:t>% </a:t>
            </a:r>
            <a:r>
              <a:rPr lang="en-US" dirty="0" err="1">
                <a:solidFill>
                  <a:schemeClr val="bg1"/>
                </a:solidFill>
              </a:rPr>
              <a:t>pgprof</a:t>
            </a:r>
            <a:r>
              <a:rPr lang="en-US" dirty="0">
                <a:solidFill>
                  <a:schemeClr val="bg1"/>
                </a:solidFill>
              </a:rPr>
              <a:t> –</a:t>
            </a:r>
            <a:r>
              <a:rPr lang="en-US" dirty="0" err="1">
                <a:solidFill>
                  <a:schemeClr val="bg1"/>
                </a:solidFill>
              </a:rPr>
              <a:t>cpu</a:t>
            </a:r>
            <a:r>
              <a:rPr lang="en-US" dirty="0">
                <a:solidFill>
                  <a:schemeClr val="bg1"/>
                </a:solidFill>
              </a:rPr>
              <a:t>-profiling-mode top-down ./</a:t>
            </a:r>
            <a:r>
              <a:rPr lang="en-US" dirty="0" err="1">
                <a:solidFill>
                  <a:schemeClr val="bg1"/>
                </a:solidFill>
              </a:rPr>
              <a:t>laplace.out</a:t>
            </a:r>
            <a:endParaRPr lang="en-US" dirty="0">
              <a:solidFill>
                <a:schemeClr val="bg1"/>
              </a:solidFill>
            </a:endParaRPr>
          </a:p>
          <a:p>
            <a:r>
              <a:rPr lang="en-US" dirty="0">
                <a:solidFill>
                  <a:schemeClr val="bg1"/>
                </a:solidFill>
              </a:rPr>
              <a:t>….</a:t>
            </a:r>
          </a:p>
          <a:p>
            <a:endParaRPr lang="en-US" dirty="0">
              <a:solidFill>
                <a:schemeClr val="bg1"/>
              </a:solidFill>
            </a:endParaRPr>
          </a:p>
          <a:p>
            <a:r>
              <a:rPr lang="en-US" dirty="0">
                <a:solidFill>
                  <a:schemeClr val="bg1"/>
                </a:solidFill>
              </a:rPr>
              <a:t>==455== Profiling result:</a:t>
            </a:r>
          </a:p>
          <a:p>
            <a:r>
              <a:rPr lang="en-US" dirty="0">
                <a:solidFill>
                  <a:schemeClr val="bg1"/>
                </a:solidFill>
              </a:rPr>
              <a:t>Time(%)      Time     Calls       </a:t>
            </a:r>
            <a:r>
              <a:rPr lang="en-US" dirty="0" err="1">
                <a:solidFill>
                  <a:schemeClr val="bg1"/>
                </a:solidFill>
              </a:rPr>
              <a:t>Avg</a:t>
            </a:r>
            <a:r>
              <a:rPr lang="en-US" dirty="0">
                <a:solidFill>
                  <a:schemeClr val="bg1"/>
                </a:solidFill>
              </a:rPr>
              <a:t>       Min       Max  Name</a:t>
            </a:r>
          </a:p>
          <a:p>
            <a:r>
              <a:rPr lang="en-US" dirty="0">
                <a:solidFill>
                  <a:schemeClr val="bg1"/>
                </a:solidFill>
              </a:rPr>
              <a:t> 57.41%  13.2519s     13488  982.49us     959ns  1.3721ms  [CUDA </a:t>
            </a:r>
            <a:r>
              <a:rPr lang="en-US" dirty="0" err="1">
                <a:solidFill>
                  <a:schemeClr val="bg1"/>
                </a:solidFill>
              </a:rPr>
              <a:t>memcpy</a:t>
            </a:r>
            <a:r>
              <a:rPr lang="en-US" dirty="0">
                <a:solidFill>
                  <a:schemeClr val="bg1"/>
                </a:solidFill>
              </a:rPr>
              <a:t> </a:t>
            </a:r>
            <a:r>
              <a:rPr lang="en-US" dirty="0" err="1">
                <a:solidFill>
                  <a:schemeClr val="bg1"/>
                </a:solidFill>
              </a:rPr>
              <a:t>HtoD</a:t>
            </a:r>
            <a:r>
              <a:rPr lang="en-US" dirty="0">
                <a:solidFill>
                  <a:schemeClr val="bg1"/>
                </a:solidFill>
              </a:rPr>
              <a:t>]</a:t>
            </a:r>
          </a:p>
          <a:p>
            <a:r>
              <a:rPr lang="en-US" dirty="0">
                <a:solidFill>
                  <a:schemeClr val="bg1"/>
                </a:solidFill>
              </a:rPr>
              <a:t> 36.08%  8.32932s     10116  823.38us  2.6230us  1.5129ms  [CUDA </a:t>
            </a:r>
            <a:r>
              <a:rPr lang="en-US" dirty="0" err="1">
                <a:solidFill>
                  <a:schemeClr val="bg1"/>
                </a:solidFill>
              </a:rPr>
              <a:t>memcpy</a:t>
            </a:r>
            <a:r>
              <a:rPr lang="en-US" dirty="0">
                <a:solidFill>
                  <a:schemeClr val="bg1"/>
                </a:solidFill>
              </a:rPr>
              <a:t> </a:t>
            </a:r>
            <a:r>
              <a:rPr lang="en-US" dirty="0" err="1">
                <a:solidFill>
                  <a:schemeClr val="bg1"/>
                </a:solidFill>
              </a:rPr>
              <a:t>DtoH</a:t>
            </a:r>
            <a:r>
              <a:rPr lang="en-US" dirty="0">
                <a:solidFill>
                  <a:schemeClr val="bg1"/>
                </a:solidFill>
              </a:rPr>
              <a:t>]</a:t>
            </a:r>
          </a:p>
          <a:p>
            <a:r>
              <a:rPr lang="en-US" dirty="0">
                <a:solidFill>
                  <a:schemeClr val="bg1"/>
                </a:solidFill>
              </a:rPr>
              <a:t>  3.42%  788.42ms      3372  233.81us  231.79us  235.79us  main_80_gpu</a:t>
            </a:r>
          </a:p>
          <a:p>
            <a:r>
              <a:rPr lang="en-US" dirty="0">
                <a:solidFill>
                  <a:schemeClr val="bg1"/>
                </a:solidFill>
              </a:rPr>
              <a:t>  2.80%  646.58ms      3372  191.75us  189.69us  194.04us  main_69_gpu</a:t>
            </a:r>
          </a:p>
          <a:p>
            <a:r>
              <a:rPr lang="en-US" dirty="0">
                <a:solidFill>
                  <a:schemeClr val="bg1"/>
                </a:solidFill>
              </a:rPr>
              <a:t>  0.29%  66.916ms      3372  19.844us  19.519us  20.223us  main_81_gpu_red</a:t>
            </a:r>
          </a:p>
          <a:p>
            <a:endParaRPr lang="en-US" dirty="0">
              <a:solidFill>
                <a:schemeClr val="bg1"/>
              </a:solidFill>
            </a:endParaRPr>
          </a:p>
          <a:p>
            <a:endParaRPr lang="en-US" dirty="0">
              <a:solidFill>
                <a:schemeClr val="bg1"/>
              </a:solidFill>
            </a:endParaRPr>
          </a:p>
          <a:p>
            <a:r>
              <a:rPr lang="en-US" dirty="0">
                <a:solidFill>
                  <a:schemeClr val="bg1"/>
                </a:solidFill>
              </a:rPr>
              <a:t>======== CPU profiling result (top down):</a:t>
            </a:r>
          </a:p>
          <a:p>
            <a:r>
              <a:rPr lang="en-US" dirty="0">
                <a:solidFill>
                  <a:schemeClr val="bg1"/>
                </a:solidFill>
              </a:rPr>
              <a:t>Time(%)      Time  Name</a:t>
            </a:r>
          </a:p>
          <a:p>
            <a:r>
              <a:rPr lang="en-US" dirty="0">
                <a:solidFill>
                  <a:schemeClr val="bg1"/>
                </a:solidFill>
              </a:rPr>
              <a:t>…</a:t>
            </a:r>
          </a:p>
          <a:p>
            <a:r>
              <a:rPr lang="en-US" dirty="0">
                <a:solidFill>
                  <a:schemeClr val="bg1"/>
                </a:solidFill>
              </a:rPr>
              <a:t>  9.15%  16.3609s  | __</a:t>
            </a:r>
            <a:r>
              <a:rPr lang="en-US" dirty="0" err="1">
                <a:solidFill>
                  <a:schemeClr val="bg1"/>
                </a:solidFill>
              </a:rPr>
              <a:t>pgi_uacc_dataexitdone</a:t>
            </a:r>
            <a:endParaRPr lang="en-US" dirty="0">
              <a:solidFill>
                <a:schemeClr val="bg1"/>
              </a:solidFill>
            </a:endParaRPr>
          </a:p>
          <a:p>
            <a:r>
              <a:rPr lang="en-US" dirty="0">
                <a:solidFill>
                  <a:schemeClr val="bg1"/>
                </a:solidFill>
              </a:rPr>
              <a:t>  9.11%  16.2809s  | __</a:t>
            </a:r>
            <a:r>
              <a:rPr lang="en-US" dirty="0" err="1">
                <a:solidFill>
                  <a:schemeClr val="bg1"/>
                </a:solidFill>
              </a:rPr>
              <a:t>pgi_uacc_dataonb</a:t>
            </a:r>
            <a:endParaRPr lang="en-US" dirty="0">
              <a:solidFill>
                <a:schemeClr val="bg1"/>
              </a:solidFill>
            </a:endParaRPr>
          </a:p>
          <a:p>
            <a:r>
              <a:rPr lang="en-US" dirty="0">
                <a:solidFill>
                  <a:schemeClr val="bg1"/>
                </a:solidFill>
              </a:rPr>
              <a:t>…</a:t>
            </a:r>
          </a:p>
        </p:txBody>
      </p:sp>
      <p:sp>
        <p:nvSpPr>
          <p:cNvPr id="17" name="Rectangular Callout 12">
            <a:extLst>
              <a:ext uri="{FF2B5EF4-FFF2-40B4-BE49-F238E27FC236}">
                <a16:creationId xmlns:a16="http://schemas.microsoft.com/office/drawing/2014/main" id="{9ECABD15-A90E-441F-B1F7-E1B5E1893348}"/>
              </a:ext>
            </a:extLst>
          </p:cNvPr>
          <p:cNvSpPr/>
          <p:nvPr/>
        </p:nvSpPr>
        <p:spPr>
          <a:xfrm>
            <a:off x="8868103" y="2885089"/>
            <a:ext cx="1860332" cy="1226662"/>
          </a:xfrm>
          <a:prstGeom prst="wedgeRectCallout">
            <a:avLst>
              <a:gd name="adj1" fmla="val -72552"/>
              <a:gd name="adj2" fmla="val -57388"/>
            </a:avLst>
          </a:prstGeom>
          <a:solidFill>
            <a:schemeClr val="accent1">
              <a:alpha val="69000"/>
            </a:schemeClr>
          </a:solidFill>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a:r>
              <a:rPr lang="en-US" b="1">
                <a:solidFill>
                  <a:schemeClr val="tx1"/>
                </a:solidFill>
              </a:rPr>
              <a:t>8.3 </a:t>
            </a:r>
            <a:r>
              <a:rPr lang="en-US" b="1" dirty="0">
                <a:solidFill>
                  <a:schemeClr val="tx1"/>
                </a:solidFill>
              </a:rPr>
              <a:t>seconds copying data from device to host</a:t>
            </a:r>
          </a:p>
        </p:txBody>
      </p:sp>
      <p:sp>
        <p:nvSpPr>
          <p:cNvPr id="18" name="Rectangular Callout 12">
            <a:extLst>
              <a:ext uri="{FF2B5EF4-FFF2-40B4-BE49-F238E27FC236}">
                <a16:creationId xmlns:a16="http://schemas.microsoft.com/office/drawing/2014/main" id="{F8F67E07-FDD0-471C-B9F7-96A52344E2F7}"/>
              </a:ext>
            </a:extLst>
          </p:cNvPr>
          <p:cNvSpPr/>
          <p:nvPr/>
        </p:nvSpPr>
        <p:spPr>
          <a:xfrm>
            <a:off x="6621517" y="4490124"/>
            <a:ext cx="4011041" cy="1369393"/>
          </a:xfrm>
          <a:prstGeom prst="wedgeRectCallout">
            <a:avLst>
              <a:gd name="adj1" fmla="val -82400"/>
              <a:gd name="adj2" fmla="val -6142"/>
            </a:avLst>
          </a:prstGeom>
          <a:solidFill>
            <a:schemeClr val="accent1">
              <a:alpha val="69000"/>
            </a:schemeClr>
          </a:solidFill>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a:r>
              <a:rPr lang="en-US" b="1" dirty="0">
                <a:solidFill>
                  <a:schemeClr val="tx1"/>
                </a:solidFill>
              </a:rPr>
              <a:t>Including the copy, there is an additional CPU overhead needed to create and delete the device data</a:t>
            </a:r>
          </a:p>
        </p:txBody>
      </p:sp>
    </p:spTree>
    <p:extLst>
      <p:ext uri="{BB962C8B-B14F-4D97-AF65-F5344CB8AC3E}">
        <p14:creationId xmlns:p14="http://schemas.microsoft.com/office/powerpoint/2010/main" val="2124319726"/>
      </p:ext>
    </p:extLst>
  </p:cSld>
  <p:clrMapOvr>
    <a:masterClrMapping/>
  </p:clrMapOvr>
  <p:transition/>
</p:sld>
</file>

<file path=ppt/theme/theme1.xml><?xml version="1.0" encoding="utf-8"?>
<a:theme xmlns:a="http://schemas.openxmlformats.org/drawingml/2006/main" name="Title &amp; Bullet">
  <a:themeElements>
    <a:clrScheme name="Custom 1">
      <a:dk1>
        <a:srgbClr val="B3B3B3"/>
      </a:dk1>
      <a:lt1>
        <a:srgbClr val="FFFFFF"/>
      </a:lt1>
      <a:dk2>
        <a:srgbClr val="000000"/>
      </a:dk2>
      <a:lt2>
        <a:srgbClr val="0C4E9B"/>
      </a:lt2>
      <a:accent1>
        <a:srgbClr val="042251"/>
      </a:accent1>
      <a:accent2>
        <a:srgbClr val="0C4E9B"/>
      </a:accent2>
      <a:accent3>
        <a:srgbClr val="0080A7"/>
      </a:accent3>
      <a:accent4>
        <a:srgbClr val="FF5400"/>
      </a:accent4>
      <a:accent5>
        <a:srgbClr val="C2000B"/>
      </a:accent5>
      <a:accent6>
        <a:srgbClr val="F0047F"/>
      </a:accent6>
      <a:hlink>
        <a:srgbClr val="0C4E9B"/>
      </a:hlink>
      <a:folHlink>
        <a:srgbClr val="8686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9E8B2F2D50A34B8956FD0A46C10A97" ma:contentTypeVersion="0" ma:contentTypeDescription="Create a new document." ma:contentTypeScope="" ma:versionID="2d22a1089f8aa3be74aa23dc2e82a28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8E22E-2A4B-4FB1-9848-BF16E7DBE74B}">
  <ds:schemaRefs>
    <ds:schemaRef ds:uri="http://schemas.openxmlformats.org/package/2006/metadata/core-properties"/>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BEA82F4F-F3EA-4E98-BEE2-3C70B6315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29B7386-0C5E-43DB-8BF1-052EEAD5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95465</TotalTime>
  <Words>2654</Words>
  <Application>Microsoft Office PowerPoint</Application>
  <PresentationFormat>Custom</PresentationFormat>
  <Paragraphs>483</Paragraphs>
  <Slides>34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ＭＳ Ｐゴシック</vt:lpstr>
      <vt:lpstr>Arial</vt:lpstr>
      <vt:lpstr>Courier New</vt:lpstr>
      <vt:lpstr>DilleniaUPC</vt:lpstr>
      <vt:lpstr>Lucida Console</vt:lpstr>
      <vt:lpstr>Trebuchet MS</vt:lpstr>
      <vt:lpstr>Wingdings</vt:lpstr>
      <vt:lpstr>Title &amp; Bullet</vt:lpstr>
      <vt:lpstr>OPENACC ONLINE COURSE</vt:lpstr>
      <vt:lpstr>Course Syllabus:</vt:lpstr>
      <vt:lpstr>Homework solution</vt:lpstr>
      <vt:lpstr>Exercise 1: C Solution</vt:lpstr>
      <vt:lpstr>Exercise 1: Fortran Solution</vt:lpstr>
      <vt:lpstr>CPU Performance </vt:lpstr>
      <vt:lpstr>Moving to the GPU</vt:lpstr>
      <vt:lpstr>Running on the GPU</vt:lpstr>
      <vt:lpstr>What went wrong?</vt:lpstr>
      <vt:lpstr>Architecture Basic Concept  Simplified, but sadly true</vt:lpstr>
      <vt:lpstr> Multiple Times Each Iteration</vt:lpstr>
      <vt:lpstr>Excessive Data Transfers</vt:lpstr>
      <vt:lpstr>Data Management  The First, Most Important, and Possibly Only OpenACC Optimization</vt:lpstr>
      <vt:lpstr>Data Construct Syntax and Scope</vt:lpstr>
      <vt:lpstr>Data Clauses</vt:lpstr>
      <vt:lpstr>Array Shaping</vt:lpstr>
      <vt:lpstr>Compiler will (increasingly) often make a good guess…</vt:lpstr>
      <vt:lpstr>Data Regions Have Real Consequences</vt:lpstr>
      <vt:lpstr>Data Regions vs. Compute Regions</vt:lpstr>
      <vt:lpstr>Data Movement Decisions</vt:lpstr>
      <vt:lpstr>Analyzing / Profiling</vt:lpstr>
      <vt:lpstr>OpenACC Development Cycle</vt:lpstr>
      <vt:lpstr>Profiling gpu code</vt:lpstr>
      <vt:lpstr>Profiling gpu code</vt:lpstr>
      <vt:lpstr>Inspecting the PGPROF Timeline</vt:lpstr>
      <vt:lpstr>PROFILE after adding a data region</vt:lpstr>
      <vt:lpstr>Exercise 2 Use acc data to minimize transfers </vt:lpstr>
      <vt:lpstr>Exercises: General Instructions</vt:lpstr>
      <vt:lpstr>PowerPoint Presentation</vt:lpstr>
      <vt:lpstr>OPENACC Resources</vt:lpstr>
      <vt:lpstr>OpenACC for Everyone</vt:lpstr>
      <vt:lpstr>New Book: OpenACC for Programmers</vt:lpstr>
      <vt:lpstr>XSEDE Monthly Workshop Series</vt:lpstr>
      <vt:lpstr>Course Syllabus: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Julia Levites</cp:lastModifiedBy>
  <cp:revision>3895</cp:revision>
  <dcterms:created xsi:type="dcterms:W3CDTF">2008-01-24T03:11:41Z</dcterms:created>
  <dcterms:modified xsi:type="dcterms:W3CDTF">2017-10-25T20:52:49Z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0x010100F59E8B2F2D50A34B8956FD0A46C10A97</vt:lpwstr>
  </property>
</Properties>
</file>