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67"/>
  </p:notesMasterIdLst>
  <p:handoutMasterIdLst>
    <p:handoutMasterId r:id="rId68"/>
  </p:handoutMasterIdLst>
  <p:sldIdLst>
    <p:sldId id="911" r:id="rId5"/>
    <p:sldId id="1048" r:id="rId6"/>
    <p:sldId id="930" r:id="rId7"/>
    <p:sldId id="1042" r:id="rId8"/>
    <p:sldId id="1049" r:id="rId9"/>
    <p:sldId id="1050" r:id="rId10"/>
    <p:sldId id="1051" r:id="rId11"/>
    <p:sldId id="907" r:id="rId12"/>
    <p:sldId id="1009" r:id="rId13"/>
    <p:sldId id="908" r:id="rId14"/>
    <p:sldId id="996" r:id="rId15"/>
    <p:sldId id="1043" r:id="rId16"/>
    <p:sldId id="1044" r:id="rId17"/>
    <p:sldId id="995" r:id="rId18"/>
    <p:sldId id="972" r:id="rId19"/>
    <p:sldId id="973" r:id="rId20"/>
    <p:sldId id="910" r:id="rId21"/>
    <p:sldId id="1045" r:id="rId22"/>
    <p:sldId id="894" r:id="rId23"/>
    <p:sldId id="918" r:id="rId24"/>
    <p:sldId id="974" r:id="rId25"/>
    <p:sldId id="993" r:id="rId26"/>
    <p:sldId id="1007" r:id="rId27"/>
    <p:sldId id="1040" r:id="rId28"/>
    <p:sldId id="1041" r:id="rId29"/>
    <p:sldId id="1046" r:id="rId30"/>
    <p:sldId id="1032" r:id="rId31"/>
    <p:sldId id="1033" r:id="rId32"/>
    <p:sldId id="1034" r:id="rId33"/>
    <p:sldId id="1035" r:id="rId34"/>
    <p:sldId id="1012" r:id="rId35"/>
    <p:sldId id="1014" r:id="rId36"/>
    <p:sldId id="1015" r:id="rId37"/>
    <p:sldId id="1013" r:id="rId38"/>
    <p:sldId id="1016" r:id="rId39"/>
    <p:sldId id="1023" r:id="rId40"/>
    <p:sldId id="1024" r:id="rId41"/>
    <p:sldId id="1025" r:id="rId42"/>
    <p:sldId id="1026" r:id="rId43"/>
    <p:sldId id="1027" r:id="rId44"/>
    <p:sldId id="1028" r:id="rId45"/>
    <p:sldId id="1029" r:id="rId46"/>
    <p:sldId id="1030" r:id="rId47"/>
    <p:sldId id="1031" r:id="rId48"/>
    <p:sldId id="1047" r:id="rId49"/>
    <p:sldId id="1057" r:id="rId50"/>
    <p:sldId id="1017" r:id="rId51"/>
    <p:sldId id="1018" r:id="rId52"/>
    <p:sldId id="1019" r:id="rId53"/>
    <p:sldId id="1020" r:id="rId54"/>
    <p:sldId id="1021" r:id="rId55"/>
    <p:sldId id="1022" r:id="rId56"/>
    <p:sldId id="1036" r:id="rId57"/>
    <p:sldId id="1037" r:id="rId58"/>
    <p:sldId id="1038" r:id="rId59"/>
    <p:sldId id="1039" r:id="rId60"/>
    <p:sldId id="1053" r:id="rId61"/>
    <p:sldId id="1052" r:id="rId62"/>
    <p:sldId id="1058" r:id="rId63"/>
    <p:sldId id="1054" r:id="rId64"/>
    <p:sldId id="1055" r:id="rId65"/>
    <p:sldId id="1056" r:id="rId66"/>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72E"/>
    <a:srgbClr val="FF5400"/>
    <a:srgbClr val="0C4E9B"/>
    <a:srgbClr val="FF8738"/>
    <a:srgbClr val="0080A7"/>
    <a:srgbClr val="800000"/>
    <a:srgbClr val="8E4000"/>
    <a:srgbClr val="3051FF"/>
    <a:srgbClr val="5F8771"/>
    <a:srgbClr val="72E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77313" autoAdjust="0"/>
  </p:normalViewPr>
  <p:slideViewPr>
    <p:cSldViewPr snapToGrid="0">
      <p:cViewPr varScale="1">
        <p:scale>
          <a:sx n="67" d="100"/>
          <a:sy n="67" d="100"/>
        </p:scale>
        <p:origin x="72" y="960"/>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0"/>
    </p:cViewPr>
  </p:sorterViewPr>
  <p:notesViewPr>
    <p:cSldViewPr snapToGrid="0">
      <p:cViewPr varScale="1">
        <p:scale>
          <a:sx n="76" d="100"/>
          <a:sy n="76" d="100"/>
        </p:scale>
        <p:origin x="261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Larkin" userId="ce98338c-1e3a-4647-bb99-230eea1158f3" providerId="ADAL" clId="{9E0A3F0A-76B5-4983-A136-15F7DD373D09}"/>
    <pc:docChg chg="undo redo custSel addSld delSld modSld sldOrd">
      <pc:chgData name="Jeff Larkin" userId="ce98338c-1e3a-4647-bb99-230eea1158f3" providerId="ADAL" clId="{9E0A3F0A-76B5-4983-A136-15F7DD373D09}" dt="2017-11-01T18:27:33.497" v="2464"/>
      <pc:docMkLst>
        <pc:docMk/>
      </pc:docMkLst>
      <pc:sldChg chg="modAnim">
        <pc:chgData name="Jeff Larkin" userId="ce98338c-1e3a-4647-bb99-230eea1158f3" providerId="ADAL" clId="{9E0A3F0A-76B5-4983-A136-15F7DD373D09}" dt="2017-10-31T19:11:39.056" v="216" actId="20577"/>
        <pc:sldMkLst>
          <pc:docMk/>
          <pc:sldMk cId="2249442980" sldId="910"/>
        </pc:sldMkLst>
      </pc:sldChg>
      <pc:sldChg chg="modSp">
        <pc:chgData name="Jeff Larkin" userId="ce98338c-1e3a-4647-bb99-230eea1158f3" providerId="ADAL" clId="{9E0A3F0A-76B5-4983-A136-15F7DD373D09}" dt="2017-11-01T14:12:30.810" v="335" actId="20577"/>
        <pc:sldMkLst>
          <pc:docMk/>
          <pc:sldMk cId="2002526306" sldId="911"/>
        </pc:sldMkLst>
        <pc:spChg chg="mod">
          <ac:chgData name="Jeff Larkin" userId="ce98338c-1e3a-4647-bb99-230eea1158f3" providerId="ADAL" clId="{9E0A3F0A-76B5-4983-A136-15F7DD373D09}" dt="2017-10-31T19:21:52.528" v="303" actId="20577"/>
          <ac:spMkLst>
            <pc:docMk/>
            <pc:sldMk cId="2002526306" sldId="911"/>
            <ac:spMk id="2" creationId="{00000000-0000-0000-0000-000000000000}"/>
          </ac:spMkLst>
        </pc:spChg>
        <pc:spChg chg="mod">
          <ac:chgData name="Jeff Larkin" userId="ce98338c-1e3a-4647-bb99-230eea1158f3" providerId="ADAL" clId="{9E0A3F0A-76B5-4983-A136-15F7DD373D09}" dt="2017-11-01T14:12:30.810" v="335" actId="20577"/>
          <ac:spMkLst>
            <pc:docMk/>
            <pc:sldMk cId="2002526306" sldId="911"/>
            <ac:spMk id="3" creationId="{00000000-0000-0000-0000-000000000000}"/>
          </ac:spMkLst>
        </pc:spChg>
      </pc:sldChg>
      <pc:sldChg chg="modAnim">
        <pc:chgData name="Jeff Larkin" userId="ce98338c-1e3a-4647-bb99-230eea1158f3" providerId="ADAL" clId="{9E0A3F0A-76B5-4983-A136-15F7DD373D09}" dt="2017-11-01T15:03:33.983" v="1123"/>
        <pc:sldMkLst>
          <pc:docMk/>
          <pc:sldMk cId="4173349831" sldId="918"/>
        </pc:sldMkLst>
      </pc:sldChg>
      <pc:sldChg chg="modSp">
        <pc:chgData name="Jeff Larkin" userId="ce98338c-1e3a-4647-bb99-230eea1158f3" providerId="ADAL" clId="{9E0A3F0A-76B5-4983-A136-15F7DD373D09}" dt="2017-11-01T15:02:44.796" v="1121"/>
        <pc:sldMkLst>
          <pc:docMk/>
          <pc:sldMk cId="1698611000" sldId="930"/>
        </pc:sldMkLst>
        <pc:spChg chg="mod">
          <ac:chgData name="Jeff Larkin" userId="ce98338c-1e3a-4647-bb99-230eea1158f3" providerId="ADAL" clId="{9E0A3F0A-76B5-4983-A136-15F7DD373D09}" dt="2017-11-01T15:02:44.796" v="1121"/>
          <ac:spMkLst>
            <pc:docMk/>
            <pc:sldMk cId="1698611000" sldId="930"/>
            <ac:spMk id="3" creationId="{00000000-0000-0000-0000-000000000000}"/>
          </ac:spMkLst>
        </pc:spChg>
      </pc:sldChg>
      <pc:sldChg chg="modAnim">
        <pc:chgData name="Jeff Larkin" userId="ce98338c-1e3a-4647-bb99-230eea1158f3" providerId="ADAL" clId="{9E0A3F0A-76B5-4983-A136-15F7DD373D09}" dt="2017-11-01T15:03:14.328" v="1122"/>
        <pc:sldMkLst>
          <pc:docMk/>
          <pc:sldMk cId="775460417" sldId="973"/>
        </pc:sldMkLst>
      </pc:sldChg>
      <pc:sldChg chg="modAnim">
        <pc:chgData name="Jeff Larkin" userId="ce98338c-1e3a-4647-bb99-230eea1158f3" providerId="ADAL" clId="{9E0A3F0A-76B5-4983-A136-15F7DD373D09}" dt="2017-11-01T15:03:49.193" v="1124"/>
        <pc:sldMkLst>
          <pc:docMk/>
          <pc:sldMk cId="3063340820" sldId="974"/>
        </pc:sldMkLst>
      </pc:sldChg>
      <pc:sldChg chg="modAnim">
        <pc:chgData name="Jeff Larkin" userId="ce98338c-1e3a-4647-bb99-230eea1158f3" providerId="ADAL" clId="{9E0A3F0A-76B5-4983-A136-15F7DD373D09}" dt="2017-11-01T15:03:57.164" v="1125"/>
        <pc:sldMkLst>
          <pc:docMk/>
          <pc:sldMk cId="4208679306" sldId="993"/>
        </pc:sldMkLst>
      </pc:sldChg>
      <pc:sldChg chg="modSp modAnim">
        <pc:chgData name="Jeff Larkin" userId="ce98338c-1e3a-4647-bb99-230eea1158f3" providerId="ADAL" clId="{9E0A3F0A-76B5-4983-A136-15F7DD373D09}" dt="2017-11-01T15:05:32.667" v="1273" actId="20577"/>
        <pc:sldMkLst>
          <pc:docMk/>
          <pc:sldMk cId="2045498819" sldId="1007"/>
        </pc:sldMkLst>
        <pc:spChg chg="mod">
          <ac:chgData name="Jeff Larkin" userId="ce98338c-1e3a-4647-bb99-230eea1158f3" providerId="ADAL" clId="{9E0A3F0A-76B5-4983-A136-15F7DD373D09}" dt="2017-11-01T15:05:32.667" v="1273" actId="20577"/>
          <ac:spMkLst>
            <pc:docMk/>
            <pc:sldMk cId="2045498819" sldId="1007"/>
            <ac:spMk id="7" creationId="{FE6D24DE-B8A5-4618-B9FE-049F96A0BDBB}"/>
          </ac:spMkLst>
        </pc:spChg>
      </pc:sldChg>
      <pc:sldChg chg="modAnim">
        <pc:chgData name="Jeff Larkin" userId="ce98338c-1e3a-4647-bb99-230eea1158f3" providerId="ADAL" clId="{9E0A3F0A-76B5-4983-A136-15F7DD373D09}" dt="2017-11-01T15:08:46.075" v="1276"/>
        <pc:sldMkLst>
          <pc:docMk/>
          <pc:sldMk cId="3315647277" sldId="1016"/>
        </pc:sldMkLst>
      </pc:sldChg>
      <pc:sldChg chg="modSp">
        <pc:chgData name="Jeff Larkin" userId="ce98338c-1e3a-4647-bb99-230eea1158f3" providerId="ADAL" clId="{9E0A3F0A-76B5-4983-A136-15F7DD373D09}" dt="2017-11-01T15:09:40.058" v="1284" actId="113"/>
        <pc:sldMkLst>
          <pc:docMk/>
          <pc:sldMk cId="230351456" sldId="1024"/>
        </pc:sldMkLst>
        <pc:spChg chg="mod">
          <ac:chgData name="Jeff Larkin" userId="ce98338c-1e3a-4647-bb99-230eea1158f3" providerId="ADAL" clId="{9E0A3F0A-76B5-4983-A136-15F7DD373D09}" dt="2017-11-01T15:09:14.274" v="1280" actId="113"/>
          <ac:spMkLst>
            <pc:docMk/>
            <pc:sldMk cId="230351456" sldId="1024"/>
            <ac:spMk id="5" creationId="{693B33FD-2786-4543-BAC7-62689CBCB87F}"/>
          </ac:spMkLst>
        </pc:spChg>
        <pc:spChg chg="mod">
          <ac:chgData name="Jeff Larkin" userId="ce98338c-1e3a-4647-bb99-230eea1158f3" providerId="ADAL" clId="{9E0A3F0A-76B5-4983-A136-15F7DD373D09}" dt="2017-11-01T15:09:40.058" v="1284" actId="113"/>
          <ac:spMkLst>
            <pc:docMk/>
            <pc:sldMk cId="230351456" sldId="1024"/>
            <ac:spMk id="6" creationId="{695512E4-8444-4A3B-A9CA-F2B714062366}"/>
          </ac:spMkLst>
        </pc:spChg>
      </pc:sldChg>
      <pc:sldChg chg="modSp">
        <pc:chgData name="Jeff Larkin" userId="ce98338c-1e3a-4647-bb99-230eea1158f3" providerId="ADAL" clId="{9E0A3F0A-76B5-4983-A136-15F7DD373D09}" dt="2017-11-01T15:10:00.624" v="1292"/>
        <pc:sldMkLst>
          <pc:docMk/>
          <pc:sldMk cId="2407729718" sldId="1025"/>
        </pc:sldMkLst>
        <pc:spChg chg="mod">
          <ac:chgData name="Jeff Larkin" userId="ce98338c-1e3a-4647-bb99-230eea1158f3" providerId="ADAL" clId="{9E0A3F0A-76B5-4983-A136-15F7DD373D09}" dt="2017-11-01T15:10:00.624" v="1292"/>
          <ac:spMkLst>
            <pc:docMk/>
            <pc:sldMk cId="2407729718" sldId="1025"/>
            <ac:spMk id="5" creationId="{693B33FD-2786-4543-BAC7-62689CBCB87F}"/>
          </ac:spMkLst>
        </pc:spChg>
        <pc:spChg chg="mod">
          <ac:chgData name="Jeff Larkin" userId="ce98338c-1e3a-4647-bb99-230eea1158f3" providerId="ADAL" clId="{9E0A3F0A-76B5-4983-A136-15F7DD373D09}" dt="2017-11-01T15:09:49.179" v="1288"/>
          <ac:spMkLst>
            <pc:docMk/>
            <pc:sldMk cId="2407729718" sldId="1025"/>
            <ac:spMk id="6" creationId="{695512E4-8444-4A3B-A9CA-F2B714062366}"/>
          </ac:spMkLst>
        </pc:spChg>
      </pc:sldChg>
      <pc:sldChg chg="modSp">
        <pc:chgData name="Jeff Larkin" userId="ce98338c-1e3a-4647-bb99-230eea1158f3" providerId="ADAL" clId="{9E0A3F0A-76B5-4983-A136-15F7DD373D09}" dt="2017-11-01T15:06:43.453" v="1275"/>
        <pc:sldMkLst>
          <pc:docMk/>
          <pc:sldMk cId="1385512461" sldId="1040"/>
        </pc:sldMkLst>
        <pc:spChg chg="mod">
          <ac:chgData name="Jeff Larkin" userId="ce98338c-1e3a-4647-bb99-230eea1158f3" providerId="ADAL" clId="{9E0A3F0A-76B5-4983-A136-15F7DD373D09}" dt="2017-11-01T15:06:43.453" v="1275"/>
          <ac:spMkLst>
            <pc:docMk/>
            <pc:sldMk cId="1385512461" sldId="1040"/>
            <ac:spMk id="5" creationId="{00000000-0000-0000-0000-000000000000}"/>
          </ac:spMkLst>
        </pc:spChg>
      </pc:sldChg>
      <pc:sldChg chg="modSp">
        <pc:chgData name="Jeff Larkin" userId="ce98338c-1e3a-4647-bb99-230eea1158f3" providerId="ADAL" clId="{9E0A3F0A-76B5-4983-A136-15F7DD373D09}" dt="2017-10-31T19:08:46.875" v="215" actId="208"/>
        <pc:sldMkLst>
          <pc:docMk/>
          <pc:sldMk cId="1308465691" sldId="1041"/>
        </pc:sldMkLst>
        <pc:spChg chg="mod">
          <ac:chgData name="Jeff Larkin" userId="ce98338c-1e3a-4647-bb99-230eea1158f3" providerId="ADAL" clId="{9E0A3F0A-76B5-4983-A136-15F7DD373D09}" dt="2017-10-31T19:06:19.531" v="0" actId="14100"/>
          <ac:spMkLst>
            <pc:docMk/>
            <pc:sldMk cId="1308465691" sldId="1041"/>
            <ac:spMk id="2" creationId="{00000000-0000-0000-0000-000000000000}"/>
          </ac:spMkLst>
        </pc:spChg>
        <pc:spChg chg="mod">
          <ac:chgData name="Jeff Larkin" userId="ce98338c-1e3a-4647-bb99-230eea1158f3" providerId="ADAL" clId="{9E0A3F0A-76B5-4983-A136-15F7DD373D09}" dt="2017-10-31T19:08:46.875" v="215" actId="208"/>
          <ac:spMkLst>
            <pc:docMk/>
            <pc:sldMk cId="1308465691" sldId="1041"/>
            <ac:spMk id="4" creationId="{00000000-0000-0000-0000-000000000000}"/>
          </ac:spMkLst>
        </pc:spChg>
        <pc:spChg chg="mod">
          <ac:chgData name="Jeff Larkin" userId="ce98338c-1e3a-4647-bb99-230eea1158f3" providerId="ADAL" clId="{9E0A3F0A-76B5-4983-A136-15F7DD373D09}" dt="2017-10-31T19:08:46.875" v="215" actId="208"/>
          <ac:spMkLst>
            <pc:docMk/>
            <pc:sldMk cId="1308465691" sldId="1041"/>
            <ac:spMk id="5" creationId="{00000000-0000-0000-0000-000000000000}"/>
          </ac:spMkLst>
        </pc:spChg>
      </pc:sldChg>
      <pc:sldChg chg="addSp delSp modSp">
        <pc:chgData name="Jeff Larkin" userId="ce98338c-1e3a-4647-bb99-230eea1158f3" providerId="ADAL" clId="{9E0A3F0A-76B5-4983-A136-15F7DD373D09}" dt="2017-11-01T18:27:33.497" v="2464"/>
        <pc:sldMkLst>
          <pc:docMk/>
          <pc:sldMk cId="3976600902" sldId="1045"/>
        </pc:sldMkLst>
        <pc:spChg chg="del">
          <ac:chgData name="Jeff Larkin" userId="ce98338c-1e3a-4647-bb99-230eea1158f3" providerId="ADAL" clId="{9E0A3F0A-76B5-4983-A136-15F7DD373D09}" dt="2017-11-01T18:16:49.140" v="2113"/>
          <ac:spMkLst>
            <pc:docMk/>
            <pc:sldMk cId="3976600902" sldId="1045"/>
            <ac:spMk id="3" creationId="{C6C09F58-F3E9-429E-9E69-3009DD106B0F}"/>
          </ac:spMkLst>
        </pc:spChg>
        <pc:spChg chg="mod">
          <ac:chgData name="Jeff Larkin" userId="ce98338c-1e3a-4647-bb99-230eea1158f3" providerId="ADAL" clId="{9E0A3F0A-76B5-4983-A136-15F7DD373D09}" dt="2017-11-01T18:16:43.619" v="2112" actId="20577"/>
          <ac:spMkLst>
            <pc:docMk/>
            <pc:sldMk cId="3976600902" sldId="1045"/>
            <ac:spMk id="4" creationId="{F117525F-7E06-4937-B2F6-86F5DF6350B2}"/>
          </ac:spMkLst>
        </pc:spChg>
        <pc:spChg chg="add mod">
          <ac:chgData name="Jeff Larkin" userId="ce98338c-1e3a-4647-bb99-230eea1158f3" providerId="ADAL" clId="{9E0A3F0A-76B5-4983-A136-15F7DD373D09}" dt="2017-11-01T18:27:33.497" v="2464"/>
          <ac:spMkLst>
            <pc:docMk/>
            <pc:sldMk cId="3976600902" sldId="1045"/>
            <ac:spMk id="5" creationId="{04DC6445-931B-4C25-9E6C-D7170C440C03}"/>
          </ac:spMkLst>
        </pc:spChg>
        <pc:spChg chg="add mod">
          <ac:chgData name="Jeff Larkin" userId="ce98338c-1e3a-4647-bb99-230eea1158f3" providerId="ADAL" clId="{9E0A3F0A-76B5-4983-A136-15F7DD373D09}" dt="2017-11-01T18:19:18.715" v="2387" actId="20577"/>
          <ac:spMkLst>
            <pc:docMk/>
            <pc:sldMk cId="3976600902" sldId="1045"/>
            <ac:spMk id="6" creationId="{A9296BFA-0E6C-492E-8180-51038805F8E4}"/>
          </ac:spMkLst>
        </pc:spChg>
      </pc:sldChg>
      <pc:sldChg chg="modSp add">
        <pc:chgData name="Jeff Larkin" userId="ce98338c-1e3a-4647-bb99-230eea1158f3" providerId="ADAL" clId="{9E0A3F0A-76B5-4983-A136-15F7DD373D09}" dt="2017-10-31T19:08:32.635" v="213" actId="6549"/>
        <pc:sldMkLst>
          <pc:docMk/>
          <pc:sldMk cId="4112285297" sldId="1046"/>
        </pc:sldMkLst>
        <pc:spChg chg="mod">
          <ac:chgData name="Jeff Larkin" userId="ce98338c-1e3a-4647-bb99-230eea1158f3" providerId="ADAL" clId="{9E0A3F0A-76B5-4983-A136-15F7DD373D09}" dt="2017-10-31T19:08:32.635" v="213" actId="6549"/>
          <ac:spMkLst>
            <pc:docMk/>
            <pc:sldMk cId="4112285297" sldId="1046"/>
            <ac:spMk id="3" creationId="{00000000-0000-0000-0000-000000000000}"/>
          </ac:spMkLst>
        </pc:spChg>
        <pc:spChg chg="mod">
          <ac:chgData name="Jeff Larkin" userId="ce98338c-1e3a-4647-bb99-230eea1158f3" providerId="ADAL" clId="{9E0A3F0A-76B5-4983-A136-15F7DD373D09}" dt="2017-10-31T19:07:17.422" v="27" actId="20577"/>
          <ac:spMkLst>
            <pc:docMk/>
            <pc:sldMk cId="4112285297" sldId="1046"/>
            <ac:spMk id="4" creationId="{00000000-0000-0000-0000-000000000000}"/>
          </ac:spMkLst>
        </pc:spChg>
        <pc:spChg chg="mod">
          <ac:chgData name="Jeff Larkin" userId="ce98338c-1e3a-4647-bb99-230eea1158f3" providerId="ADAL" clId="{9E0A3F0A-76B5-4983-A136-15F7DD373D09}" dt="2017-10-31T19:07:45.163" v="46" actId="20577"/>
          <ac:spMkLst>
            <pc:docMk/>
            <pc:sldMk cId="4112285297" sldId="1046"/>
            <ac:spMk id="5" creationId="{00000000-0000-0000-0000-000000000000}"/>
          </ac:spMkLst>
        </pc:spChg>
      </pc:sldChg>
      <pc:sldChg chg="modSp add ord">
        <pc:chgData name="Jeff Larkin" userId="ce98338c-1e3a-4647-bb99-230eea1158f3" providerId="ADAL" clId="{9E0A3F0A-76B5-4983-A136-15F7DD373D09}" dt="2017-11-01T15:34:29.537" v="1886"/>
        <pc:sldMkLst>
          <pc:docMk/>
          <pc:sldMk cId="1083649082" sldId="1047"/>
        </pc:sldMkLst>
        <pc:spChg chg="mod">
          <ac:chgData name="Jeff Larkin" userId="ce98338c-1e3a-4647-bb99-230eea1158f3" providerId="ADAL" clId="{9E0A3F0A-76B5-4983-A136-15F7DD373D09}" dt="2017-11-01T14:09:26.378" v="330" actId="20577"/>
          <ac:spMkLst>
            <pc:docMk/>
            <pc:sldMk cId="1083649082" sldId="1047"/>
            <ac:spMk id="2" creationId="{4F46B061-48E7-46DA-8374-B8791A8C8960}"/>
          </ac:spMkLst>
        </pc:spChg>
        <pc:spChg chg="mod">
          <ac:chgData name="Jeff Larkin" userId="ce98338c-1e3a-4647-bb99-230eea1158f3" providerId="ADAL" clId="{9E0A3F0A-76B5-4983-A136-15F7DD373D09}" dt="2017-11-01T15:27:40.145" v="1858" actId="20577"/>
          <ac:spMkLst>
            <pc:docMk/>
            <pc:sldMk cId="1083649082" sldId="1047"/>
            <ac:spMk id="3" creationId="{A6EB3D12-6275-4A13-B48F-05BE1790BE5D}"/>
          </ac:spMkLst>
        </pc:spChg>
      </pc:sldChg>
      <pc:sldChg chg="modSp add">
        <pc:chgData name="Jeff Larkin" userId="ce98338c-1e3a-4647-bb99-230eea1158f3" providerId="ADAL" clId="{9E0A3F0A-76B5-4983-A136-15F7DD373D09}" dt="2017-11-01T14:12:23.283" v="332" actId="1076"/>
        <pc:sldMkLst>
          <pc:docMk/>
          <pc:sldMk cId="1191464766" sldId="1048"/>
        </pc:sldMkLst>
        <pc:spChg chg="mod">
          <ac:chgData name="Jeff Larkin" userId="ce98338c-1e3a-4647-bb99-230eea1158f3" providerId="ADAL" clId="{9E0A3F0A-76B5-4983-A136-15F7DD373D09}" dt="2017-11-01T14:12:23.283" v="332" actId="1076"/>
          <ac:spMkLst>
            <pc:docMk/>
            <pc:sldMk cId="1191464766" sldId="1048"/>
            <ac:spMk id="3" creationId="{FCA9E9C3-65C7-4C3A-A552-A80065635945}"/>
          </ac:spMkLst>
        </pc:spChg>
      </pc:sldChg>
      <pc:sldChg chg="addSp modSp add modTransition">
        <pc:chgData name="Jeff Larkin" userId="ce98338c-1e3a-4647-bb99-230eea1158f3" providerId="ADAL" clId="{9E0A3F0A-76B5-4983-A136-15F7DD373D09}" dt="2017-11-01T14:18:10.212" v="560" actId="20577"/>
        <pc:sldMkLst>
          <pc:docMk/>
          <pc:sldMk cId="1778686317" sldId="1049"/>
        </pc:sldMkLst>
        <pc:spChg chg="mod">
          <ac:chgData name="Jeff Larkin" userId="ce98338c-1e3a-4647-bb99-230eea1158f3" providerId="ADAL" clId="{9E0A3F0A-76B5-4983-A136-15F7DD373D09}" dt="2017-11-01T14:18:10.212" v="560" actId="20577"/>
          <ac:spMkLst>
            <pc:docMk/>
            <pc:sldMk cId="1778686317" sldId="1049"/>
            <ac:spMk id="2" creationId="{00000000-0000-0000-0000-000000000000}"/>
          </ac:spMkLst>
        </pc:spChg>
        <pc:spChg chg="mod">
          <ac:chgData name="Jeff Larkin" userId="ce98338c-1e3a-4647-bb99-230eea1158f3" providerId="ADAL" clId="{9E0A3F0A-76B5-4983-A136-15F7DD373D09}" dt="2017-11-01T14:16:40.997" v="462" actId="113"/>
          <ac:spMkLst>
            <pc:docMk/>
            <pc:sldMk cId="1778686317" sldId="1049"/>
            <ac:spMk id="4" creationId="{00000000-0000-0000-0000-000000000000}"/>
          </ac:spMkLst>
        </pc:spChg>
        <pc:spChg chg="add mod">
          <ac:chgData name="Jeff Larkin" userId="ce98338c-1e3a-4647-bb99-230eea1158f3" providerId="ADAL" clId="{9E0A3F0A-76B5-4983-A136-15F7DD373D09}" dt="2017-11-01T14:17:58.867" v="558" actId="20577"/>
          <ac:spMkLst>
            <pc:docMk/>
            <pc:sldMk cId="1778686317" sldId="1049"/>
            <ac:spMk id="9" creationId="{59A53297-D853-484D-8F24-BEBCA2BA9146}"/>
          </ac:spMkLst>
        </pc:spChg>
        <pc:spChg chg="mod">
          <ac:chgData name="Jeff Larkin" userId="ce98338c-1e3a-4647-bb99-230eea1158f3" providerId="ADAL" clId="{9E0A3F0A-76B5-4983-A136-15F7DD373D09}" dt="2017-11-01T14:17:15.931" v="492" actId="14100"/>
          <ac:spMkLst>
            <pc:docMk/>
            <pc:sldMk cId="1778686317" sldId="1049"/>
            <ac:spMk id="15" creationId="{6B995023-2029-4DD3-9D60-832BEA49E01A}"/>
          </ac:spMkLst>
        </pc:spChg>
        <pc:spChg chg="mod">
          <ac:chgData name="Jeff Larkin" userId="ce98338c-1e3a-4647-bb99-230eea1158f3" providerId="ADAL" clId="{9E0A3F0A-76B5-4983-A136-15F7DD373D09}" dt="2017-11-01T14:17:33.558" v="497" actId="20577"/>
          <ac:spMkLst>
            <pc:docMk/>
            <pc:sldMk cId="1778686317" sldId="1049"/>
            <ac:spMk id="17" creationId="{B2DE3D78-F3B7-479F-98FF-28CEADA81836}"/>
          </ac:spMkLst>
        </pc:spChg>
        <pc:cxnChg chg="add mod">
          <ac:chgData name="Jeff Larkin" userId="ce98338c-1e3a-4647-bb99-230eea1158f3" providerId="ADAL" clId="{9E0A3F0A-76B5-4983-A136-15F7DD373D09}" dt="2017-11-01T14:17:46.584" v="499" actId="1076"/>
          <ac:cxnSpMkLst>
            <pc:docMk/>
            <pc:sldMk cId="1778686317" sldId="1049"/>
            <ac:cxnSpMk id="8" creationId="{40D37783-3EB1-446D-AC5D-91CFFF04F221}"/>
          </ac:cxnSpMkLst>
        </pc:cxnChg>
        <pc:cxnChg chg="mod">
          <ac:chgData name="Jeff Larkin" userId="ce98338c-1e3a-4647-bb99-230eea1158f3" providerId="ADAL" clId="{9E0A3F0A-76B5-4983-A136-15F7DD373D09}" dt="2017-11-01T14:17:04.364" v="463" actId="1076"/>
          <ac:cxnSpMkLst>
            <pc:docMk/>
            <pc:sldMk cId="1778686317" sldId="1049"/>
            <ac:cxnSpMk id="14" creationId="{BF163B39-D553-4043-A27A-6E4E8BAEAD04}"/>
          </ac:cxnSpMkLst>
        </pc:cxnChg>
        <pc:cxnChg chg="mod">
          <ac:chgData name="Jeff Larkin" userId="ce98338c-1e3a-4647-bb99-230eea1158f3" providerId="ADAL" clId="{9E0A3F0A-76B5-4983-A136-15F7DD373D09}" dt="2017-11-01T14:17:22.210" v="493" actId="1076"/>
          <ac:cxnSpMkLst>
            <pc:docMk/>
            <pc:sldMk cId="1778686317" sldId="1049"/>
            <ac:cxnSpMk id="16" creationId="{DF7E90BD-550B-4C70-844E-4246BA63876E}"/>
          </ac:cxnSpMkLst>
        </pc:cxnChg>
      </pc:sldChg>
      <pc:sldChg chg="addSp delSp modSp add modTransition">
        <pc:chgData name="Jeff Larkin" userId="ce98338c-1e3a-4647-bb99-230eea1158f3" providerId="ADAL" clId="{9E0A3F0A-76B5-4983-A136-15F7DD373D09}" dt="2017-11-01T14:20:50.445" v="589"/>
        <pc:sldMkLst>
          <pc:docMk/>
          <pc:sldMk cId="3492680799" sldId="1050"/>
        </pc:sldMkLst>
        <pc:spChg chg="mod">
          <ac:chgData name="Jeff Larkin" userId="ce98338c-1e3a-4647-bb99-230eea1158f3" providerId="ADAL" clId="{9E0A3F0A-76B5-4983-A136-15F7DD373D09}" dt="2017-11-01T14:20:03.268" v="583" actId="20577"/>
          <ac:spMkLst>
            <pc:docMk/>
            <pc:sldMk cId="3492680799" sldId="1050"/>
            <ac:spMk id="2" creationId="{00000000-0000-0000-0000-000000000000}"/>
          </ac:spMkLst>
        </pc:spChg>
        <pc:spChg chg="mod">
          <ac:chgData name="Jeff Larkin" userId="ce98338c-1e3a-4647-bb99-230eea1158f3" providerId="ADAL" clId="{9E0A3F0A-76B5-4983-A136-15F7DD373D09}" dt="2017-11-01T14:20:50.445" v="589"/>
          <ac:spMkLst>
            <pc:docMk/>
            <pc:sldMk cId="3492680799" sldId="1050"/>
            <ac:spMk id="4" creationId="{00000000-0000-0000-0000-000000000000}"/>
          </ac:spMkLst>
        </pc:spChg>
        <pc:spChg chg="add">
          <ac:chgData name="Jeff Larkin" userId="ce98338c-1e3a-4647-bb99-230eea1158f3" providerId="ADAL" clId="{9E0A3F0A-76B5-4983-A136-15F7DD373D09}" dt="2017-11-01T14:20:22.637" v="585"/>
          <ac:spMkLst>
            <pc:docMk/>
            <pc:sldMk cId="3492680799" sldId="1050"/>
            <ac:spMk id="9" creationId="{9C1682F4-C196-4BE1-8941-7B9F214CB78A}"/>
          </ac:spMkLst>
        </pc:spChg>
        <pc:spChg chg="del">
          <ac:chgData name="Jeff Larkin" userId="ce98338c-1e3a-4647-bb99-230eea1158f3" providerId="ADAL" clId="{9E0A3F0A-76B5-4983-A136-15F7DD373D09}" dt="2017-11-01T14:20:11.663" v="584" actId="478"/>
          <ac:spMkLst>
            <pc:docMk/>
            <pc:sldMk cId="3492680799" sldId="1050"/>
            <ac:spMk id="12" creationId="{5B237780-2492-4C72-A923-B0D59457D3B5}"/>
          </ac:spMkLst>
        </pc:spChg>
        <pc:spChg chg="add mod">
          <ac:chgData name="Jeff Larkin" userId="ce98338c-1e3a-4647-bb99-230eea1158f3" providerId="ADAL" clId="{9E0A3F0A-76B5-4983-A136-15F7DD373D09}" dt="2017-11-01T14:20:34.269" v="586" actId="1076"/>
          <ac:spMkLst>
            <pc:docMk/>
            <pc:sldMk cId="3492680799" sldId="1050"/>
            <ac:spMk id="13" creationId="{D406C654-156F-45F1-883A-3F90276F6236}"/>
          </ac:spMkLst>
        </pc:spChg>
        <pc:spChg chg="add mod">
          <ac:chgData name="Jeff Larkin" userId="ce98338c-1e3a-4647-bb99-230eea1158f3" providerId="ADAL" clId="{9E0A3F0A-76B5-4983-A136-15F7DD373D09}" dt="2017-11-01T14:20:42.665" v="587" actId="1076"/>
          <ac:spMkLst>
            <pc:docMk/>
            <pc:sldMk cId="3492680799" sldId="1050"/>
            <ac:spMk id="15" creationId="{C47DB95E-04A0-45EE-B31B-F1D99D96DB1C}"/>
          </ac:spMkLst>
        </pc:spChg>
        <pc:spChg chg="del">
          <ac:chgData name="Jeff Larkin" userId="ce98338c-1e3a-4647-bb99-230eea1158f3" providerId="ADAL" clId="{9E0A3F0A-76B5-4983-A136-15F7DD373D09}" dt="2017-11-01T14:20:11.663" v="584" actId="478"/>
          <ac:spMkLst>
            <pc:docMk/>
            <pc:sldMk cId="3492680799" sldId="1050"/>
            <ac:spMk id="18" creationId="{418A5737-D76D-459B-B371-ADDBC5307608}"/>
          </ac:spMkLst>
        </pc:spChg>
        <pc:cxnChg chg="add">
          <ac:chgData name="Jeff Larkin" userId="ce98338c-1e3a-4647-bb99-230eea1158f3" providerId="ADAL" clId="{9E0A3F0A-76B5-4983-A136-15F7DD373D09}" dt="2017-11-01T14:20:22.637" v="585"/>
          <ac:cxnSpMkLst>
            <pc:docMk/>
            <pc:sldMk cId="3492680799" sldId="1050"/>
            <ac:cxnSpMk id="8" creationId="{4210FC85-3435-4072-BB1F-0F55A7E6F0D3}"/>
          </ac:cxnSpMkLst>
        </pc:cxnChg>
        <pc:cxnChg chg="del">
          <ac:chgData name="Jeff Larkin" userId="ce98338c-1e3a-4647-bb99-230eea1158f3" providerId="ADAL" clId="{9E0A3F0A-76B5-4983-A136-15F7DD373D09}" dt="2017-11-01T14:20:11.663" v="584" actId="478"/>
          <ac:cxnSpMkLst>
            <pc:docMk/>
            <pc:sldMk cId="3492680799" sldId="1050"/>
            <ac:cxnSpMk id="10" creationId="{3F30D8F9-568E-414B-BE97-E0E8651B84B7}"/>
          </ac:cxnSpMkLst>
        </pc:cxnChg>
        <pc:cxnChg chg="add mod">
          <ac:chgData name="Jeff Larkin" userId="ce98338c-1e3a-4647-bb99-230eea1158f3" providerId="ADAL" clId="{9E0A3F0A-76B5-4983-A136-15F7DD373D09}" dt="2017-11-01T14:20:34.269" v="586" actId="1076"/>
          <ac:cxnSpMkLst>
            <pc:docMk/>
            <pc:sldMk cId="3492680799" sldId="1050"/>
            <ac:cxnSpMk id="11" creationId="{D0244255-D8F1-4F8D-A068-77F9BE676A34}"/>
          </ac:cxnSpMkLst>
        </pc:cxnChg>
        <pc:cxnChg chg="add mod">
          <ac:chgData name="Jeff Larkin" userId="ce98338c-1e3a-4647-bb99-230eea1158f3" providerId="ADAL" clId="{9E0A3F0A-76B5-4983-A136-15F7DD373D09}" dt="2017-11-01T14:20:42.665" v="587" actId="1076"/>
          <ac:cxnSpMkLst>
            <pc:docMk/>
            <pc:sldMk cId="3492680799" sldId="1050"/>
            <ac:cxnSpMk id="14" creationId="{22CAA68F-66AA-489C-9076-D350B2C9A41A}"/>
          </ac:cxnSpMkLst>
        </pc:cxnChg>
        <pc:cxnChg chg="del">
          <ac:chgData name="Jeff Larkin" userId="ce98338c-1e3a-4647-bb99-230eea1158f3" providerId="ADAL" clId="{9E0A3F0A-76B5-4983-A136-15F7DD373D09}" dt="2017-11-01T14:20:11.663" v="584" actId="478"/>
          <ac:cxnSpMkLst>
            <pc:docMk/>
            <pc:sldMk cId="3492680799" sldId="1050"/>
            <ac:cxnSpMk id="17" creationId="{BB3D1241-1D40-484F-B4CA-65C4786C7669}"/>
          </ac:cxnSpMkLst>
        </pc:cxnChg>
      </pc:sldChg>
      <pc:sldChg chg="addSp delSp modSp add">
        <pc:chgData name="Jeff Larkin" userId="ce98338c-1e3a-4647-bb99-230eea1158f3" providerId="ADAL" clId="{9E0A3F0A-76B5-4983-A136-15F7DD373D09}" dt="2017-11-01T14:29:56.616" v="886" actId="20577"/>
        <pc:sldMkLst>
          <pc:docMk/>
          <pc:sldMk cId="3398233419" sldId="1051"/>
        </pc:sldMkLst>
        <pc:spChg chg="mod">
          <ac:chgData name="Jeff Larkin" userId="ce98338c-1e3a-4647-bb99-230eea1158f3" providerId="ADAL" clId="{9E0A3F0A-76B5-4983-A136-15F7DD373D09}" dt="2017-11-01T14:21:04.111" v="601" actId="20577"/>
          <ac:spMkLst>
            <pc:docMk/>
            <pc:sldMk cId="3398233419" sldId="1051"/>
            <ac:spMk id="4" creationId="{00000000-0000-0000-0000-000000000000}"/>
          </ac:spMkLst>
        </pc:spChg>
        <pc:spChg chg="add mod">
          <ac:chgData name="Jeff Larkin" userId="ce98338c-1e3a-4647-bb99-230eea1158f3" providerId="ADAL" clId="{9E0A3F0A-76B5-4983-A136-15F7DD373D09}" dt="2017-11-01T14:29:56.616" v="886" actId="20577"/>
          <ac:spMkLst>
            <pc:docMk/>
            <pc:sldMk cId="3398233419" sldId="1051"/>
            <ac:spMk id="5" creationId="{A63E26A6-4D18-4EED-B892-068C458C7C95}"/>
          </ac:spMkLst>
        </pc:spChg>
        <pc:spChg chg="mod">
          <ac:chgData name="Jeff Larkin" userId="ce98338c-1e3a-4647-bb99-230eea1158f3" providerId="ADAL" clId="{9E0A3F0A-76B5-4983-A136-15F7DD373D09}" dt="2017-11-01T14:23:48.413" v="627" actId="20577"/>
          <ac:spMkLst>
            <pc:docMk/>
            <pc:sldMk cId="3398233419" sldId="1051"/>
            <ac:spMk id="6" creationId="{00000000-0000-0000-0000-000000000000}"/>
          </ac:spMkLst>
        </pc:spChg>
        <pc:graphicFrameChg chg="add mod modGraphic">
          <ac:chgData name="Jeff Larkin" userId="ce98338c-1e3a-4647-bb99-230eea1158f3" providerId="ADAL" clId="{9E0A3F0A-76B5-4983-A136-15F7DD373D09}" dt="2017-11-01T14:28:36.223" v="724" actId="20577"/>
          <ac:graphicFrameMkLst>
            <pc:docMk/>
            <pc:sldMk cId="3398233419" sldId="1051"/>
            <ac:graphicFrameMk id="2" creationId="{897128B4-FDC7-4270-895A-FFB60F91B2D1}"/>
          </ac:graphicFrameMkLst>
        </pc:graphicFrameChg>
        <pc:graphicFrameChg chg="add del mod">
          <ac:chgData name="Jeff Larkin" userId="ce98338c-1e3a-4647-bb99-230eea1158f3" providerId="ADAL" clId="{9E0A3F0A-76B5-4983-A136-15F7DD373D09}" dt="2017-11-01T14:27:02.025" v="703" actId="20577"/>
          <ac:graphicFrameMkLst>
            <pc:docMk/>
            <pc:sldMk cId="3398233419" sldId="1051"/>
            <ac:graphicFrameMk id="3" creationId="{3FEF1754-30BF-4921-91B0-48F6C86AEE32}"/>
          </ac:graphicFrameMkLst>
        </pc:graphicFrameChg>
        <pc:picChg chg="del mod">
          <ac:chgData name="Jeff Larkin" userId="ce98338c-1e3a-4647-bb99-230eea1158f3" providerId="ADAL" clId="{9E0A3F0A-76B5-4983-A136-15F7DD373D09}" dt="2017-11-01T14:21:53.598" v="604" actId="478"/>
          <ac:picMkLst>
            <pc:docMk/>
            <pc:sldMk cId="3398233419" sldId="1051"/>
            <ac:picMk id="9" creationId="{68A0332A-55C1-4740-9AA9-9DB20123DABE}"/>
          </ac:picMkLst>
        </pc:picChg>
      </pc:sldChg>
      <pc:sldChg chg="modSp add ord modTransition">
        <pc:chgData name="Jeff Larkin" userId="ce98338c-1e3a-4647-bb99-230eea1158f3" providerId="ADAL" clId="{9E0A3F0A-76B5-4983-A136-15F7DD373D09}" dt="2017-11-01T14:39:15.968" v="1081"/>
        <pc:sldMkLst>
          <pc:docMk/>
          <pc:sldMk cId="1614357221" sldId="1052"/>
        </pc:sldMkLst>
        <pc:spChg chg="mod">
          <ac:chgData name="Jeff Larkin" userId="ce98338c-1e3a-4647-bb99-230eea1158f3" providerId="ADAL" clId="{9E0A3F0A-76B5-4983-A136-15F7DD373D09}" dt="2017-11-01T14:38:12.076" v="888"/>
          <ac:spMkLst>
            <pc:docMk/>
            <pc:sldMk cId="1614357221" sldId="1052"/>
            <ac:spMk id="3" creationId="{00000000-0000-0000-0000-000000000000}"/>
          </ac:spMkLst>
        </pc:spChg>
      </pc:sldChg>
      <pc:sldChg chg="modSp add">
        <pc:chgData name="Jeff Larkin" userId="ce98338c-1e3a-4647-bb99-230eea1158f3" providerId="ADAL" clId="{9E0A3F0A-76B5-4983-A136-15F7DD373D09}" dt="2017-11-01T14:39:06.224" v="1080" actId="20577"/>
        <pc:sldMkLst>
          <pc:docMk/>
          <pc:sldMk cId="2654433865" sldId="1053"/>
        </pc:sldMkLst>
        <pc:spChg chg="mod">
          <ac:chgData name="Jeff Larkin" userId="ce98338c-1e3a-4647-bb99-230eea1158f3" providerId="ADAL" clId="{9E0A3F0A-76B5-4983-A136-15F7DD373D09}" dt="2017-11-01T14:39:06.224" v="1080" actId="20577"/>
          <ac:spMkLst>
            <pc:docMk/>
            <pc:sldMk cId="2654433865" sldId="1053"/>
            <ac:spMk id="9" creationId="{2BEDB7E7-8A85-4716-9231-33C0F2664E44}"/>
          </ac:spMkLst>
        </pc:spChg>
      </pc:sldChg>
      <pc:sldChg chg="add">
        <pc:chgData name="Jeff Larkin" userId="ce98338c-1e3a-4647-bb99-230eea1158f3" providerId="ADAL" clId="{9E0A3F0A-76B5-4983-A136-15F7DD373D09}" dt="2017-11-01T14:38:03.714" v="887"/>
        <pc:sldMkLst>
          <pc:docMk/>
          <pc:sldMk cId="4194508297" sldId="1054"/>
        </pc:sldMkLst>
      </pc:sldChg>
      <pc:sldChg chg="add">
        <pc:chgData name="Jeff Larkin" userId="ce98338c-1e3a-4647-bb99-230eea1158f3" providerId="ADAL" clId="{9E0A3F0A-76B5-4983-A136-15F7DD373D09}" dt="2017-11-01T14:38:03.714" v="887"/>
        <pc:sldMkLst>
          <pc:docMk/>
          <pc:sldMk cId="496228704" sldId="1055"/>
        </pc:sldMkLst>
      </pc:sldChg>
      <pc:sldChg chg="add">
        <pc:chgData name="Jeff Larkin" userId="ce98338c-1e3a-4647-bb99-230eea1158f3" providerId="ADAL" clId="{9E0A3F0A-76B5-4983-A136-15F7DD373D09}" dt="2017-11-01T14:38:03.714" v="887"/>
        <pc:sldMkLst>
          <pc:docMk/>
          <pc:sldMk cId="610409948" sldId="1056"/>
        </pc:sldMkLst>
      </pc:sldChg>
      <pc:sldChg chg="modSp add ord">
        <pc:chgData name="Jeff Larkin" userId="ce98338c-1e3a-4647-bb99-230eea1158f3" providerId="ADAL" clId="{9E0A3F0A-76B5-4983-A136-15F7DD373D09}" dt="2017-11-01T15:34:40.448" v="1888" actId="20577"/>
        <pc:sldMkLst>
          <pc:docMk/>
          <pc:sldMk cId="213060984" sldId="1057"/>
        </pc:sldMkLst>
        <pc:spChg chg="mod">
          <ac:chgData name="Jeff Larkin" userId="ce98338c-1e3a-4647-bb99-230eea1158f3" providerId="ADAL" clId="{9E0A3F0A-76B5-4983-A136-15F7DD373D09}" dt="2017-11-01T15:27:56.368" v="1885" actId="20577"/>
          <ac:spMkLst>
            <pc:docMk/>
            <pc:sldMk cId="213060984" sldId="1057"/>
            <ac:spMk id="2" creationId="{B54A2DC5-B839-4BF8-A0FA-1C3C2270CB6B}"/>
          </ac:spMkLst>
        </pc:spChg>
        <pc:spChg chg="mod">
          <ac:chgData name="Jeff Larkin" userId="ce98338c-1e3a-4647-bb99-230eea1158f3" providerId="ADAL" clId="{9E0A3F0A-76B5-4983-A136-15F7DD373D09}" dt="2017-11-01T15:22:19.640" v="1847" actId="14100"/>
          <ac:spMkLst>
            <pc:docMk/>
            <pc:sldMk cId="213060984" sldId="1057"/>
            <ac:spMk id="3" creationId="{6FE58C35-83B4-45AC-9BBB-B6B0B391AF82}"/>
          </ac:spMkLst>
        </pc:spChg>
        <pc:spChg chg="mod">
          <ac:chgData name="Jeff Larkin" userId="ce98338c-1e3a-4647-bb99-230eea1158f3" providerId="ADAL" clId="{9E0A3F0A-76B5-4983-A136-15F7DD373D09}" dt="2017-11-01T15:34:40.448" v="1888" actId="20577"/>
          <ac:spMkLst>
            <pc:docMk/>
            <pc:sldMk cId="213060984" sldId="1057"/>
            <ac:spMk id="4" creationId="{4BB8F1B4-D211-4D42-84F4-040CE158FEDD}"/>
          </ac:spMkLst>
        </pc:spChg>
      </pc:sldChg>
      <pc:sldChg chg="modSp add">
        <pc:chgData name="Jeff Larkin" userId="ce98338c-1e3a-4647-bb99-230eea1158f3" providerId="ADAL" clId="{9E0A3F0A-76B5-4983-A136-15F7DD373D09}" dt="2017-11-01T18:16:11.075" v="2086" actId="20577"/>
        <pc:sldMkLst>
          <pc:docMk/>
          <pc:sldMk cId="2491656109" sldId="1058"/>
        </pc:sldMkLst>
        <pc:spChg chg="mod">
          <ac:chgData name="Jeff Larkin" userId="ce98338c-1e3a-4647-bb99-230eea1158f3" providerId="ADAL" clId="{9E0A3F0A-76B5-4983-A136-15F7DD373D09}" dt="2017-11-01T15:35:39.613" v="1906" actId="20577"/>
          <ac:spMkLst>
            <pc:docMk/>
            <pc:sldMk cId="2491656109" sldId="1058"/>
            <ac:spMk id="2" creationId="{2D674C2D-7EA7-45FD-8E48-47C0A5227780}"/>
          </ac:spMkLst>
        </pc:spChg>
        <pc:spChg chg="mod">
          <ac:chgData name="Jeff Larkin" userId="ce98338c-1e3a-4647-bb99-230eea1158f3" providerId="ADAL" clId="{9E0A3F0A-76B5-4983-A136-15F7DD373D09}" dt="2017-11-01T18:16:11.075" v="2086" actId="20577"/>
          <ac:spMkLst>
            <pc:docMk/>
            <pc:sldMk cId="2491656109" sldId="1058"/>
            <ac:spMk id="3" creationId="{BBB19B49-7FCE-4285-B1AE-B853C2521AAE}"/>
          </ac:spMkLst>
        </pc:spChg>
        <pc:spChg chg="mod">
          <ac:chgData name="Jeff Larkin" userId="ce98338c-1e3a-4647-bb99-230eea1158f3" providerId="ADAL" clId="{9E0A3F0A-76B5-4983-A136-15F7DD373D09}" dt="2017-11-01T15:35:45.025" v="1929" actId="20577"/>
          <ac:spMkLst>
            <pc:docMk/>
            <pc:sldMk cId="2491656109" sldId="1058"/>
            <ac:spMk id="4" creationId="{B6DAE422-8976-4851-966B-B949192A3DC3}"/>
          </ac:spMkLst>
        </pc:spChg>
      </pc:sldChg>
      <pc:sldChg chg="add del">
        <pc:chgData name="Jeff Larkin" userId="ce98338c-1e3a-4647-bb99-230eea1158f3" providerId="ADAL" clId="{9E0A3F0A-76B5-4983-A136-15F7DD373D09}" dt="2017-11-01T15:35:29.859" v="1890"/>
        <pc:sldMkLst>
          <pc:docMk/>
          <pc:sldMk cId="2721495954" sldId="1058"/>
        </pc:sldMkLst>
      </pc:sldChg>
      <pc:sldChg chg="add del modTransition">
        <pc:chgData name="Jeff Larkin" userId="ce98338c-1e3a-4647-bb99-230eea1158f3" providerId="ADAL" clId="{9E0A3F0A-76B5-4983-A136-15F7DD373D09}" dt="2017-11-01T15:18:29.567" v="1801"/>
        <pc:sldMkLst>
          <pc:docMk/>
          <pc:sldMk cId="3736884893" sldId="1058"/>
        </pc:sldMkLst>
      </pc:sldChg>
      <pc:sldChg chg="add del">
        <pc:chgData name="Jeff Larkin" userId="ce98338c-1e3a-4647-bb99-230eea1158f3" providerId="ADAL" clId="{9E0A3F0A-76B5-4983-A136-15F7DD373D09}" dt="2017-11-01T18:13:47.939" v="1979"/>
        <pc:sldMkLst>
          <pc:docMk/>
          <pc:sldMk cId="637218900" sldId="1059"/>
        </pc:sldMkLst>
      </pc:sldChg>
      <pc:sldChg chg="add del">
        <pc:chgData name="Jeff Larkin" userId="ce98338c-1e3a-4647-bb99-230eea1158f3" providerId="ADAL" clId="{9E0A3F0A-76B5-4983-A136-15F7DD373D09}" dt="2017-11-01T15:18:29.567" v="1801"/>
        <pc:sldMkLst>
          <pc:docMk/>
          <pc:sldMk cId="1945995804" sldId="1059"/>
        </pc:sldMkLst>
      </pc:sldChg>
      <pc:sldChg chg="add del">
        <pc:chgData name="Jeff Larkin" userId="ce98338c-1e3a-4647-bb99-230eea1158f3" providerId="ADAL" clId="{9E0A3F0A-76B5-4983-A136-15F7DD373D09}" dt="2017-11-01T15:18:29.567" v="1801"/>
        <pc:sldMkLst>
          <pc:docMk/>
          <pc:sldMk cId="4201158556" sldId="1060"/>
        </pc:sldMkLst>
      </pc:sldChg>
      <pc:sldChg chg="add del">
        <pc:chgData name="Jeff Larkin" userId="ce98338c-1e3a-4647-bb99-230eea1158f3" providerId="ADAL" clId="{9E0A3F0A-76B5-4983-A136-15F7DD373D09}" dt="2017-11-01T15:18:29.567" v="1801"/>
        <pc:sldMkLst>
          <pc:docMk/>
          <pc:sldMk cId="1012825037" sldId="1061"/>
        </pc:sldMkLst>
      </pc:sldChg>
      <pc:sldChg chg="add del">
        <pc:chgData name="Jeff Larkin" userId="ce98338c-1e3a-4647-bb99-230eea1158f3" providerId="ADAL" clId="{9E0A3F0A-76B5-4983-A136-15F7DD373D09}" dt="2017-11-01T15:18:29.567" v="1801"/>
        <pc:sldMkLst>
          <pc:docMk/>
          <pc:sldMk cId="3905023622" sldId="1062"/>
        </pc:sldMkLst>
      </pc:sldChg>
    </pc:docChg>
  </pc:docChgLst>
  <pc:docChgLst>
    <pc:chgData name="Jeff Larkin" userId="ce98338c-1e3a-4647-bb99-230eea1158f3" providerId="ADAL" clId="{6CB4F0EB-1B6B-4799-B2A6-6807BF03604D}"/>
    <pc:docChg chg="undo custSel addSld delSld modSld sldOrd">
      <pc:chgData name="Jeff Larkin" userId="ce98338c-1e3a-4647-bb99-230eea1158f3" providerId="ADAL" clId="{6CB4F0EB-1B6B-4799-B2A6-6807BF03604D}" dt="2017-10-31T16:41:25.843" v="1304" actId="20577"/>
      <pc:docMkLst>
        <pc:docMk/>
      </pc:docMkLst>
      <pc:sldChg chg="modSp modNotesTx">
        <pc:chgData name="Jeff Larkin" userId="ce98338c-1e3a-4647-bb99-230eea1158f3" providerId="ADAL" clId="{6CB4F0EB-1B6B-4799-B2A6-6807BF03604D}" dt="2017-10-31T13:59:59.034" v="555" actId="20577"/>
        <pc:sldMkLst>
          <pc:docMk/>
          <pc:sldMk cId="916206012" sldId="908"/>
        </pc:sldMkLst>
        <pc:spChg chg="mod">
          <ac:chgData name="Jeff Larkin" userId="ce98338c-1e3a-4647-bb99-230eea1158f3" providerId="ADAL" clId="{6CB4F0EB-1B6B-4799-B2A6-6807BF03604D}" dt="2017-10-31T13:59:59.034" v="555" actId="20577"/>
          <ac:spMkLst>
            <pc:docMk/>
            <pc:sldMk cId="916206012" sldId="908"/>
            <ac:spMk id="3" creationId="{DAE5758E-8F51-4F5C-AFBB-B2CCFF83AA6B}"/>
          </ac:spMkLst>
        </pc:spChg>
        <pc:spChg chg="mod">
          <ac:chgData name="Jeff Larkin" userId="ce98338c-1e3a-4647-bb99-230eea1158f3" providerId="ADAL" clId="{6CB4F0EB-1B6B-4799-B2A6-6807BF03604D}" dt="2017-10-31T13:52:55.727" v="334" actId="20577"/>
          <ac:spMkLst>
            <pc:docMk/>
            <pc:sldMk cId="916206012" sldId="908"/>
            <ac:spMk id="4" creationId="{311C0108-4E6F-45F6-AF0A-578905EE4838}"/>
          </ac:spMkLst>
        </pc:spChg>
      </pc:sldChg>
      <pc:sldChg chg="modSp modAnim">
        <pc:chgData name="Jeff Larkin" userId="ce98338c-1e3a-4647-bb99-230eea1158f3" providerId="ADAL" clId="{6CB4F0EB-1B6B-4799-B2A6-6807BF03604D}" dt="2017-10-31T14:56:06.533" v="1287" actId="6549"/>
        <pc:sldMkLst>
          <pc:docMk/>
          <pc:sldMk cId="16371902" sldId="972"/>
        </pc:sldMkLst>
        <pc:spChg chg="mod">
          <ac:chgData name="Jeff Larkin" userId="ce98338c-1e3a-4647-bb99-230eea1158f3" providerId="ADAL" clId="{6CB4F0EB-1B6B-4799-B2A6-6807BF03604D}" dt="2017-10-31T14:56:06.533" v="1287" actId="6549"/>
          <ac:spMkLst>
            <pc:docMk/>
            <pc:sldMk cId="16371902" sldId="972"/>
            <ac:spMk id="7" creationId="{FE6D24DE-B8A5-4618-B9FE-049F96A0BDBB}"/>
          </ac:spMkLst>
        </pc:spChg>
      </pc:sldChg>
      <pc:sldChg chg="modSp">
        <pc:chgData name="Jeff Larkin" userId="ce98338c-1e3a-4647-bb99-230eea1158f3" providerId="ADAL" clId="{6CB4F0EB-1B6B-4799-B2A6-6807BF03604D}" dt="2017-10-31T14:46:28.794" v="1250" actId="20577"/>
        <pc:sldMkLst>
          <pc:docMk/>
          <pc:sldMk cId="775460417" sldId="973"/>
        </pc:sldMkLst>
        <pc:spChg chg="mod">
          <ac:chgData name="Jeff Larkin" userId="ce98338c-1e3a-4647-bb99-230eea1158f3" providerId="ADAL" clId="{6CB4F0EB-1B6B-4799-B2A6-6807BF03604D}" dt="2017-10-31T14:46:28.794" v="1250" actId="20577"/>
          <ac:spMkLst>
            <pc:docMk/>
            <pc:sldMk cId="775460417" sldId="973"/>
            <ac:spMk id="7" creationId="{FE6D24DE-B8A5-4618-B9FE-049F96A0BDBB}"/>
          </ac:spMkLst>
        </pc:spChg>
      </pc:sldChg>
      <pc:sldChg chg="modSp ord modAnim">
        <pc:chgData name="Jeff Larkin" userId="ce98338c-1e3a-4647-bb99-230eea1158f3" providerId="ADAL" clId="{6CB4F0EB-1B6B-4799-B2A6-6807BF03604D}" dt="2017-10-31T14:44:46.967" v="1086" actId="20577"/>
        <pc:sldMkLst>
          <pc:docMk/>
          <pc:sldMk cId="382140660" sldId="995"/>
        </pc:sldMkLst>
        <pc:spChg chg="mod">
          <ac:chgData name="Jeff Larkin" userId="ce98338c-1e3a-4647-bb99-230eea1158f3" providerId="ADAL" clId="{6CB4F0EB-1B6B-4799-B2A6-6807BF03604D}" dt="2017-10-31T14:44:46.967" v="1086" actId="20577"/>
          <ac:spMkLst>
            <pc:docMk/>
            <pc:sldMk cId="382140660" sldId="995"/>
            <ac:spMk id="7" creationId="{FE6D24DE-B8A5-4618-B9FE-049F96A0BDBB}"/>
          </ac:spMkLst>
        </pc:spChg>
      </pc:sldChg>
      <pc:sldChg chg="addSp delSp modSp ord modAnim">
        <pc:chgData name="Jeff Larkin" userId="ce98338c-1e3a-4647-bb99-230eea1158f3" providerId="ADAL" clId="{6CB4F0EB-1B6B-4799-B2A6-6807BF03604D}" dt="2017-10-31T14:39:59.130" v="784" actId="20577"/>
        <pc:sldMkLst>
          <pc:docMk/>
          <pc:sldMk cId="3716545238" sldId="996"/>
        </pc:sldMkLst>
        <pc:spChg chg="mod">
          <ac:chgData name="Jeff Larkin" userId="ce98338c-1e3a-4647-bb99-230eea1158f3" providerId="ADAL" clId="{6CB4F0EB-1B6B-4799-B2A6-6807BF03604D}" dt="2017-10-31T14:39:59.130" v="784" actId="20577"/>
          <ac:spMkLst>
            <pc:docMk/>
            <pc:sldMk cId="3716545238" sldId="996"/>
            <ac:spMk id="5" creationId="{DE98D1CE-451A-4258-A474-2D525450889E}"/>
          </ac:spMkLst>
        </pc:spChg>
        <pc:spChg chg="add del mod">
          <ac:chgData name="Jeff Larkin" userId="ce98338c-1e3a-4647-bb99-230eea1158f3" providerId="ADAL" clId="{6CB4F0EB-1B6B-4799-B2A6-6807BF03604D}" dt="2017-10-31T14:24:46.954" v="590" actId="20577"/>
          <ac:spMkLst>
            <pc:docMk/>
            <pc:sldMk cId="3716545238" sldId="996"/>
            <ac:spMk id="36" creationId="{3346F9F8-CA87-48FE-9ACC-72A1A5F0B0FA}"/>
          </ac:spMkLst>
        </pc:spChg>
        <pc:spChg chg="add del mod">
          <ac:chgData name="Jeff Larkin" userId="ce98338c-1e3a-4647-bb99-230eea1158f3" providerId="ADAL" clId="{6CB4F0EB-1B6B-4799-B2A6-6807BF03604D}" dt="2017-10-31T14:24:46.954" v="590" actId="20577"/>
          <ac:spMkLst>
            <pc:docMk/>
            <pc:sldMk cId="3716545238" sldId="996"/>
            <ac:spMk id="37" creationId="{B92C1BE9-C2BB-4A86-B591-1AB0E5B5A30F}"/>
          </ac:spMkLst>
        </pc:spChg>
        <pc:spChg chg="add del mod">
          <ac:chgData name="Jeff Larkin" userId="ce98338c-1e3a-4647-bb99-230eea1158f3" providerId="ADAL" clId="{6CB4F0EB-1B6B-4799-B2A6-6807BF03604D}" dt="2017-10-31T14:24:46.954" v="590" actId="20577"/>
          <ac:spMkLst>
            <pc:docMk/>
            <pc:sldMk cId="3716545238" sldId="996"/>
            <ac:spMk id="38" creationId="{3D196D94-C30D-4133-B15F-649BD8BBB7F1}"/>
          </ac:spMkLst>
        </pc:spChg>
        <pc:spChg chg="add del mod">
          <ac:chgData name="Jeff Larkin" userId="ce98338c-1e3a-4647-bb99-230eea1158f3" providerId="ADAL" clId="{6CB4F0EB-1B6B-4799-B2A6-6807BF03604D}" dt="2017-10-31T14:24:46.954" v="590" actId="20577"/>
          <ac:spMkLst>
            <pc:docMk/>
            <pc:sldMk cId="3716545238" sldId="996"/>
            <ac:spMk id="39" creationId="{1C5729C6-0AF2-4946-8611-1349C83404C4}"/>
          </ac:spMkLst>
        </pc:spChg>
        <pc:spChg chg="add del mod">
          <ac:chgData name="Jeff Larkin" userId="ce98338c-1e3a-4647-bb99-230eea1158f3" providerId="ADAL" clId="{6CB4F0EB-1B6B-4799-B2A6-6807BF03604D}" dt="2017-10-31T14:24:46.954" v="590" actId="20577"/>
          <ac:spMkLst>
            <pc:docMk/>
            <pc:sldMk cId="3716545238" sldId="996"/>
            <ac:spMk id="40" creationId="{7B9508C3-85CE-4144-8018-861C3EE074B8}"/>
          </ac:spMkLst>
        </pc:spChg>
        <pc:spChg chg="add del mod">
          <ac:chgData name="Jeff Larkin" userId="ce98338c-1e3a-4647-bb99-230eea1158f3" providerId="ADAL" clId="{6CB4F0EB-1B6B-4799-B2A6-6807BF03604D}" dt="2017-10-31T14:24:46.954" v="590" actId="20577"/>
          <ac:spMkLst>
            <pc:docMk/>
            <pc:sldMk cId="3716545238" sldId="996"/>
            <ac:spMk id="41" creationId="{A6C6F0AB-FCD5-4C18-BA58-F4AE1FD97FEA}"/>
          </ac:spMkLst>
        </pc:spChg>
      </pc:sldChg>
      <pc:sldChg chg="del">
        <pc:chgData name="Jeff Larkin" userId="ce98338c-1e3a-4647-bb99-230eea1158f3" providerId="ADAL" clId="{6CB4F0EB-1B6B-4799-B2A6-6807BF03604D}" dt="2017-10-31T13:55:54.549" v="539" actId="2696"/>
        <pc:sldMkLst>
          <pc:docMk/>
          <pc:sldMk cId="1051705488" sldId="998"/>
        </pc:sldMkLst>
      </pc:sldChg>
      <pc:sldChg chg="del ord modAnim">
        <pc:chgData name="Jeff Larkin" userId="ce98338c-1e3a-4647-bb99-230eea1158f3" providerId="ADAL" clId="{6CB4F0EB-1B6B-4799-B2A6-6807BF03604D}" dt="2017-10-31T14:30:23.038" v="605" actId="2696"/>
        <pc:sldMkLst>
          <pc:docMk/>
          <pc:sldMk cId="2491342885" sldId="1010"/>
        </pc:sldMkLst>
      </pc:sldChg>
      <pc:sldChg chg="del ord">
        <pc:chgData name="Jeff Larkin" userId="ce98338c-1e3a-4647-bb99-230eea1158f3" providerId="ADAL" clId="{6CB4F0EB-1B6B-4799-B2A6-6807BF03604D}" dt="2017-10-31T14:40:12.650" v="785" actId="2696"/>
        <pc:sldMkLst>
          <pc:docMk/>
          <pc:sldMk cId="1702689851" sldId="1011"/>
        </pc:sldMkLst>
      </pc:sldChg>
      <pc:sldChg chg="modSp">
        <pc:chgData name="Jeff Larkin" userId="ce98338c-1e3a-4647-bb99-230eea1158f3" providerId="ADAL" clId="{6CB4F0EB-1B6B-4799-B2A6-6807BF03604D}" dt="2017-10-31T13:39:14.869" v="8" actId="20577"/>
        <pc:sldMkLst>
          <pc:docMk/>
          <pc:sldMk cId="4120894725" sldId="1032"/>
        </pc:sldMkLst>
        <pc:spChg chg="mod">
          <ac:chgData name="Jeff Larkin" userId="ce98338c-1e3a-4647-bb99-230eea1158f3" providerId="ADAL" clId="{6CB4F0EB-1B6B-4799-B2A6-6807BF03604D}" dt="2017-10-31T13:39:14.869" v="8" actId="20577"/>
          <ac:spMkLst>
            <pc:docMk/>
            <pc:sldMk cId="4120894725" sldId="1032"/>
            <ac:spMk id="6" creationId="{00000000-0000-0000-0000-000000000000}"/>
          </ac:spMkLst>
        </pc:spChg>
        <pc:spChg chg="mod">
          <ac:chgData name="Jeff Larkin" userId="ce98338c-1e3a-4647-bb99-230eea1158f3" providerId="ADAL" clId="{6CB4F0EB-1B6B-4799-B2A6-6807BF03604D}" dt="2017-10-31T13:39:14.869" v="8" actId="20577"/>
          <ac:spMkLst>
            <pc:docMk/>
            <pc:sldMk cId="4120894725" sldId="1032"/>
            <ac:spMk id="7" creationId="{00000000-0000-0000-0000-000000000000}"/>
          </ac:spMkLst>
        </pc:spChg>
      </pc:sldChg>
      <pc:sldChg chg="modSp">
        <pc:chgData name="Jeff Larkin" userId="ce98338c-1e3a-4647-bb99-230eea1158f3" providerId="ADAL" clId="{6CB4F0EB-1B6B-4799-B2A6-6807BF03604D}" dt="2017-10-31T13:39:51.462" v="11" actId="20577"/>
        <pc:sldMkLst>
          <pc:docMk/>
          <pc:sldMk cId="2731371537" sldId="1033"/>
        </pc:sldMkLst>
        <pc:spChg chg="mod">
          <ac:chgData name="Jeff Larkin" userId="ce98338c-1e3a-4647-bb99-230eea1158f3" providerId="ADAL" clId="{6CB4F0EB-1B6B-4799-B2A6-6807BF03604D}" dt="2017-10-31T13:39:51.462" v="11" actId="20577"/>
          <ac:spMkLst>
            <pc:docMk/>
            <pc:sldMk cId="2731371537" sldId="1033"/>
            <ac:spMk id="7" creationId="{00000000-0000-0000-0000-000000000000}"/>
          </ac:spMkLst>
        </pc:spChg>
      </pc:sldChg>
      <pc:sldChg chg="modTransition">
        <pc:chgData name="Jeff Larkin" userId="ce98338c-1e3a-4647-bb99-230eea1158f3" providerId="ADAL" clId="{6CB4F0EB-1B6B-4799-B2A6-6807BF03604D}" dt="2017-10-31T13:40:27.434" v="12" actId="20577"/>
        <pc:sldMkLst>
          <pc:docMk/>
          <pc:sldMk cId="3400195432" sldId="1034"/>
        </pc:sldMkLst>
      </pc:sldChg>
      <pc:sldChg chg="modTransition">
        <pc:chgData name="Jeff Larkin" userId="ce98338c-1e3a-4647-bb99-230eea1158f3" providerId="ADAL" clId="{6CB4F0EB-1B6B-4799-B2A6-6807BF03604D}" dt="2017-10-31T13:40:27.434" v="12" actId="20577"/>
        <pc:sldMkLst>
          <pc:docMk/>
          <pc:sldMk cId="2447568170" sldId="1035"/>
        </pc:sldMkLst>
      </pc:sldChg>
      <pc:sldChg chg="addSp delSp modSp del">
        <pc:chgData name="Jeff Larkin" userId="ce98338c-1e3a-4647-bb99-230eea1158f3" providerId="ADAL" clId="{6CB4F0EB-1B6B-4799-B2A6-6807BF03604D}" dt="2017-10-31T13:41:16.171" v="21" actId="20577"/>
        <pc:sldMkLst>
          <pc:docMk/>
          <pc:sldMk cId="1094985366" sldId="1036"/>
        </pc:sldMkLst>
        <pc:spChg chg="add del mod">
          <ac:chgData name="Jeff Larkin" userId="ce98338c-1e3a-4647-bb99-230eea1158f3" providerId="ADAL" clId="{6CB4F0EB-1B6B-4799-B2A6-6807BF03604D}" dt="2017-10-31T13:41:15.310" v="20" actId="20577"/>
          <ac:spMkLst>
            <pc:docMk/>
            <pc:sldMk cId="1094985366" sldId="1036"/>
            <ac:spMk id="2" creationId="{EDA1B55F-CA8E-4F14-A5E8-FF7987E21B70}"/>
          </ac:spMkLst>
        </pc:spChg>
        <pc:spChg chg="add del mod">
          <ac:chgData name="Jeff Larkin" userId="ce98338c-1e3a-4647-bb99-230eea1158f3" providerId="ADAL" clId="{6CB4F0EB-1B6B-4799-B2A6-6807BF03604D}" dt="2017-10-31T13:41:14.010" v="19" actId="478"/>
          <ac:spMkLst>
            <pc:docMk/>
            <pc:sldMk cId="1094985366" sldId="1036"/>
            <ac:spMk id="3" creationId="{00000000-0000-0000-0000-000000000000}"/>
          </ac:spMkLst>
        </pc:spChg>
      </pc:sldChg>
      <pc:sldChg chg="modSp add">
        <pc:chgData name="Jeff Larkin" userId="ce98338c-1e3a-4647-bb99-230eea1158f3" providerId="ADAL" clId="{6CB4F0EB-1B6B-4799-B2A6-6807BF03604D}" dt="2017-10-31T13:41:44.131" v="24" actId="20577"/>
        <pc:sldMkLst>
          <pc:docMk/>
          <pc:sldMk cId="2823308068" sldId="1036"/>
        </pc:sldMkLst>
        <pc:spChg chg="mod">
          <ac:chgData name="Jeff Larkin" userId="ce98338c-1e3a-4647-bb99-230eea1158f3" providerId="ADAL" clId="{6CB4F0EB-1B6B-4799-B2A6-6807BF03604D}" dt="2017-10-31T13:41:44.131" v="24" actId="20577"/>
          <ac:spMkLst>
            <pc:docMk/>
            <pc:sldMk cId="2823308068" sldId="1036"/>
            <ac:spMk id="2" creationId="{CFCED024-C2EC-44CC-808B-21F7AEE01CCD}"/>
          </ac:spMkLst>
        </pc:spChg>
      </pc:sldChg>
      <pc:sldChg chg="del">
        <pc:chgData name="Jeff Larkin" userId="ce98338c-1e3a-4647-bb99-230eea1158f3" providerId="ADAL" clId="{6CB4F0EB-1B6B-4799-B2A6-6807BF03604D}" dt="2017-10-31T13:41:16.171" v="21" actId="20577"/>
        <pc:sldMkLst>
          <pc:docMk/>
          <pc:sldMk cId="299491150" sldId="1037"/>
        </pc:sldMkLst>
      </pc:sldChg>
      <pc:sldChg chg="del">
        <pc:chgData name="Jeff Larkin" userId="ce98338c-1e3a-4647-bb99-230eea1158f3" providerId="ADAL" clId="{6CB4F0EB-1B6B-4799-B2A6-6807BF03604D}" dt="2017-10-31T13:41:16.171" v="21" actId="20577"/>
        <pc:sldMkLst>
          <pc:docMk/>
          <pc:sldMk cId="2086894772" sldId="1038"/>
        </pc:sldMkLst>
      </pc:sldChg>
      <pc:sldChg chg="del">
        <pc:chgData name="Jeff Larkin" userId="ce98338c-1e3a-4647-bb99-230eea1158f3" providerId="ADAL" clId="{6CB4F0EB-1B6B-4799-B2A6-6807BF03604D}" dt="2017-10-31T13:41:16.171" v="21" actId="20577"/>
        <pc:sldMkLst>
          <pc:docMk/>
          <pc:sldMk cId="117735395" sldId="1039"/>
        </pc:sldMkLst>
      </pc:sldChg>
      <pc:sldChg chg="modSp add">
        <pc:chgData name="Jeff Larkin" userId="ce98338c-1e3a-4647-bb99-230eea1158f3" providerId="ADAL" clId="{6CB4F0EB-1B6B-4799-B2A6-6807BF03604D}" dt="2017-10-31T13:45:30.265" v="27" actId="20577"/>
        <pc:sldMkLst>
          <pc:docMk/>
          <pc:sldMk cId="1385512461" sldId="1040"/>
        </pc:sldMkLst>
        <pc:spChg chg="mod">
          <ac:chgData name="Jeff Larkin" userId="ce98338c-1e3a-4647-bb99-230eea1158f3" providerId="ADAL" clId="{6CB4F0EB-1B6B-4799-B2A6-6807BF03604D}" dt="2017-10-31T13:45:25.788" v="26" actId="20577"/>
          <ac:spMkLst>
            <pc:docMk/>
            <pc:sldMk cId="1385512461" sldId="1040"/>
            <ac:spMk id="35" creationId="{00000000-0000-0000-0000-000000000000}"/>
          </ac:spMkLst>
        </pc:spChg>
        <pc:spChg chg="mod">
          <ac:chgData name="Jeff Larkin" userId="ce98338c-1e3a-4647-bb99-230eea1158f3" providerId="ADAL" clId="{6CB4F0EB-1B6B-4799-B2A6-6807BF03604D}" dt="2017-10-31T13:45:30.265" v="27" actId="20577"/>
          <ac:spMkLst>
            <pc:docMk/>
            <pc:sldMk cId="1385512461" sldId="1040"/>
            <ac:spMk id="72" creationId="{00000000-0000-0000-0000-000000000000}"/>
          </ac:spMkLst>
        </pc:spChg>
      </pc:sldChg>
      <pc:sldChg chg="add">
        <pc:chgData name="Jeff Larkin" userId="ce98338c-1e3a-4647-bb99-230eea1158f3" providerId="ADAL" clId="{6CB4F0EB-1B6B-4799-B2A6-6807BF03604D}" dt="2017-10-31T13:45:14.079" v="25" actId="20577"/>
        <pc:sldMkLst>
          <pc:docMk/>
          <pc:sldMk cId="1308465691" sldId="1041"/>
        </pc:sldMkLst>
      </pc:sldChg>
      <pc:sldChg chg="modSp add">
        <pc:chgData name="Jeff Larkin" userId="ce98338c-1e3a-4647-bb99-230eea1158f3" providerId="ADAL" clId="{6CB4F0EB-1B6B-4799-B2A6-6807BF03604D}" dt="2017-10-31T13:46:25.780" v="45" actId="20577"/>
        <pc:sldMkLst>
          <pc:docMk/>
          <pc:sldMk cId="1668054518" sldId="1042"/>
        </pc:sldMkLst>
        <pc:spChg chg="mod">
          <ac:chgData name="Jeff Larkin" userId="ce98338c-1e3a-4647-bb99-230eea1158f3" providerId="ADAL" clId="{6CB4F0EB-1B6B-4799-B2A6-6807BF03604D}" dt="2017-10-31T13:46:25.780" v="45" actId="20577"/>
          <ac:spMkLst>
            <pc:docMk/>
            <pc:sldMk cId="1668054518" sldId="1042"/>
            <ac:spMk id="2" creationId="{A2EE1470-0C1D-4E4B-A062-643485772DB6}"/>
          </ac:spMkLst>
        </pc:spChg>
      </pc:sldChg>
      <pc:sldChg chg="addSp delSp modSp add delAnim modAnim">
        <pc:chgData name="Jeff Larkin" userId="ce98338c-1e3a-4647-bb99-230eea1158f3" providerId="ADAL" clId="{6CB4F0EB-1B6B-4799-B2A6-6807BF03604D}" dt="2017-10-31T14:39:46.216" v="782" actId="20577"/>
        <pc:sldMkLst>
          <pc:docMk/>
          <pc:sldMk cId="2571935956" sldId="1043"/>
        </pc:sldMkLst>
        <pc:spChg chg="mod">
          <ac:chgData name="Jeff Larkin" userId="ce98338c-1e3a-4647-bb99-230eea1158f3" providerId="ADAL" clId="{6CB4F0EB-1B6B-4799-B2A6-6807BF03604D}" dt="2017-10-31T14:39:46.216" v="782" actId="20577"/>
          <ac:spMkLst>
            <pc:docMk/>
            <pc:sldMk cId="2571935956" sldId="1043"/>
            <ac:spMk id="5" creationId="{DE98D1CE-451A-4258-A474-2D525450889E}"/>
          </ac:spMkLst>
        </pc:spChg>
        <pc:spChg chg="mod topLvl">
          <ac:chgData name="Jeff Larkin" userId="ce98338c-1e3a-4647-bb99-230eea1158f3" providerId="ADAL" clId="{6CB4F0EB-1B6B-4799-B2A6-6807BF03604D}" dt="2017-10-31T14:22:02.890" v="577" actId="165"/>
          <ac:spMkLst>
            <pc:docMk/>
            <pc:sldMk cId="2571935956" sldId="1043"/>
            <ac:spMk id="7" creationId="{645C7E37-0DF5-4B69-AE69-49F0CE6C7E5A}"/>
          </ac:spMkLst>
        </pc:spChg>
        <pc:spChg chg="mod topLvl">
          <ac:chgData name="Jeff Larkin" userId="ce98338c-1e3a-4647-bb99-230eea1158f3" providerId="ADAL" clId="{6CB4F0EB-1B6B-4799-B2A6-6807BF03604D}" dt="2017-10-31T14:22:02.890" v="577" actId="165"/>
          <ac:spMkLst>
            <pc:docMk/>
            <pc:sldMk cId="2571935956" sldId="1043"/>
            <ac:spMk id="10" creationId="{C1C3405B-02A7-49F4-B1BC-8BC6C2AC690A}"/>
          </ac:spMkLst>
        </pc:spChg>
        <pc:spChg chg="mod topLvl">
          <ac:chgData name="Jeff Larkin" userId="ce98338c-1e3a-4647-bb99-230eea1158f3" providerId="ADAL" clId="{6CB4F0EB-1B6B-4799-B2A6-6807BF03604D}" dt="2017-10-31T14:22:02.890" v="577" actId="165"/>
          <ac:spMkLst>
            <pc:docMk/>
            <pc:sldMk cId="2571935956" sldId="1043"/>
            <ac:spMk id="13" creationId="{82C1A359-EE15-4E99-85D7-8491BC3F4581}"/>
          </ac:spMkLst>
        </pc:spChg>
        <pc:spChg chg="mod topLvl">
          <ac:chgData name="Jeff Larkin" userId="ce98338c-1e3a-4647-bb99-230eea1158f3" providerId="ADAL" clId="{6CB4F0EB-1B6B-4799-B2A6-6807BF03604D}" dt="2017-10-31T14:22:02.890" v="577" actId="165"/>
          <ac:spMkLst>
            <pc:docMk/>
            <pc:sldMk cId="2571935956" sldId="1043"/>
            <ac:spMk id="16" creationId="{4AEC2CD0-8A04-42B3-8E26-78CB8E02FA36}"/>
          </ac:spMkLst>
        </pc:spChg>
        <pc:spChg chg="mod topLvl">
          <ac:chgData name="Jeff Larkin" userId="ce98338c-1e3a-4647-bb99-230eea1158f3" providerId="ADAL" clId="{6CB4F0EB-1B6B-4799-B2A6-6807BF03604D}" dt="2017-10-31T14:22:02.890" v="577" actId="165"/>
          <ac:spMkLst>
            <pc:docMk/>
            <pc:sldMk cId="2571935956" sldId="1043"/>
            <ac:spMk id="19" creationId="{7F731A86-4E91-436F-9AA7-F358CFD4A293}"/>
          </ac:spMkLst>
        </pc:spChg>
        <pc:spChg chg="mod topLvl">
          <ac:chgData name="Jeff Larkin" userId="ce98338c-1e3a-4647-bb99-230eea1158f3" providerId="ADAL" clId="{6CB4F0EB-1B6B-4799-B2A6-6807BF03604D}" dt="2017-10-31T14:22:02.890" v="577" actId="165"/>
          <ac:spMkLst>
            <pc:docMk/>
            <pc:sldMk cId="2571935956" sldId="1043"/>
            <ac:spMk id="22" creationId="{9DB247B1-EDAF-4A9C-8069-51DADE46C7E4}"/>
          </ac:spMkLst>
        </pc:spChg>
        <pc:spChg chg="del">
          <ac:chgData name="Jeff Larkin" userId="ce98338c-1e3a-4647-bb99-230eea1158f3" providerId="ADAL" clId="{6CB4F0EB-1B6B-4799-B2A6-6807BF03604D}" dt="2017-10-31T14:18:13.157" v="562" actId="478"/>
          <ac:spMkLst>
            <pc:docMk/>
            <pc:sldMk cId="2571935956" sldId="1043"/>
            <ac:spMk id="25" creationId="{D4B781E0-0F39-4131-970D-A00B85E5EFCD}"/>
          </ac:spMkLst>
        </pc:spChg>
        <pc:spChg chg="add mod">
          <ac:chgData name="Jeff Larkin" userId="ce98338c-1e3a-4647-bb99-230eea1158f3" providerId="ADAL" clId="{6CB4F0EB-1B6B-4799-B2A6-6807BF03604D}" dt="2017-10-31T14:19:03.017" v="572" actId="1076"/>
          <ac:spMkLst>
            <pc:docMk/>
            <pc:sldMk cId="2571935956" sldId="1043"/>
            <ac:spMk id="36" creationId="{CE295366-CF33-4642-8FF2-C8A6CD75790A}"/>
          </ac:spMkLst>
        </pc:spChg>
        <pc:spChg chg="add mod">
          <ac:chgData name="Jeff Larkin" userId="ce98338c-1e3a-4647-bb99-230eea1158f3" providerId="ADAL" clId="{6CB4F0EB-1B6B-4799-B2A6-6807BF03604D}" dt="2017-10-31T14:19:03.017" v="572" actId="1076"/>
          <ac:spMkLst>
            <pc:docMk/>
            <pc:sldMk cId="2571935956" sldId="1043"/>
            <ac:spMk id="37" creationId="{3D58FD72-EC63-445A-A429-2D18FD8D9588}"/>
          </ac:spMkLst>
        </pc:spChg>
        <pc:spChg chg="add">
          <ac:chgData name="Jeff Larkin" userId="ce98338c-1e3a-4647-bb99-230eea1158f3" providerId="ADAL" clId="{6CB4F0EB-1B6B-4799-B2A6-6807BF03604D}" dt="2017-10-31T14:24:51.639" v="591" actId="20577"/>
          <ac:spMkLst>
            <pc:docMk/>
            <pc:sldMk cId="2571935956" sldId="1043"/>
            <ac:spMk id="38" creationId="{E24D24BF-0A94-4143-9DF4-52040C1BD621}"/>
          </ac:spMkLst>
        </pc:spChg>
        <pc:spChg chg="add">
          <ac:chgData name="Jeff Larkin" userId="ce98338c-1e3a-4647-bb99-230eea1158f3" providerId="ADAL" clId="{6CB4F0EB-1B6B-4799-B2A6-6807BF03604D}" dt="2017-10-31T14:24:51.639" v="591" actId="20577"/>
          <ac:spMkLst>
            <pc:docMk/>
            <pc:sldMk cId="2571935956" sldId="1043"/>
            <ac:spMk id="39" creationId="{CB5DA3BB-F5EC-4A1D-8B48-CD66527F30A5}"/>
          </ac:spMkLst>
        </pc:spChg>
        <pc:spChg chg="add">
          <ac:chgData name="Jeff Larkin" userId="ce98338c-1e3a-4647-bb99-230eea1158f3" providerId="ADAL" clId="{6CB4F0EB-1B6B-4799-B2A6-6807BF03604D}" dt="2017-10-31T14:24:51.639" v="591" actId="20577"/>
          <ac:spMkLst>
            <pc:docMk/>
            <pc:sldMk cId="2571935956" sldId="1043"/>
            <ac:spMk id="40" creationId="{B6BDF90B-E446-46CB-BC87-8577E7A9DBB6}"/>
          </ac:spMkLst>
        </pc:spChg>
        <pc:spChg chg="add">
          <ac:chgData name="Jeff Larkin" userId="ce98338c-1e3a-4647-bb99-230eea1158f3" providerId="ADAL" clId="{6CB4F0EB-1B6B-4799-B2A6-6807BF03604D}" dt="2017-10-31T14:24:51.639" v="591" actId="20577"/>
          <ac:spMkLst>
            <pc:docMk/>
            <pc:sldMk cId="2571935956" sldId="1043"/>
            <ac:spMk id="41" creationId="{2676DB43-AA04-4942-8B4A-46CFE5533CE6}"/>
          </ac:spMkLst>
        </pc:spChg>
        <pc:spChg chg="add">
          <ac:chgData name="Jeff Larkin" userId="ce98338c-1e3a-4647-bb99-230eea1158f3" providerId="ADAL" clId="{6CB4F0EB-1B6B-4799-B2A6-6807BF03604D}" dt="2017-10-31T14:24:51.639" v="591" actId="20577"/>
          <ac:spMkLst>
            <pc:docMk/>
            <pc:sldMk cId="2571935956" sldId="1043"/>
            <ac:spMk id="42" creationId="{A96F9BC8-0D68-42A1-BC39-C6FB56B5FA3B}"/>
          </ac:spMkLst>
        </pc:spChg>
        <pc:spChg chg="add">
          <ac:chgData name="Jeff Larkin" userId="ce98338c-1e3a-4647-bb99-230eea1158f3" providerId="ADAL" clId="{6CB4F0EB-1B6B-4799-B2A6-6807BF03604D}" dt="2017-10-31T14:24:51.639" v="591" actId="20577"/>
          <ac:spMkLst>
            <pc:docMk/>
            <pc:sldMk cId="2571935956" sldId="1043"/>
            <ac:spMk id="43" creationId="{A4B2F0CA-597C-4426-81B4-17F5C455D4B0}"/>
          </ac:spMkLst>
        </pc:spChg>
        <pc:spChg chg="add del">
          <ac:chgData name="Jeff Larkin" userId="ce98338c-1e3a-4647-bb99-230eea1158f3" providerId="ADAL" clId="{6CB4F0EB-1B6B-4799-B2A6-6807BF03604D}" dt="2017-10-31T14:28:12.784" v="600" actId="20577"/>
          <ac:spMkLst>
            <pc:docMk/>
            <pc:sldMk cId="2571935956" sldId="1043"/>
            <ac:spMk id="44" creationId="{0A3DC812-6F49-4697-AFB7-5DBF10E977ED}"/>
          </ac:spMkLst>
        </pc:spChg>
        <pc:spChg chg="add">
          <ac:chgData name="Jeff Larkin" userId="ce98338c-1e3a-4647-bb99-230eea1158f3" providerId="ADAL" clId="{6CB4F0EB-1B6B-4799-B2A6-6807BF03604D}" dt="2017-10-31T14:28:43.838" v="601" actId="20577"/>
          <ac:spMkLst>
            <pc:docMk/>
            <pc:sldMk cId="2571935956" sldId="1043"/>
            <ac:spMk id="45" creationId="{1C301B96-89AF-48C2-AA4B-8523391AECC7}"/>
          </ac:spMkLst>
        </pc:spChg>
        <pc:spChg chg="add">
          <ac:chgData name="Jeff Larkin" userId="ce98338c-1e3a-4647-bb99-230eea1158f3" providerId="ADAL" clId="{6CB4F0EB-1B6B-4799-B2A6-6807BF03604D}" dt="2017-10-31T14:28:43.838" v="601" actId="20577"/>
          <ac:spMkLst>
            <pc:docMk/>
            <pc:sldMk cId="2571935956" sldId="1043"/>
            <ac:spMk id="46" creationId="{CF6F641B-3AA5-4101-A05F-967988A7E903}"/>
          </ac:spMkLst>
        </pc:spChg>
        <pc:grpChg chg="del">
          <ac:chgData name="Jeff Larkin" userId="ce98338c-1e3a-4647-bb99-230eea1158f3" providerId="ADAL" clId="{6CB4F0EB-1B6B-4799-B2A6-6807BF03604D}" dt="2017-10-31T14:22:02.890" v="577" actId="165"/>
          <ac:grpSpMkLst>
            <pc:docMk/>
            <pc:sldMk cId="2571935956" sldId="1043"/>
            <ac:grpSpMk id="6" creationId="{0A33B97C-FA58-4533-89D7-6C1EB8BB66DD}"/>
          </ac:grpSpMkLst>
        </pc:grpChg>
        <pc:grpChg chg="del">
          <ac:chgData name="Jeff Larkin" userId="ce98338c-1e3a-4647-bb99-230eea1158f3" providerId="ADAL" clId="{6CB4F0EB-1B6B-4799-B2A6-6807BF03604D}" dt="2017-10-31T14:22:02.890" v="577" actId="165"/>
          <ac:grpSpMkLst>
            <pc:docMk/>
            <pc:sldMk cId="2571935956" sldId="1043"/>
            <ac:grpSpMk id="9" creationId="{6C980FF4-363B-4A2D-9721-626A9BE39A4F}"/>
          </ac:grpSpMkLst>
        </pc:grpChg>
        <pc:grpChg chg="del">
          <ac:chgData name="Jeff Larkin" userId="ce98338c-1e3a-4647-bb99-230eea1158f3" providerId="ADAL" clId="{6CB4F0EB-1B6B-4799-B2A6-6807BF03604D}" dt="2017-10-31T14:22:02.890" v="577" actId="165"/>
          <ac:grpSpMkLst>
            <pc:docMk/>
            <pc:sldMk cId="2571935956" sldId="1043"/>
            <ac:grpSpMk id="12" creationId="{ED3CA4D2-E80C-4788-A908-61FCC81A5258}"/>
          </ac:grpSpMkLst>
        </pc:grpChg>
        <pc:grpChg chg="del">
          <ac:chgData name="Jeff Larkin" userId="ce98338c-1e3a-4647-bb99-230eea1158f3" providerId="ADAL" clId="{6CB4F0EB-1B6B-4799-B2A6-6807BF03604D}" dt="2017-10-31T14:22:02.890" v="577" actId="165"/>
          <ac:grpSpMkLst>
            <pc:docMk/>
            <pc:sldMk cId="2571935956" sldId="1043"/>
            <ac:grpSpMk id="15" creationId="{4C90AFB6-7576-4364-9C0D-30125E8E4751}"/>
          </ac:grpSpMkLst>
        </pc:grpChg>
        <pc:grpChg chg="del">
          <ac:chgData name="Jeff Larkin" userId="ce98338c-1e3a-4647-bb99-230eea1158f3" providerId="ADAL" clId="{6CB4F0EB-1B6B-4799-B2A6-6807BF03604D}" dt="2017-10-31T14:22:02.890" v="577" actId="165"/>
          <ac:grpSpMkLst>
            <pc:docMk/>
            <pc:sldMk cId="2571935956" sldId="1043"/>
            <ac:grpSpMk id="18" creationId="{9E17F404-53EF-46CA-ADC2-92AE3A69ED04}"/>
          </ac:grpSpMkLst>
        </pc:grpChg>
        <pc:grpChg chg="del">
          <ac:chgData name="Jeff Larkin" userId="ce98338c-1e3a-4647-bb99-230eea1158f3" providerId="ADAL" clId="{6CB4F0EB-1B6B-4799-B2A6-6807BF03604D}" dt="2017-10-31T14:22:02.890" v="577" actId="165"/>
          <ac:grpSpMkLst>
            <pc:docMk/>
            <pc:sldMk cId="2571935956" sldId="1043"/>
            <ac:grpSpMk id="21" creationId="{EE2D5AB3-BA2F-4E2C-84BC-3D586E74D0C0}"/>
          </ac:grpSpMkLst>
        </pc:grpChg>
        <pc:cxnChg chg="mod topLvl">
          <ac:chgData name="Jeff Larkin" userId="ce98338c-1e3a-4647-bb99-230eea1158f3" providerId="ADAL" clId="{6CB4F0EB-1B6B-4799-B2A6-6807BF03604D}" dt="2017-10-31T14:22:02.890" v="577" actId="165"/>
          <ac:cxnSpMkLst>
            <pc:docMk/>
            <pc:sldMk cId="2571935956" sldId="1043"/>
            <ac:cxnSpMk id="8" creationId="{C5B7F66D-BE39-47DD-B1BB-ED1C01859BD8}"/>
          </ac:cxnSpMkLst>
        </pc:cxnChg>
        <pc:cxnChg chg="mod topLvl">
          <ac:chgData name="Jeff Larkin" userId="ce98338c-1e3a-4647-bb99-230eea1158f3" providerId="ADAL" clId="{6CB4F0EB-1B6B-4799-B2A6-6807BF03604D}" dt="2017-10-31T14:22:02.890" v="577" actId="165"/>
          <ac:cxnSpMkLst>
            <pc:docMk/>
            <pc:sldMk cId="2571935956" sldId="1043"/>
            <ac:cxnSpMk id="11" creationId="{417AEE66-376B-44D8-919D-B8558BAE65EF}"/>
          </ac:cxnSpMkLst>
        </pc:cxnChg>
        <pc:cxnChg chg="mod topLvl">
          <ac:chgData name="Jeff Larkin" userId="ce98338c-1e3a-4647-bb99-230eea1158f3" providerId="ADAL" clId="{6CB4F0EB-1B6B-4799-B2A6-6807BF03604D}" dt="2017-10-31T14:22:02.890" v="577" actId="165"/>
          <ac:cxnSpMkLst>
            <pc:docMk/>
            <pc:sldMk cId="2571935956" sldId="1043"/>
            <ac:cxnSpMk id="14" creationId="{2A9387A3-3423-41C1-92F8-A152356A36BE}"/>
          </ac:cxnSpMkLst>
        </pc:cxnChg>
        <pc:cxnChg chg="mod topLvl">
          <ac:chgData name="Jeff Larkin" userId="ce98338c-1e3a-4647-bb99-230eea1158f3" providerId="ADAL" clId="{6CB4F0EB-1B6B-4799-B2A6-6807BF03604D}" dt="2017-10-31T14:22:02.890" v="577" actId="165"/>
          <ac:cxnSpMkLst>
            <pc:docMk/>
            <pc:sldMk cId="2571935956" sldId="1043"/>
            <ac:cxnSpMk id="17" creationId="{62873227-67D1-4D6F-964B-661B07CA62A8}"/>
          </ac:cxnSpMkLst>
        </pc:cxnChg>
        <pc:cxnChg chg="mod topLvl">
          <ac:chgData name="Jeff Larkin" userId="ce98338c-1e3a-4647-bb99-230eea1158f3" providerId="ADAL" clId="{6CB4F0EB-1B6B-4799-B2A6-6807BF03604D}" dt="2017-10-31T14:22:02.890" v="577" actId="165"/>
          <ac:cxnSpMkLst>
            <pc:docMk/>
            <pc:sldMk cId="2571935956" sldId="1043"/>
            <ac:cxnSpMk id="20" creationId="{5E150CA8-9F20-442B-B99B-13D172C7065E}"/>
          </ac:cxnSpMkLst>
        </pc:cxnChg>
        <pc:cxnChg chg="mod topLvl">
          <ac:chgData name="Jeff Larkin" userId="ce98338c-1e3a-4647-bb99-230eea1158f3" providerId="ADAL" clId="{6CB4F0EB-1B6B-4799-B2A6-6807BF03604D}" dt="2017-10-31T14:22:02.890" v="577" actId="165"/>
          <ac:cxnSpMkLst>
            <pc:docMk/>
            <pc:sldMk cId="2571935956" sldId="1043"/>
            <ac:cxnSpMk id="23" creationId="{62E69046-0969-4111-9FEE-BB960650556F}"/>
          </ac:cxnSpMkLst>
        </pc:cxnChg>
        <pc:cxnChg chg="del">
          <ac:chgData name="Jeff Larkin" userId="ce98338c-1e3a-4647-bb99-230eea1158f3" providerId="ADAL" clId="{6CB4F0EB-1B6B-4799-B2A6-6807BF03604D}" dt="2017-10-31T14:18:17.383" v="563" actId="478"/>
          <ac:cxnSpMkLst>
            <pc:docMk/>
            <pc:sldMk cId="2571935956" sldId="1043"/>
            <ac:cxnSpMk id="26" creationId="{0EB1AC7D-0AE5-4EA9-A763-74E9E1FAD5A5}"/>
          </ac:cxnSpMkLst>
        </pc:cxnChg>
      </pc:sldChg>
      <pc:sldChg chg="addSp delSp modSp add delAnim modAnim">
        <pc:chgData name="Jeff Larkin" userId="ce98338c-1e3a-4647-bb99-230eea1158f3" providerId="ADAL" clId="{6CB4F0EB-1B6B-4799-B2A6-6807BF03604D}" dt="2017-10-31T14:41:30.175" v="793" actId="20577"/>
        <pc:sldMkLst>
          <pc:docMk/>
          <pc:sldMk cId="891880885" sldId="1044"/>
        </pc:sldMkLst>
        <pc:spChg chg="mod">
          <ac:chgData name="Jeff Larkin" userId="ce98338c-1e3a-4647-bb99-230eea1158f3" providerId="ADAL" clId="{6CB4F0EB-1B6B-4799-B2A6-6807BF03604D}" dt="2017-10-31T14:40:24.947" v="786" actId="113"/>
          <ac:spMkLst>
            <pc:docMk/>
            <pc:sldMk cId="891880885" sldId="1044"/>
            <ac:spMk id="5" creationId="{DE98D1CE-451A-4258-A474-2D525450889E}"/>
          </ac:spMkLst>
        </pc:spChg>
        <pc:spChg chg="del">
          <ac:chgData name="Jeff Larkin" userId="ce98338c-1e3a-4647-bb99-230eea1158f3" providerId="ADAL" clId="{6CB4F0EB-1B6B-4799-B2A6-6807BF03604D}" dt="2017-10-31T14:31:31.699" v="618" actId="478"/>
          <ac:spMkLst>
            <pc:docMk/>
            <pc:sldMk cId="891880885" sldId="1044"/>
            <ac:spMk id="36" creationId="{CE295366-CF33-4642-8FF2-C8A6CD75790A}"/>
          </ac:spMkLst>
        </pc:spChg>
        <pc:spChg chg="del">
          <ac:chgData name="Jeff Larkin" userId="ce98338c-1e3a-4647-bb99-230eea1158f3" providerId="ADAL" clId="{6CB4F0EB-1B6B-4799-B2A6-6807BF03604D}" dt="2017-10-31T14:31:24.903" v="617" actId="478"/>
          <ac:spMkLst>
            <pc:docMk/>
            <pc:sldMk cId="891880885" sldId="1044"/>
            <ac:spMk id="37" creationId="{3D58FD72-EC63-445A-A429-2D18FD8D9588}"/>
          </ac:spMkLst>
        </pc:spChg>
        <pc:spChg chg="mod">
          <ac:chgData name="Jeff Larkin" userId="ce98338c-1e3a-4647-bb99-230eea1158f3" providerId="ADAL" clId="{6CB4F0EB-1B6B-4799-B2A6-6807BF03604D}" dt="2017-10-31T14:33:46.593" v="729" actId="20577"/>
          <ac:spMkLst>
            <pc:docMk/>
            <pc:sldMk cId="891880885" sldId="1044"/>
            <ac:spMk id="38" creationId="{E24D24BF-0A94-4143-9DF4-52040C1BD621}"/>
          </ac:spMkLst>
        </pc:spChg>
        <pc:spChg chg="del">
          <ac:chgData name="Jeff Larkin" userId="ce98338c-1e3a-4647-bb99-230eea1158f3" providerId="ADAL" clId="{6CB4F0EB-1B6B-4799-B2A6-6807BF03604D}" dt="2017-10-31T14:33:06.923" v="724" actId="478"/>
          <ac:spMkLst>
            <pc:docMk/>
            <pc:sldMk cId="891880885" sldId="1044"/>
            <ac:spMk id="39" creationId="{CB5DA3BB-F5EC-4A1D-8B48-CD66527F30A5}"/>
          </ac:spMkLst>
        </pc:spChg>
        <pc:spChg chg="del">
          <ac:chgData name="Jeff Larkin" userId="ce98338c-1e3a-4647-bb99-230eea1158f3" providerId="ADAL" clId="{6CB4F0EB-1B6B-4799-B2A6-6807BF03604D}" dt="2017-10-31T14:33:19.502" v="726" actId="478"/>
          <ac:spMkLst>
            <pc:docMk/>
            <pc:sldMk cId="891880885" sldId="1044"/>
            <ac:spMk id="40" creationId="{B6BDF90B-E446-46CB-BC87-8577E7A9DBB6}"/>
          </ac:spMkLst>
        </pc:spChg>
        <pc:spChg chg="del">
          <ac:chgData name="Jeff Larkin" userId="ce98338c-1e3a-4647-bb99-230eea1158f3" providerId="ADAL" clId="{6CB4F0EB-1B6B-4799-B2A6-6807BF03604D}" dt="2017-10-31T14:33:12.095" v="725" actId="478"/>
          <ac:spMkLst>
            <pc:docMk/>
            <pc:sldMk cId="891880885" sldId="1044"/>
            <ac:spMk id="41" creationId="{2676DB43-AA04-4942-8B4A-46CFE5533CE6}"/>
          </ac:spMkLst>
        </pc:spChg>
        <pc:spChg chg="del">
          <ac:chgData name="Jeff Larkin" userId="ce98338c-1e3a-4647-bb99-230eea1158f3" providerId="ADAL" clId="{6CB4F0EB-1B6B-4799-B2A6-6807BF03604D}" dt="2017-10-31T14:33:24.111" v="727" actId="478"/>
          <ac:spMkLst>
            <pc:docMk/>
            <pc:sldMk cId="891880885" sldId="1044"/>
            <ac:spMk id="42" creationId="{A96F9BC8-0D68-42A1-BC39-C6FB56B5FA3B}"/>
          </ac:spMkLst>
        </pc:spChg>
        <pc:spChg chg="del">
          <ac:chgData name="Jeff Larkin" userId="ce98338c-1e3a-4647-bb99-230eea1158f3" providerId="ADAL" clId="{6CB4F0EB-1B6B-4799-B2A6-6807BF03604D}" dt="2017-10-31T14:33:29.754" v="728" actId="478"/>
          <ac:spMkLst>
            <pc:docMk/>
            <pc:sldMk cId="891880885" sldId="1044"/>
            <ac:spMk id="43" creationId="{A4B2F0CA-597C-4426-81B4-17F5C455D4B0}"/>
          </ac:spMkLst>
        </pc:spChg>
        <pc:spChg chg="mod">
          <ac:chgData name="Jeff Larkin" userId="ce98338c-1e3a-4647-bb99-230eea1158f3" providerId="ADAL" clId="{6CB4F0EB-1B6B-4799-B2A6-6807BF03604D}" dt="2017-10-31T14:31:55.649" v="708" actId="20577"/>
          <ac:spMkLst>
            <pc:docMk/>
            <pc:sldMk cId="891880885" sldId="1044"/>
            <ac:spMk id="46" creationId="{CF6F641B-3AA5-4101-A05F-967988A7E903}"/>
          </ac:spMkLst>
        </pc:spChg>
        <pc:spChg chg="add mod">
          <ac:chgData name="Jeff Larkin" userId="ce98338c-1e3a-4647-bb99-230eea1158f3" providerId="ADAL" clId="{6CB4F0EB-1B6B-4799-B2A6-6807BF03604D}" dt="2017-10-31T14:35:26.217" v="743" actId="1076"/>
          <ac:spMkLst>
            <pc:docMk/>
            <pc:sldMk cId="891880885" sldId="1044"/>
            <ac:spMk id="52" creationId="{F5290A6C-6156-434D-BEBF-FCF36701C8A9}"/>
          </ac:spMkLst>
        </pc:spChg>
        <pc:spChg chg="add mod">
          <ac:chgData name="Jeff Larkin" userId="ce98338c-1e3a-4647-bb99-230eea1158f3" providerId="ADAL" clId="{6CB4F0EB-1B6B-4799-B2A6-6807BF03604D}" dt="2017-10-31T14:35:37.150" v="745" actId="1076"/>
          <ac:spMkLst>
            <pc:docMk/>
            <pc:sldMk cId="891880885" sldId="1044"/>
            <ac:spMk id="58" creationId="{D6B4461B-A07B-430E-8F1B-143333613B02}"/>
          </ac:spMkLst>
        </pc:spChg>
        <pc:spChg chg="add mod">
          <ac:chgData name="Jeff Larkin" userId="ce98338c-1e3a-4647-bb99-230eea1158f3" providerId="ADAL" clId="{6CB4F0EB-1B6B-4799-B2A6-6807BF03604D}" dt="2017-10-31T14:35:52.741" v="747" actId="1076"/>
          <ac:spMkLst>
            <pc:docMk/>
            <pc:sldMk cId="891880885" sldId="1044"/>
            <ac:spMk id="64" creationId="{ABD3BE48-8ED4-4FBB-9AB5-C045D27729F5}"/>
          </ac:spMkLst>
        </pc:spChg>
        <pc:spChg chg="add mod">
          <ac:chgData name="Jeff Larkin" userId="ce98338c-1e3a-4647-bb99-230eea1158f3" providerId="ADAL" clId="{6CB4F0EB-1B6B-4799-B2A6-6807BF03604D}" dt="2017-10-31T14:36:02.812" v="749" actId="1076"/>
          <ac:spMkLst>
            <pc:docMk/>
            <pc:sldMk cId="891880885" sldId="1044"/>
            <ac:spMk id="70" creationId="{A2DCEC43-216C-4C69-883E-B567B6A449AF}"/>
          </ac:spMkLst>
        </pc:spChg>
        <pc:spChg chg="add mod">
          <ac:chgData name="Jeff Larkin" userId="ce98338c-1e3a-4647-bb99-230eea1158f3" providerId="ADAL" clId="{6CB4F0EB-1B6B-4799-B2A6-6807BF03604D}" dt="2017-10-31T14:36:15.904" v="751" actId="1076"/>
          <ac:spMkLst>
            <pc:docMk/>
            <pc:sldMk cId="891880885" sldId="1044"/>
            <ac:spMk id="76" creationId="{FA30B324-F34D-4F41-AC10-A8C65340639B}"/>
          </ac:spMkLst>
        </pc:spChg>
        <pc:cxnChg chg="add mod">
          <ac:chgData name="Jeff Larkin" userId="ce98338c-1e3a-4647-bb99-230eea1158f3" providerId="ADAL" clId="{6CB4F0EB-1B6B-4799-B2A6-6807BF03604D}" dt="2017-10-31T14:33:59.291" v="731" actId="1076"/>
          <ac:cxnSpMkLst>
            <pc:docMk/>
            <pc:sldMk cId="891880885" sldId="1044"/>
            <ac:cxnSpMk id="44" creationId="{AEE2CAEB-CF23-4230-9C13-589C3115B212}"/>
          </ac:cxnSpMkLst>
        </pc:cxnChg>
        <pc:cxnChg chg="add mod">
          <ac:chgData name="Jeff Larkin" userId="ce98338c-1e3a-4647-bb99-230eea1158f3" providerId="ADAL" clId="{6CB4F0EB-1B6B-4799-B2A6-6807BF03604D}" dt="2017-10-31T14:34:04.948" v="733" actId="1076"/>
          <ac:cxnSpMkLst>
            <pc:docMk/>
            <pc:sldMk cId="891880885" sldId="1044"/>
            <ac:cxnSpMk id="47" creationId="{22665141-4ECB-42ED-B518-6D9EA3ABDAE3}"/>
          </ac:cxnSpMkLst>
        </pc:cxnChg>
        <pc:cxnChg chg="add mod">
          <ac:chgData name="Jeff Larkin" userId="ce98338c-1e3a-4647-bb99-230eea1158f3" providerId="ADAL" clId="{6CB4F0EB-1B6B-4799-B2A6-6807BF03604D}" dt="2017-10-31T14:34:13.849" v="735" actId="1076"/>
          <ac:cxnSpMkLst>
            <pc:docMk/>
            <pc:sldMk cId="891880885" sldId="1044"/>
            <ac:cxnSpMk id="48" creationId="{238660E0-952C-4F62-A43E-8C13DB1CE700}"/>
          </ac:cxnSpMkLst>
        </pc:cxnChg>
        <pc:cxnChg chg="add mod">
          <ac:chgData name="Jeff Larkin" userId="ce98338c-1e3a-4647-bb99-230eea1158f3" providerId="ADAL" clId="{6CB4F0EB-1B6B-4799-B2A6-6807BF03604D}" dt="2017-10-31T14:34:22.838" v="737" actId="1076"/>
          <ac:cxnSpMkLst>
            <pc:docMk/>
            <pc:sldMk cId="891880885" sldId="1044"/>
            <ac:cxnSpMk id="49" creationId="{18C6E9B4-2159-4EE0-86FD-C46CBF6E658E}"/>
          </ac:cxnSpMkLst>
        </pc:cxnChg>
        <pc:cxnChg chg="add mod">
          <ac:chgData name="Jeff Larkin" userId="ce98338c-1e3a-4647-bb99-230eea1158f3" providerId="ADAL" clId="{6CB4F0EB-1B6B-4799-B2A6-6807BF03604D}" dt="2017-10-31T14:34:30.421" v="739" actId="1076"/>
          <ac:cxnSpMkLst>
            <pc:docMk/>
            <pc:sldMk cId="891880885" sldId="1044"/>
            <ac:cxnSpMk id="50" creationId="{B6C93929-775B-4812-A31E-17966413528C}"/>
          </ac:cxnSpMkLst>
        </pc:cxnChg>
        <pc:cxnChg chg="add del">
          <ac:chgData name="Jeff Larkin" userId="ce98338c-1e3a-4647-bb99-230eea1158f3" providerId="ADAL" clId="{6CB4F0EB-1B6B-4799-B2A6-6807BF03604D}" dt="2017-10-31T14:34:34.338" v="741" actId="20577"/>
          <ac:cxnSpMkLst>
            <pc:docMk/>
            <pc:sldMk cId="891880885" sldId="1044"/>
            <ac:cxnSpMk id="51" creationId="{0BC6172E-1C84-4A8C-904B-29648C3A63A3}"/>
          </ac:cxnSpMkLst>
        </pc:cxnChg>
        <pc:cxnChg chg="add mod">
          <ac:chgData name="Jeff Larkin" userId="ce98338c-1e3a-4647-bb99-230eea1158f3" providerId="ADAL" clId="{6CB4F0EB-1B6B-4799-B2A6-6807BF03604D}" dt="2017-10-31T14:35:26.217" v="743" actId="1076"/>
          <ac:cxnSpMkLst>
            <pc:docMk/>
            <pc:sldMk cId="891880885" sldId="1044"/>
            <ac:cxnSpMk id="53" creationId="{846D0066-4696-43FB-9BA1-DDC75C930B70}"/>
          </ac:cxnSpMkLst>
        </pc:cxnChg>
        <pc:cxnChg chg="add mod">
          <ac:chgData name="Jeff Larkin" userId="ce98338c-1e3a-4647-bb99-230eea1158f3" providerId="ADAL" clId="{6CB4F0EB-1B6B-4799-B2A6-6807BF03604D}" dt="2017-10-31T14:35:26.217" v="743" actId="1076"/>
          <ac:cxnSpMkLst>
            <pc:docMk/>
            <pc:sldMk cId="891880885" sldId="1044"/>
            <ac:cxnSpMk id="54" creationId="{E78895AD-C31E-4928-BA6E-44EB2FEB17A2}"/>
          </ac:cxnSpMkLst>
        </pc:cxnChg>
        <pc:cxnChg chg="add mod">
          <ac:chgData name="Jeff Larkin" userId="ce98338c-1e3a-4647-bb99-230eea1158f3" providerId="ADAL" clId="{6CB4F0EB-1B6B-4799-B2A6-6807BF03604D}" dt="2017-10-31T14:35:26.217" v="743" actId="1076"/>
          <ac:cxnSpMkLst>
            <pc:docMk/>
            <pc:sldMk cId="891880885" sldId="1044"/>
            <ac:cxnSpMk id="55" creationId="{6EB164BF-A2B3-4175-AAD9-A462036E81AE}"/>
          </ac:cxnSpMkLst>
        </pc:cxnChg>
        <pc:cxnChg chg="add mod">
          <ac:chgData name="Jeff Larkin" userId="ce98338c-1e3a-4647-bb99-230eea1158f3" providerId="ADAL" clId="{6CB4F0EB-1B6B-4799-B2A6-6807BF03604D}" dt="2017-10-31T14:35:26.217" v="743" actId="1076"/>
          <ac:cxnSpMkLst>
            <pc:docMk/>
            <pc:sldMk cId="891880885" sldId="1044"/>
            <ac:cxnSpMk id="56" creationId="{661E5602-7B6C-4FF0-9145-0249E7B17683}"/>
          </ac:cxnSpMkLst>
        </pc:cxnChg>
        <pc:cxnChg chg="add mod">
          <ac:chgData name="Jeff Larkin" userId="ce98338c-1e3a-4647-bb99-230eea1158f3" providerId="ADAL" clId="{6CB4F0EB-1B6B-4799-B2A6-6807BF03604D}" dt="2017-10-31T14:35:26.217" v="743" actId="1076"/>
          <ac:cxnSpMkLst>
            <pc:docMk/>
            <pc:sldMk cId="891880885" sldId="1044"/>
            <ac:cxnSpMk id="57" creationId="{E24B9936-3F34-4561-BCFF-6526E49F2242}"/>
          </ac:cxnSpMkLst>
        </pc:cxnChg>
        <pc:cxnChg chg="add mod">
          <ac:chgData name="Jeff Larkin" userId="ce98338c-1e3a-4647-bb99-230eea1158f3" providerId="ADAL" clId="{6CB4F0EB-1B6B-4799-B2A6-6807BF03604D}" dt="2017-10-31T14:35:37.150" v="745" actId="1076"/>
          <ac:cxnSpMkLst>
            <pc:docMk/>
            <pc:sldMk cId="891880885" sldId="1044"/>
            <ac:cxnSpMk id="59" creationId="{F9D069E0-3AB8-4121-85D8-DA66E403ED51}"/>
          </ac:cxnSpMkLst>
        </pc:cxnChg>
        <pc:cxnChg chg="add mod">
          <ac:chgData name="Jeff Larkin" userId="ce98338c-1e3a-4647-bb99-230eea1158f3" providerId="ADAL" clId="{6CB4F0EB-1B6B-4799-B2A6-6807BF03604D}" dt="2017-10-31T14:35:37.150" v="745" actId="1076"/>
          <ac:cxnSpMkLst>
            <pc:docMk/>
            <pc:sldMk cId="891880885" sldId="1044"/>
            <ac:cxnSpMk id="60" creationId="{F0412BE8-6B4A-4F78-8BC3-A71A472BF833}"/>
          </ac:cxnSpMkLst>
        </pc:cxnChg>
        <pc:cxnChg chg="add mod">
          <ac:chgData name="Jeff Larkin" userId="ce98338c-1e3a-4647-bb99-230eea1158f3" providerId="ADAL" clId="{6CB4F0EB-1B6B-4799-B2A6-6807BF03604D}" dt="2017-10-31T14:35:37.150" v="745" actId="1076"/>
          <ac:cxnSpMkLst>
            <pc:docMk/>
            <pc:sldMk cId="891880885" sldId="1044"/>
            <ac:cxnSpMk id="61" creationId="{C6D2B680-684B-45F4-A7B8-CA9C267925C9}"/>
          </ac:cxnSpMkLst>
        </pc:cxnChg>
        <pc:cxnChg chg="add mod">
          <ac:chgData name="Jeff Larkin" userId="ce98338c-1e3a-4647-bb99-230eea1158f3" providerId="ADAL" clId="{6CB4F0EB-1B6B-4799-B2A6-6807BF03604D}" dt="2017-10-31T14:35:37.150" v="745" actId="1076"/>
          <ac:cxnSpMkLst>
            <pc:docMk/>
            <pc:sldMk cId="891880885" sldId="1044"/>
            <ac:cxnSpMk id="62" creationId="{B39B3F2B-D489-4292-8432-F7AC375FAE30}"/>
          </ac:cxnSpMkLst>
        </pc:cxnChg>
        <pc:cxnChg chg="add mod">
          <ac:chgData name="Jeff Larkin" userId="ce98338c-1e3a-4647-bb99-230eea1158f3" providerId="ADAL" clId="{6CB4F0EB-1B6B-4799-B2A6-6807BF03604D}" dt="2017-10-31T14:35:37.150" v="745" actId="1076"/>
          <ac:cxnSpMkLst>
            <pc:docMk/>
            <pc:sldMk cId="891880885" sldId="1044"/>
            <ac:cxnSpMk id="63" creationId="{84DAE183-3233-4531-BF57-065D040F6974}"/>
          </ac:cxnSpMkLst>
        </pc:cxnChg>
        <pc:cxnChg chg="add mod">
          <ac:chgData name="Jeff Larkin" userId="ce98338c-1e3a-4647-bb99-230eea1158f3" providerId="ADAL" clId="{6CB4F0EB-1B6B-4799-B2A6-6807BF03604D}" dt="2017-10-31T14:35:52.741" v="747" actId="1076"/>
          <ac:cxnSpMkLst>
            <pc:docMk/>
            <pc:sldMk cId="891880885" sldId="1044"/>
            <ac:cxnSpMk id="65" creationId="{90FCC9EF-9F81-4669-9C22-EB0F9AB2FF1A}"/>
          </ac:cxnSpMkLst>
        </pc:cxnChg>
        <pc:cxnChg chg="add mod">
          <ac:chgData name="Jeff Larkin" userId="ce98338c-1e3a-4647-bb99-230eea1158f3" providerId="ADAL" clId="{6CB4F0EB-1B6B-4799-B2A6-6807BF03604D}" dt="2017-10-31T14:35:52.741" v="747" actId="1076"/>
          <ac:cxnSpMkLst>
            <pc:docMk/>
            <pc:sldMk cId="891880885" sldId="1044"/>
            <ac:cxnSpMk id="66" creationId="{C7CBA4D2-3C01-418E-A903-73F12D8EAC49}"/>
          </ac:cxnSpMkLst>
        </pc:cxnChg>
        <pc:cxnChg chg="add mod">
          <ac:chgData name="Jeff Larkin" userId="ce98338c-1e3a-4647-bb99-230eea1158f3" providerId="ADAL" clId="{6CB4F0EB-1B6B-4799-B2A6-6807BF03604D}" dt="2017-10-31T14:35:52.741" v="747" actId="1076"/>
          <ac:cxnSpMkLst>
            <pc:docMk/>
            <pc:sldMk cId="891880885" sldId="1044"/>
            <ac:cxnSpMk id="67" creationId="{1FBF5C5C-BB61-4692-A168-3BEF9E7B55A8}"/>
          </ac:cxnSpMkLst>
        </pc:cxnChg>
        <pc:cxnChg chg="add mod">
          <ac:chgData name="Jeff Larkin" userId="ce98338c-1e3a-4647-bb99-230eea1158f3" providerId="ADAL" clId="{6CB4F0EB-1B6B-4799-B2A6-6807BF03604D}" dt="2017-10-31T14:35:52.741" v="747" actId="1076"/>
          <ac:cxnSpMkLst>
            <pc:docMk/>
            <pc:sldMk cId="891880885" sldId="1044"/>
            <ac:cxnSpMk id="68" creationId="{B97F6B72-0D9B-40D4-A0F7-CC742440EE45}"/>
          </ac:cxnSpMkLst>
        </pc:cxnChg>
        <pc:cxnChg chg="add mod">
          <ac:chgData name="Jeff Larkin" userId="ce98338c-1e3a-4647-bb99-230eea1158f3" providerId="ADAL" clId="{6CB4F0EB-1B6B-4799-B2A6-6807BF03604D}" dt="2017-10-31T14:35:52.741" v="747" actId="1076"/>
          <ac:cxnSpMkLst>
            <pc:docMk/>
            <pc:sldMk cId="891880885" sldId="1044"/>
            <ac:cxnSpMk id="69" creationId="{EEB3E2A1-601B-454B-8FC7-48E85E6D7C83}"/>
          </ac:cxnSpMkLst>
        </pc:cxnChg>
        <pc:cxnChg chg="add mod">
          <ac:chgData name="Jeff Larkin" userId="ce98338c-1e3a-4647-bb99-230eea1158f3" providerId="ADAL" clId="{6CB4F0EB-1B6B-4799-B2A6-6807BF03604D}" dt="2017-10-31T14:36:02.812" v="749" actId="1076"/>
          <ac:cxnSpMkLst>
            <pc:docMk/>
            <pc:sldMk cId="891880885" sldId="1044"/>
            <ac:cxnSpMk id="71" creationId="{5C5B2874-0D1B-4AC5-8FA2-766220C69A27}"/>
          </ac:cxnSpMkLst>
        </pc:cxnChg>
        <pc:cxnChg chg="add mod">
          <ac:chgData name="Jeff Larkin" userId="ce98338c-1e3a-4647-bb99-230eea1158f3" providerId="ADAL" clId="{6CB4F0EB-1B6B-4799-B2A6-6807BF03604D}" dt="2017-10-31T14:36:02.812" v="749" actId="1076"/>
          <ac:cxnSpMkLst>
            <pc:docMk/>
            <pc:sldMk cId="891880885" sldId="1044"/>
            <ac:cxnSpMk id="72" creationId="{407A60CC-CE22-4A74-B69C-F54BC46389EC}"/>
          </ac:cxnSpMkLst>
        </pc:cxnChg>
        <pc:cxnChg chg="add mod">
          <ac:chgData name="Jeff Larkin" userId="ce98338c-1e3a-4647-bb99-230eea1158f3" providerId="ADAL" clId="{6CB4F0EB-1B6B-4799-B2A6-6807BF03604D}" dt="2017-10-31T14:36:02.812" v="749" actId="1076"/>
          <ac:cxnSpMkLst>
            <pc:docMk/>
            <pc:sldMk cId="891880885" sldId="1044"/>
            <ac:cxnSpMk id="73" creationId="{BADD96D7-9DCF-4570-BD9E-FEA8EDFFA831}"/>
          </ac:cxnSpMkLst>
        </pc:cxnChg>
        <pc:cxnChg chg="add mod">
          <ac:chgData name="Jeff Larkin" userId="ce98338c-1e3a-4647-bb99-230eea1158f3" providerId="ADAL" clId="{6CB4F0EB-1B6B-4799-B2A6-6807BF03604D}" dt="2017-10-31T14:36:02.812" v="749" actId="1076"/>
          <ac:cxnSpMkLst>
            <pc:docMk/>
            <pc:sldMk cId="891880885" sldId="1044"/>
            <ac:cxnSpMk id="74" creationId="{78F66CAD-780C-4733-A838-7038DB0D8C61}"/>
          </ac:cxnSpMkLst>
        </pc:cxnChg>
        <pc:cxnChg chg="add mod">
          <ac:chgData name="Jeff Larkin" userId="ce98338c-1e3a-4647-bb99-230eea1158f3" providerId="ADAL" clId="{6CB4F0EB-1B6B-4799-B2A6-6807BF03604D}" dt="2017-10-31T14:36:02.812" v="749" actId="1076"/>
          <ac:cxnSpMkLst>
            <pc:docMk/>
            <pc:sldMk cId="891880885" sldId="1044"/>
            <ac:cxnSpMk id="75" creationId="{3243BD59-E174-4C4D-BC9F-3707DCA8CDE9}"/>
          </ac:cxnSpMkLst>
        </pc:cxnChg>
        <pc:cxnChg chg="add mod">
          <ac:chgData name="Jeff Larkin" userId="ce98338c-1e3a-4647-bb99-230eea1158f3" providerId="ADAL" clId="{6CB4F0EB-1B6B-4799-B2A6-6807BF03604D}" dt="2017-10-31T14:36:15.904" v="751" actId="1076"/>
          <ac:cxnSpMkLst>
            <pc:docMk/>
            <pc:sldMk cId="891880885" sldId="1044"/>
            <ac:cxnSpMk id="77" creationId="{F8FAC80E-D9FA-41A8-94C0-8DAED7BC320D}"/>
          </ac:cxnSpMkLst>
        </pc:cxnChg>
        <pc:cxnChg chg="add mod">
          <ac:chgData name="Jeff Larkin" userId="ce98338c-1e3a-4647-bb99-230eea1158f3" providerId="ADAL" clId="{6CB4F0EB-1B6B-4799-B2A6-6807BF03604D}" dt="2017-10-31T14:36:15.904" v="751" actId="1076"/>
          <ac:cxnSpMkLst>
            <pc:docMk/>
            <pc:sldMk cId="891880885" sldId="1044"/>
            <ac:cxnSpMk id="78" creationId="{FC65124B-A70B-4FE6-90A4-F419719548B9}"/>
          </ac:cxnSpMkLst>
        </pc:cxnChg>
        <pc:cxnChg chg="add mod">
          <ac:chgData name="Jeff Larkin" userId="ce98338c-1e3a-4647-bb99-230eea1158f3" providerId="ADAL" clId="{6CB4F0EB-1B6B-4799-B2A6-6807BF03604D}" dt="2017-10-31T14:36:15.904" v="751" actId="1076"/>
          <ac:cxnSpMkLst>
            <pc:docMk/>
            <pc:sldMk cId="891880885" sldId="1044"/>
            <ac:cxnSpMk id="79" creationId="{FDF93C33-0A92-47E8-A5B8-F5D67CD90C2A}"/>
          </ac:cxnSpMkLst>
        </pc:cxnChg>
        <pc:cxnChg chg="add mod">
          <ac:chgData name="Jeff Larkin" userId="ce98338c-1e3a-4647-bb99-230eea1158f3" providerId="ADAL" clId="{6CB4F0EB-1B6B-4799-B2A6-6807BF03604D}" dt="2017-10-31T14:36:15.904" v="751" actId="1076"/>
          <ac:cxnSpMkLst>
            <pc:docMk/>
            <pc:sldMk cId="891880885" sldId="1044"/>
            <ac:cxnSpMk id="80" creationId="{88CBF15F-1CF8-4BF0-BCFF-0D49F7072883}"/>
          </ac:cxnSpMkLst>
        </pc:cxnChg>
        <pc:cxnChg chg="add mod">
          <ac:chgData name="Jeff Larkin" userId="ce98338c-1e3a-4647-bb99-230eea1158f3" providerId="ADAL" clId="{6CB4F0EB-1B6B-4799-B2A6-6807BF03604D}" dt="2017-10-31T14:36:15.904" v="751" actId="1076"/>
          <ac:cxnSpMkLst>
            <pc:docMk/>
            <pc:sldMk cId="891880885" sldId="1044"/>
            <ac:cxnSpMk id="81" creationId="{FFA14ECA-B389-42BB-8EE2-15651123DE14}"/>
          </ac:cxnSpMkLst>
        </pc:cxnChg>
      </pc:sldChg>
      <pc:sldChg chg="modSp add ord">
        <pc:chgData name="Jeff Larkin" userId="ce98338c-1e3a-4647-bb99-230eea1158f3" providerId="ADAL" clId="{6CB4F0EB-1B6B-4799-B2A6-6807BF03604D}" dt="2017-10-31T16:41:25.843" v="1304" actId="20577"/>
        <pc:sldMkLst>
          <pc:docMk/>
          <pc:sldMk cId="3976600902" sldId="1045"/>
        </pc:sldMkLst>
        <pc:spChg chg="mod">
          <ac:chgData name="Jeff Larkin" userId="ce98338c-1e3a-4647-bb99-230eea1158f3" providerId="ADAL" clId="{6CB4F0EB-1B6B-4799-B2A6-6807BF03604D}" dt="2017-10-31T16:41:25.843" v="1304" actId="20577"/>
          <ac:spMkLst>
            <pc:docMk/>
            <pc:sldMk cId="3976600902" sldId="1045"/>
            <ac:spMk id="2" creationId="{332E1E6E-695B-464B-B7FB-EE3E09AC0623}"/>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26791" y="8610575"/>
            <a:ext cx="1209933" cy="328091"/>
          </a:xfrm>
          <a:prstGeom prst="rect">
            <a:avLst/>
          </a:prstGeom>
        </p:spPr>
      </p:pic>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11/3/2017</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pic>
        <p:nvPicPr>
          <p:cNvPr id="10" name="Picture 9"/>
          <p:cNvPicPr>
            <a:picLocks noChangeAspect="1"/>
          </p:cNvPicPr>
          <p:nvPr/>
        </p:nvPicPr>
        <p:blipFill>
          <a:blip r:embed="rId2"/>
          <a:stretch>
            <a:fillRect/>
          </a:stretch>
        </p:blipFill>
        <p:spPr>
          <a:xfrm>
            <a:off x="5400933" y="240101"/>
            <a:ext cx="1209933" cy="328091"/>
          </a:xfrm>
          <a:prstGeom prst="rect">
            <a:avLst/>
          </a:prstGeom>
        </p:spPr>
      </p:pic>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a:t>
            </a:fld>
            <a:endParaRPr lang="en-US" dirty="0"/>
          </a:p>
        </p:txBody>
      </p:sp>
    </p:spTree>
    <p:extLst>
      <p:ext uri="{BB962C8B-B14F-4D97-AF65-F5344CB8AC3E}">
        <p14:creationId xmlns:p14="http://schemas.microsoft.com/office/powerpoint/2010/main" val="250052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gangs can have 1 or more computational threads (meaning that it can execute code). For example, when programming with a multicore CPU, each gang will have 1 thread. Other architectures can have more. A GPU, for example may have hundreds of threads per gang.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148683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gangs can have 1 or more computational threads (meaning that it can execute code). For example, when programming with a multicore CPU, each gang will have 1 thread. Other architectures can have more. A GPU, for example may have hundreds of threads per gang.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729735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difference between parallel and kernels, the parallel directive is completely programmer based. It gives the programmer much more control over the code.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302137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difference between parallel and kernels, the parallel directive is completely programmer based. It gives the programmer much more control over the code.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3885788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able to use multiple loop directives within the parallel region to parallelize multiple loops.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2940994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Parallelization – The kernels directive allows the compiler to decide what to parallelize. The parallel directive leaves that entirely up to the programmer.</a:t>
            </a:r>
          </a:p>
          <a:p>
            <a:r>
              <a:rPr lang="en-US" dirty="0"/>
              <a:t>Optimizations – The kernels directive allows the compiler to decide how best to optimize loops. The parallel directive will leave all loop optimization up to the programmer.</a:t>
            </a:r>
          </a:p>
          <a:p>
            <a:r>
              <a:rPr lang="en-US" dirty="0"/>
              <a:t>Restrictions – The kernels directive will refuse to parallelize the code that it believes will produce incorrect results. The parallel directive places full trust in the programmer, and will parallelize anything, regardless of whether or not the results become messed up.</a:t>
            </a:r>
          </a:p>
          <a:p>
            <a:endParaRPr lang="en-US" dirty="0"/>
          </a:p>
          <a:p>
            <a:r>
              <a:rPr lang="en-US" dirty="0"/>
              <a:t>The general rule of thumb is to pick one and use it. The kernels directive tends to be “easier” or maybe just the route to go if you’re not completely comfortable with the code. However, the parallel directive gives the programmer more control, and making mistakes becomes much more meaningful.</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1032909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directive has been used/discussed before. Students are expected to know by this point what the loop directive is, and how to use it when coding.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1452105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Bullet 1 **</a:t>
            </a:r>
          </a:p>
          <a:p>
            <a:r>
              <a:rPr lang="en-US" dirty="0"/>
              <a:t>Without including the loop directive, we can receive mixed results. Omitting the loop directive will sometimes result in our code not being parallelized. In a little bit, we will discuss a situation where the loop directive is absolutely required for proper parallelization.</a:t>
            </a:r>
          </a:p>
          <a:p>
            <a:endParaRPr lang="en-US" dirty="0"/>
          </a:p>
          <a:p>
            <a:r>
              <a:rPr lang="en-US" dirty="0"/>
              <a:t>** Bullet 2 **</a:t>
            </a:r>
          </a:p>
          <a:p>
            <a:r>
              <a:rPr lang="en-US" dirty="0"/>
              <a:t>OpenACC provides many ways to optimize our loops. These optimizations are a topic for another module, however, the loop directive must be explicitly written by the program to take advantage of any loop optimizations.</a:t>
            </a:r>
          </a:p>
          <a:p>
            <a:endParaRPr lang="en-US" dirty="0"/>
          </a:p>
          <a:p>
            <a:r>
              <a:rPr lang="en-US" dirty="0"/>
              <a:t>** Bullet 3 **</a:t>
            </a:r>
          </a:p>
          <a:p>
            <a:r>
              <a:rPr lang="en-US" dirty="0"/>
              <a:t>This also goes hand-in-hand with the loop optimizations. When we talk about them, they will allow us to parallelize our loops in wildly different ways.</a:t>
            </a:r>
          </a:p>
          <a:p>
            <a:endParaRPr lang="en-US" dirty="0"/>
          </a:p>
          <a:p>
            <a:r>
              <a:rPr lang="en-US" dirty="0"/>
              <a:t>** Bullet 4 **</a:t>
            </a:r>
          </a:p>
          <a:p>
            <a:r>
              <a:rPr lang="en-US" dirty="0"/>
              <a:t>The loop directive will not properly parallelize our loops unless it is contained within a compute region. The loop directive specifies our parallel loops, the compute directives are what actually run these loops on our parallel hardware. Let’s now discuss the compute directives.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4133187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compiler, this code may also just give an error, or give an error while running. Regardless, leaving out the loop directive, like the code above, is most likely not what the programmer had intended.</a:t>
            </a:r>
          </a:p>
          <a:p>
            <a:endParaRPr lang="en-US" dirty="0"/>
          </a:p>
          <a:p>
            <a:r>
              <a:rPr lang="en-US" dirty="0"/>
              <a:t>Why might a programmer do something like this? Maybe there’s a private array needed in each gang, they can each initialize their copy of the array.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1231938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most part, including the loop directives with the kernels directive is not recommended. The compiler will identify parallel loops itself.</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247235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3667035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on a multicore target, we are (generally) unable to identify multiple layers of parallelism. With a multicore target, the outermost loop directive may be the only one </a:t>
            </a:r>
            <a:r>
              <a:rPr lang="en-US"/>
              <a:t>that applies.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2895171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is critical to get</a:t>
            </a:r>
            <a:r>
              <a:rPr lang="en-US" baseline="0" dirty="0"/>
              <a:t> the schedule you want.  </a:t>
            </a:r>
            <a:r>
              <a:rPr lang="en-US" baseline="0" dirty="0" err="1"/>
              <a:t>Othertimes</a:t>
            </a:r>
            <a:r>
              <a:rPr lang="en-US" baseline="0" dirty="0"/>
              <a:t> it is just for tuning.</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1635799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Managed memory can be a very reasonable solution to data management. Not all GPUs will support, though most modern ones will. The Pascal series of GPUs will actually provide very good performance when using managed memory. Though, if you are concerned with maximizing performance, it will still be best for the programmer to use explicit data management. Explicit data management will be extended further in the </a:t>
            </a:r>
            <a:r>
              <a:rPr lang="en-US"/>
              <a:t>next module.</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4120703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changes when HMM becomes widely available.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3439038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OpenACC refers to it as “Managed Memory”, though it is more commonly known as CUDA Unified Memory.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34</a:t>
            </a:fld>
            <a:endParaRPr lang="en-US" dirty="0"/>
          </a:p>
        </p:txBody>
      </p:sp>
    </p:spTree>
    <p:extLst>
      <p:ext uri="{BB962C8B-B14F-4D97-AF65-F5344CB8AC3E}">
        <p14:creationId xmlns:p14="http://schemas.microsoft.com/office/powerpoint/2010/main" val="4291181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a good idea to rely on Managed Memory, because it’s non-portable and the performance may be sub-optimal. </a:t>
            </a:r>
          </a:p>
          <a:p>
            <a:r>
              <a:rPr lang="en-US" dirty="0"/>
              <a:t>It does greatly simplify the process, however, so it’s a useful tool for new ports.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3926927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data” is an OpenACC directive; it is not two separate directives.</a:t>
            </a:r>
          </a:p>
          <a:p>
            <a:endParaRPr lang="en-US" dirty="0"/>
          </a:p>
          <a:p>
            <a:r>
              <a:rPr lang="en-US" dirty="0"/>
              <a:t>Enter data is used for device memory allocation. The two directives that work with this is create and copyin. Copyin will also copy data from Host to Device.</a:t>
            </a:r>
          </a:p>
          <a:p>
            <a:endParaRPr lang="en-US" dirty="0"/>
          </a:p>
          <a:p>
            <a:r>
              <a:rPr lang="en-US" dirty="0"/>
              <a:t>You can have as many enter data’s as you would like. Though, you cannot allocate the same array twice.</a:t>
            </a:r>
          </a:p>
          <a:p>
            <a:endParaRPr lang="en-US" dirty="0"/>
          </a:p>
          <a:p>
            <a:r>
              <a:rPr lang="en-US" dirty="0"/>
              <a:t>Unstructured Data Directives is not a “data region” in the same was as the structured one was. With the unstructured data directive, we can have multiple starting and ending points. Arrays that are allocated together can be deallocated at </a:t>
            </a:r>
            <a:r>
              <a:rPr lang="en-US"/>
              <a:t>separate times.</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37</a:t>
            </a:fld>
            <a:endParaRPr lang="en-US" dirty="0"/>
          </a:p>
        </p:txBody>
      </p:sp>
    </p:spTree>
    <p:extLst>
      <p:ext uri="{BB962C8B-B14F-4D97-AF65-F5344CB8AC3E}">
        <p14:creationId xmlns:p14="http://schemas.microsoft.com/office/powerpoint/2010/main" val="66028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“exit data” is the other unstructured data directive.</a:t>
            </a:r>
          </a:p>
          <a:p>
            <a:endParaRPr lang="en-US" dirty="0"/>
          </a:p>
          <a:p>
            <a:r>
              <a:rPr lang="en-US" dirty="0"/>
              <a:t>Exit data is used for memory deallocation, and to copy data from the device to the host (GPU to CPU)</a:t>
            </a:r>
          </a:p>
          <a:p>
            <a:endParaRPr lang="en-US" dirty="0"/>
          </a:p>
          <a:p>
            <a:r>
              <a:rPr lang="en-US" dirty="0"/>
              <a:t>The largest benefit of the unstructured data directives is its ability to branch across multiple functions. This can be especially useful when implementing C/C++ Classes/Structs (which will be covered later.)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38</a:t>
            </a:fld>
            <a:endParaRPr lang="en-US" dirty="0"/>
          </a:p>
        </p:txBody>
      </p:sp>
    </p:spTree>
    <p:extLst>
      <p:ext uri="{BB962C8B-B14F-4D97-AF65-F5344CB8AC3E}">
        <p14:creationId xmlns:p14="http://schemas.microsoft.com/office/powerpoint/2010/main" val="568477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code example as earlier. a, b, and c will all be found in GPU memory.</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39</a:t>
            </a:fld>
            <a:endParaRPr lang="en-US" dirty="0"/>
          </a:p>
        </p:txBody>
      </p:sp>
    </p:spTree>
    <p:extLst>
      <p:ext uri="{BB962C8B-B14F-4D97-AF65-F5344CB8AC3E}">
        <p14:creationId xmlns:p14="http://schemas.microsoft.com/office/powerpoint/2010/main" val="1589770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code does not highlight all of the benefits of using unstructured data directives (we will have a better example later), but this example does give a simple introduction.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40</a:t>
            </a:fld>
            <a:endParaRPr lang="en-US" dirty="0"/>
          </a:p>
        </p:txBody>
      </p:sp>
    </p:spTree>
    <p:extLst>
      <p:ext uri="{BB962C8B-B14F-4D97-AF65-F5344CB8AC3E}">
        <p14:creationId xmlns:p14="http://schemas.microsoft.com/office/powerpoint/2010/main" val="223560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Practices &amp; Common Pitfalls</a:t>
            </a:r>
          </a:p>
          <a:p>
            <a:pPr marL="171450" indent="-171450">
              <a:buFont typeface="Arial" panose="020B0604020202020204" pitchFamily="34" charset="0"/>
              <a:buChar char="•"/>
            </a:pPr>
            <a:r>
              <a:rPr lang="en-US" dirty="0"/>
              <a:t>Unstructured Data</a:t>
            </a:r>
          </a:p>
          <a:p>
            <a:pPr marL="171450" indent="-171450">
              <a:buFont typeface="Arial" panose="020B0604020202020204" pitchFamily="34" charset="0"/>
              <a:buChar char="•"/>
            </a:pPr>
            <a:r>
              <a:rPr lang="en-US" dirty="0"/>
              <a:t>Routine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566266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Unlike the structured example, we cannot rely on a single </a:t>
            </a:r>
            <a:r>
              <a:rPr lang="en-US" b="1" dirty="0"/>
              <a:t>copyout(c[0:N])</a:t>
            </a:r>
            <a:r>
              <a:rPr lang="en-US" b="0" dirty="0"/>
              <a:t>, when using unstructured data directives, you must first allocate c with </a:t>
            </a:r>
            <a:r>
              <a:rPr lang="en-US" b="1" dirty="0"/>
              <a:t>create</a:t>
            </a:r>
            <a:r>
              <a:rPr lang="en-US" b="0" dirty="0"/>
              <a:t> and then deallocate it with </a:t>
            </a:r>
            <a:r>
              <a:rPr lang="en-US" b="1" dirty="0"/>
              <a:t>copyout</a:t>
            </a:r>
            <a:r>
              <a:rPr lang="en-US" b="0" dirty="0"/>
              <a:t>. This means that the implicit memory allocation that came with the structured data region no longer applies here. </a:t>
            </a:r>
          </a:p>
          <a:p>
            <a:endParaRPr lang="en-US" b="0" dirty="0"/>
          </a:p>
          <a:p>
            <a:r>
              <a:rPr lang="en-US" dirty="0"/>
              <a:t>Also, at the end, we see that A and B still exist on the GPU. This is because we did not explicitly deallocate them.</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41</a:t>
            </a:fld>
            <a:endParaRPr lang="en-US" dirty="0"/>
          </a:p>
        </p:txBody>
      </p:sp>
    </p:spTree>
    <p:extLst>
      <p:ext uri="{BB962C8B-B14F-4D97-AF65-F5344CB8AC3E}">
        <p14:creationId xmlns:p14="http://schemas.microsoft.com/office/powerpoint/2010/main" val="329743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properly deallocate A and B by adding the delete clause.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42</a:t>
            </a:fld>
            <a:endParaRPr lang="en-US" dirty="0"/>
          </a:p>
        </p:txBody>
      </p:sp>
    </p:spTree>
    <p:extLst>
      <p:ext uri="{BB962C8B-B14F-4D97-AF65-F5344CB8AC3E}">
        <p14:creationId xmlns:p14="http://schemas.microsoft.com/office/powerpoint/2010/main" val="3282641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side by side comparison of the unstructured vs structured approach</a:t>
            </a:r>
          </a:p>
          <a:p>
            <a:endParaRPr lang="en-US" dirty="0"/>
          </a:p>
          <a:p>
            <a:r>
              <a:rPr lang="en-US" dirty="0"/>
              <a:t>In this context, the structured approach is probably a better choice (less code), but both give equivalent performance. It is generally up to programmer preference.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43</a:t>
            </a:fld>
            <a:endParaRPr lang="en-US" dirty="0"/>
          </a:p>
        </p:txBody>
      </p:sp>
    </p:spTree>
    <p:extLst>
      <p:ext uri="{BB962C8B-B14F-4D97-AF65-F5344CB8AC3E}">
        <p14:creationId xmlns:p14="http://schemas.microsoft.com/office/powerpoint/2010/main" val="770542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code. We have separate functions for array allocation/deallocation. This is the ideal scenario for unstructured data regions. By using these functions, we could have a code that allocates arrays at various points of the code. With these various allocations, it is hard to determine a single “starting point” for the data transfers. So instead of having a single starting point with a structured data region, we could simply do many GPU data allocations/deallocations.</a:t>
            </a:r>
          </a:p>
          <a:p>
            <a:endParaRPr lang="en-US" dirty="0"/>
          </a:p>
          <a:p>
            <a:r>
              <a:rPr lang="en-US" dirty="0"/>
              <a:t>This example isn’t very intense. However, these concepts could easily be applied to very large codes.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44</a:t>
            </a:fld>
            <a:endParaRPr lang="en-US" dirty="0"/>
          </a:p>
        </p:txBody>
      </p:sp>
    </p:spTree>
    <p:extLst>
      <p:ext uri="{BB962C8B-B14F-4D97-AF65-F5344CB8AC3E}">
        <p14:creationId xmlns:p14="http://schemas.microsoft.com/office/powerpoint/2010/main" val="1304024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want to encapsulate our data, we will need to provide our class with methods to perform data synchronization.  Here we have two methods, one to update the host and one to update the device.  Just like when we had the dynamic float3 struct, you don’t want to update the “this” pointer itself.  This will cause a shallow copy to be performed and overwrite your device or host address to “_A”.  Instead, you need to individually copy each fixed size data member, including scalar data members.  In this case you probably don’t actually need to copy “_size” since it hasn’t changed, but we include it for illustration.  </a:t>
            </a:r>
          </a:p>
          <a:p>
            <a:r>
              <a:rPr lang="en-US" dirty="0"/>
              <a:t>If your data member was itself another class with dynamic data members, you would need to call each element of the “_A” array’s method to perform the data synchronization.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51</a:t>
            </a:fld>
            <a:endParaRPr lang="en-US" dirty="0"/>
          </a:p>
        </p:txBody>
      </p:sp>
    </p:spTree>
    <p:extLst>
      <p:ext uri="{BB962C8B-B14F-4D97-AF65-F5344CB8AC3E}">
        <p14:creationId xmlns:p14="http://schemas.microsoft.com/office/powerpoint/2010/main" val="322218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an example on what’s happening to the data for these two class objects, A and B.  To start, A and B’s constructors are invoked and the device data is created.  B is initialized on the host and then B’s </a:t>
            </a:r>
            <a:r>
              <a:rPr lang="en-US" dirty="0" err="1"/>
              <a:t>accUpdateDevice</a:t>
            </a:r>
            <a:r>
              <a:rPr lang="en-US" dirty="0"/>
              <a:t> method is called to synchronize the device data.  Next we enter the compute region where we update A using the values from B.  Copy back A’s values from the device by calling A’s “</a:t>
            </a:r>
            <a:r>
              <a:rPr lang="en-US" dirty="0" err="1"/>
              <a:t>accUpdateSelf</a:t>
            </a:r>
            <a:r>
              <a:rPr lang="en-US" dirty="0"/>
              <a:t>” method and print out the results.  Finally, A and B’s destructors are called when the program exits, freeing the memory from the device and host.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52</a:t>
            </a:fld>
            <a:endParaRPr lang="en-US" dirty="0"/>
          </a:p>
        </p:txBody>
      </p:sp>
    </p:spTree>
    <p:extLst>
      <p:ext uri="{BB962C8B-B14F-4D97-AF65-F5344CB8AC3E}">
        <p14:creationId xmlns:p14="http://schemas.microsoft.com/office/powerpoint/2010/main" val="501181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60</a:t>
            </a:fld>
            <a:endParaRPr lang="en-US" dirty="0"/>
          </a:p>
        </p:txBody>
      </p:sp>
    </p:spTree>
    <p:extLst>
      <p:ext uri="{BB962C8B-B14F-4D97-AF65-F5344CB8AC3E}">
        <p14:creationId xmlns:p14="http://schemas.microsoft.com/office/powerpoint/2010/main" val="418415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61</a:t>
            </a:fld>
            <a:endParaRPr lang="en-US" dirty="0"/>
          </a:p>
        </p:txBody>
      </p:sp>
    </p:spTree>
    <p:extLst>
      <p:ext uri="{BB962C8B-B14F-4D97-AF65-F5344CB8AC3E}">
        <p14:creationId xmlns:p14="http://schemas.microsoft.com/office/powerpoint/2010/main" val="3441094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62</a:t>
            </a:fld>
            <a:endParaRPr lang="en-US" dirty="0"/>
          </a:p>
        </p:txBody>
      </p:sp>
    </p:spTree>
    <p:extLst>
      <p:ext uri="{BB962C8B-B14F-4D97-AF65-F5344CB8AC3E}">
        <p14:creationId xmlns:p14="http://schemas.microsoft.com/office/powerpoint/2010/main" val="335489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2476326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3621502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217455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parallel directive is fairly similar to the kernels directive in function. But how you use it is fairly different.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27213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Bullet 1 **</a:t>
            </a:r>
          </a:p>
          <a:p>
            <a:r>
              <a:rPr lang="en-US" dirty="0"/>
              <a:t>The programmer must express all parallelism</a:t>
            </a:r>
            <a:r>
              <a:rPr lang="en-US" strike="sngStrike" dirty="0"/>
              <a:t>, and all optimizations</a:t>
            </a:r>
          </a:p>
          <a:p>
            <a:endParaRPr lang="en-US" strike="sngStrike" dirty="0"/>
          </a:p>
          <a:p>
            <a:r>
              <a:rPr lang="en-US" dirty="0"/>
              <a:t>** Bullet 2 **</a:t>
            </a:r>
          </a:p>
          <a:p>
            <a:r>
              <a:rPr lang="en-US" dirty="0"/>
              <a:t>We will discuss redundant parallelization a little bit more later. However, a redundant parallelization is when you run something multiple times, in parallel. Like running an entire loop many times, but run it at the same time.</a:t>
            </a:r>
          </a:p>
          <a:p>
            <a:endParaRPr lang="en-US" dirty="0"/>
          </a:p>
          <a:p>
            <a:r>
              <a:rPr lang="en-US" dirty="0"/>
              <a:t>** Bullet 3 **</a:t>
            </a:r>
          </a:p>
          <a:p>
            <a:r>
              <a:rPr lang="en-US" dirty="0"/>
              <a:t>This means that the compiler puts full faith into the programmer.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391871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gangs can have 1 or more computational threads (meaning that it can execute code). For example, when programming with a multicore CPU, each gang will have 1 thread. Other architectures can have more. A GPU, for example may have hundreds of threads per gang.</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2479721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1_Title Slide ">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21875" b="21875"/>
          <a:stretch/>
        </p:blipFill>
        <p:spPr>
          <a:xfrm>
            <a:off x="0" y="0"/>
            <a:ext cx="10972800" cy="6172200"/>
          </a:xfrm>
          <a:prstGeom prst="rect">
            <a:avLst/>
          </a:prstGeom>
        </p:spPr>
      </p:pic>
      <p:sp>
        <p:nvSpPr>
          <p:cNvPr id="11" name="Rectangle 4"/>
          <p:cNvSpPr>
            <a:spLocks noGrp="1" noChangeArrowheads="1"/>
          </p:cNvSpPr>
          <p:nvPr userDrawn="1">
            <p:ph type="subTitle" idx="1"/>
          </p:nvPr>
        </p:nvSpPr>
        <p:spPr>
          <a:xfrm>
            <a:off x="433639" y="2349988"/>
            <a:ext cx="8972550" cy="369332"/>
          </a:xfrm>
        </p:spPr>
        <p:txBody>
          <a:bodyPr wrap="square" anchor="t">
            <a:spAutoFit/>
          </a:bodyPr>
          <a:lstStyle>
            <a:lvl1pPr marL="0" indent="0" algn="l">
              <a:lnSpc>
                <a:spcPct val="90000"/>
              </a:lnSpc>
              <a:spcBef>
                <a:spcPts val="600"/>
              </a:spcBef>
              <a:spcAft>
                <a:spcPts val="300"/>
              </a:spcAft>
              <a:buFontTx/>
              <a:buNone/>
              <a:defRPr sz="2000" b="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33639" y="917182"/>
            <a:ext cx="8972550" cy="1419681"/>
          </a:xfrm>
        </p:spPr>
        <p:txBody>
          <a:bodyPr anchor="b">
            <a:noAutofit/>
          </a:bodyPr>
          <a:lstStyle>
            <a:lvl1pPr algn="l">
              <a:lnSpc>
                <a:spcPct val="90000"/>
              </a:lnSpc>
              <a:spcBef>
                <a:spcPts val="0"/>
              </a:spcBef>
              <a:defRPr sz="5200" b="0" cap="all" baseline="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8" name="Group 7"/>
          <p:cNvGrpSpPr/>
          <p:nvPr userDrawn="1"/>
        </p:nvGrpSpPr>
        <p:grpSpPr>
          <a:xfrm>
            <a:off x="-28075" y="0"/>
            <a:ext cx="187005" cy="6172200"/>
            <a:chOff x="311342" y="0"/>
            <a:chExt cx="401443" cy="6172200"/>
          </a:xfrm>
        </p:grpSpPr>
        <p:sp>
          <p:nvSpPr>
            <p:cNvPr id="10" name="Rectangle 9"/>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8551" y="5405553"/>
            <a:ext cx="1661097" cy="447845"/>
          </a:xfrm>
          <a:prstGeom prst="rect">
            <a:avLst/>
          </a:prstGeom>
        </p:spPr>
      </p:pic>
    </p:spTree>
    <p:extLst>
      <p:ext uri="{BB962C8B-B14F-4D97-AF65-F5344CB8AC3E}">
        <p14:creationId xmlns:p14="http://schemas.microsoft.com/office/powerpoint/2010/main" val="171111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641" y="649796"/>
            <a:ext cx="9976104" cy="590931"/>
          </a:xfrm>
        </p:spPr>
        <p:txBody>
          <a:bodyPr/>
          <a:lstStyle>
            <a:lvl1pPr algn="l">
              <a:defRPr b="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36740" y="2103035"/>
            <a:ext cx="9948672" cy="3718925"/>
          </a:xfrm>
        </p:spPr>
        <p:txBody>
          <a:bodyPr/>
          <a:lstStyle>
            <a:lvl1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1pPr>
            <a:lvl2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2pPr>
            <a:lvl3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9641" y="1188030"/>
            <a:ext cx="9976104" cy="525463"/>
          </a:xfrm>
        </p:spPr>
        <p:txBody>
          <a:bodyPr/>
          <a:lstStyle>
            <a:lvl1pPr marL="0" indent="0" algn="l">
              <a:buFontTx/>
              <a:buNone/>
              <a:defRPr sz="2400" b="0">
                <a:solidFill>
                  <a:schemeClr val="tx2"/>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grpSp>
        <p:nvGrpSpPr>
          <p:cNvPr id="15" name="Group 14"/>
          <p:cNvGrpSpPr/>
          <p:nvPr userDrawn="1"/>
        </p:nvGrpSpPr>
        <p:grpSpPr>
          <a:xfrm>
            <a:off x="-28075" y="0"/>
            <a:ext cx="187005" cy="6172200"/>
            <a:chOff x="311342" y="0"/>
            <a:chExt cx="401443" cy="6172200"/>
          </a:xfrm>
        </p:grpSpPr>
        <p:sp>
          <p:nvSpPr>
            <p:cNvPr id="16" name="Rectangle 1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 Blue">
    <p:spTree>
      <p:nvGrpSpPr>
        <p:cNvPr id="1" name=""/>
        <p:cNvGrpSpPr/>
        <p:nvPr/>
      </p:nvGrpSpPr>
      <p:grpSpPr>
        <a:xfrm>
          <a:off x="0" y="0"/>
          <a:ext cx="0" cy="0"/>
          <a:chOff x="0" y="0"/>
          <a:chExt cx="0" cy="0"/>
        </a:xfrm>
      </p:grpSpPr>
      <p:sp>
        <p:nvSpPr>
          <p:cNvPr id="3" name="Rectangle 2"/>
          <p:cNvSpPr/>
          <p:nvPr userDrawn="1"/>
        </p:nvSpPr>
        <p:spPr>
          <a:xfrm>
            <a:off x="0" y="0"/>
            <a:ext cx="10972800" cy="5346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2377739"/>
            <a:ext cx="9976104" cy="590931"/>
          </a:xfrm>
        </p:spPr>
        <p:txBody>
          <a:bodyPr anchor="ctr"/>
          <a:lstStyle>
            <a:lvl1pPr algn="ctr">
              <a:defRPr>
                <a:solidFill>
                  <a:schemeClr val="tx1"/>
                </a:solidFill>
              </a:defRPr>
            </a:lvl1pPr>
          </a:lstStyle>
          <a:p>
            <a:r>
              <a:rPr lang="en-US" dirty="0"/>
              <a:t>Click to edit Master title style</a:t>
            </a:r>
          </a:p>
        </p:txBody>
      </p:sp>
      <p:grpSp>
        <p:nvGrpSpPr>
          <p:cNvPr id="4" name="Group 3"/>
          <p:cNvGrpSpPr/>
          <p:nvPr userDrawn="1"/>
        </p:nvGrpSpPr>
        <p:grpSpPr>
          <a:xfrm>
            <a:off x="-28075" y="0"/>
            <a:ext cx="187005" cy="6172200"/>
            <a:chOff x="311342" y="0"/>
            <a:chExt cx="401443" cy="6172200"/>
          </a:xfrm>
        </p:grpSpPr>
        <p:sp>
          <p:nvSpPr>
            <p:cNvPr id="5" name="Rectangle 4"/>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160020" y="2165063"/>
            <a:ext cx="10812780" cy="3181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85408" y="3026024"/>
            <a:ext cx="8805227" cy="624769"/>
          </a:xfrm>
        </p:spPr>
        <p:txBody>
          <a:bodyPr/>
          <a:lstStyle>
            <a:lvl1pPr marL="0" indent="0">
              <a:buClr>
                <a:schemeClr val="bg2"/>
              </a:buClr>
              <a:buSzPct val="100000"/>
              <a:buFontTx/>
              <a:buNone/>
              <a:defRPr sz="2800">
                <a:solidFill>
                  <a:schemeClr val="tx1"/>
                </a:solidFill>
              </a:defRPr>
            </a:lvl1pPr>
            <a:lvl2pPr marL="571500" indent="0">
              <a:buClr>
                <a:schemeClr val="bg2"/>
              </a:buClr>
              <a:buSzPct val="100000"/>
              <a:buFontTx/>
              <a:buNone/>
              <a:defRPr sz="2400">
                <a:solidFill>
                  <a:schemeClr val="tx1"/>
                </a:solidFill>
              </a:defRPr>
            </a:lvl2pPr>
            <a:lvl3pPr marL="1089025" indent="0">
              <a:buClr>
                <a:schemeClr val="bg2"/>
              </a:buClr>
              <a:buSzPct val="100000"/>
              <a:buFontTx/>
              <a:buNone/>
              <a:defRPr sz="2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5" name="Text Placeholder 4"/>
          <p:cNvSpPr>
            <a:spLocks noGrp="1"/>
          </p:cNvSpPr>
          <p:nvPr>
            <p:ph type="body" sz="quarter" idx="10"/>
          </p:nvPr>
        </p:nvSpPr>
        <p:spPr>
          <a:xfrm>
            <a:off x="1685408" y="4039406"/>
            <a:ext cx="8805227" cy="525463"/>
          </a:xfrm>
        </p:spPr>
        <p:txBody>
          <a:bodyPr/>
          <a:lstStyle>
            <a:lvl1pPr marL="0" indent="0" algn="l">
              <a:buFontTx/>
              <a:buNone/>
              <a:defRPr sz="1800" b="0">
                <a:solidFill>
                  <a:schemeClr val="tx1"/>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16" name="Rectangle 15"/>
          <p:cNvSpPr/>
          <p:nvPr userDrawn="1"/>
        </p:nvSpPr>
        <p:spPr>
          <a:xfrm>
            <a:off x="39303" y="1274332"/>
            <a:ext cx="1603324" cy="1475018"/>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
        <p:nvSpPr>
          <p:cNvPr id="17" name="Rectangle 16"/>
          <p:cNvSpPr/>
          <p:nvPr userDrawn="1"/>
        </p:nvSpPr>
        <p:spPr>
          <a:xfrm rot="10800000">
            <a:off x="9303106" y="4972804"/>
            <a:ext cx="1603324" cy="1264024"/>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2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476791" y="633526"/>
            <a:ext cx="5922117" cy="6186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5905833"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76791" y="1183333"/>
            <a:ext cx="5922117"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036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791" y="661226"/>
            <a:ext cx="9976104" cy="590931"/>
          </a:xfrm>
        </p:spPr>
        <p:txBody>
          <a:bodyPr/>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4238" y="247650"/>
            <a:ext cx="9204325" cy="590931"/>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buFontTx/>
              <a:buBlip>
                <a:blip r:embed="rId2"/>
              </a:buBlip>
              <a:defRPr>
                <a:solidFill>
                  <a:schemeClr val="tx1"/>
                </a:solidFill>
              </a:defRPr>
            </a:lvl1pPr>
            <a:lvl2pPr>
              <a:buSzPct val="100000"/>
              <a:buFontTx/>
              <a:buBlip>
                <a:blip r:embed="rId2"/>
              </a:buBlip>
              <a:defRPr>
                <a:solidFill>
                  <a:schemeClr val="tx1"/>
                </a:solidFill>
              </a:defRPr>
            </a:lvl2pPr>
            <a:lvl3pPr>
              <a:buSzPct val="100000"/>
              <a:buFontTx/>
              <a:buBlip>
                <a:blip r:embed="rId2"/>
              </a:buBlip>
              <a:defRPr sz="1800">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13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26652"/>
            <a:ext cx="9976104" cy="6186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98348" y="2111661"/>
            <a:ext cx="4945063" cy="3693521"/>
          </a:xfrm>
        </p:spPr>
        <p:txBody>
          <a:bodyPr/>
          <a:lstStyle>
            <a:lvl1pPr marL="231775" indent="-231775">
              <a:buSzPct val="100000"/>
              <a:buFontTx/>
              <a:buBlip>
                <a:blip r:embed="rId2"/>
              </a:buBlip>
              <a:defRPr sz="2400" b="0">
                <a:solidFill>
                  <a:schemeClr val="bg1"/>
                </a:solidFill>
              </a:defRPr>
            </a:lvl1pPr>
            <a:lvl2pPr marL="803275" indent="-231775">
              <a:buSzPct val="100000"/>
              <a:buFontTx/>
              <a:buBlip>
                <a:blip r:embed="rId2"/>
              </a:buBlip>
              <a:defRPr sz="2000" b="0">
                <a:solidFill>
                  <a:schemeClr val="bg1"/>
                </a:solidFill>
              </a:defRPr>
            </a:lvl2pPr>
            <a:lvl3pPr marL="1255713" indent="-166688">
              <a:buSzPct val="100000"/>
              <a:buFontTx/>
              <a:buBlip>
                <a:blip r:embed="rId2"/>
              </a:buBlip>
              <a:defRPr sz="1800" b="0">
                <a:solidFill>
                  <a:schemeClr val="bg1"/>
                </a:solidFill>
              </a:defRPr>
            </a:lvl3pPr>
            <a:lvl4pPr marL="1774825" indent="-228600">
              <a:buFont typeface="Wingdings" panose="05000000000000000000" pitchFamily="2" charset="2"/>
              <a:buChar char="§"/>
              <a:defRPr sz="1800" b="0">
                <a:solidFill>
                  <a:schemeClr val="tx1"/>
                </a:solidFill>
              </a:defRPr>
            </a:lvl4pPr>
            <a:lvl5pPr marL="2117725" indent="-228600">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5529390" y="2111661"/>
            <a:ext cx="4945062" cy="3693521"/>
          </a:xfrm>
        </p:spPr>
        <p:txBody>
          <a:bodyPr/>
          <a:lstStyle>
            <a:lvl1pPr marL="231775" indent="-231775">
              <a:buSzPct val="100000"/>
              <a:buFontTx/>
              <a:buBlip>
                <a:blip r:embed="rId2"/>
              </a:buBlip>
              <a:defRPr sz="2400" b="0">
                <a:solidFill>
                  <a:schemeClr val="bg1"/>
                </a:solidFill>
              </a:defRPr>
            </a:lvl1pPr>
            <a:lvl2pPr marL="803275" indent="-231775">
              <a:buSzPct val="100000"/>
              <a:buFontTx/>
              <a:buBlip>
                <a:blip r:embed="rId2"/>
              </a:buBlip>
              <a:defRPr sz="2000" b="0">
                <a:solidFill>
                  <a:schemeClr val="bg1"/>
                </a:solidFill>
              </a:defRPr>
            </a:lvl2pPr>
            <a:lvl3pPr marL="1255713" indent="-166688">
              <a:buSzPct val="100000"/>
              <a:buFontTx/>
              <a:buBlip>
                <a:blip r:embed="rId2"/>
              </a:buBlip>
              <a:defRPr sz="1800" b="0">
                <a:solidFill>
                  <a:schemeClr val="bg1"/>
                </a:solidFill>
              </a:defRPr>
            </a:lvl3pPr>
            <a:lvl4pPr marL="1774825" indent="-228600">
              <a:buFont typeface="Wingdings" panose="05000000000000000000" pitchFamily="2" charset="2"/>
              <a:buChar char="§"/>
              <a:defRPr sz="1800" b="0">
                <a:solidFill>
                  <a:schemeClr val="tx1"/>
                </a:solidFill>
              </a:defRPr>
            </a:lvl4pPr>
            <a:lvl5pPr marL="2117725" indent="-228600">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180568"/>
            <a:ext cx="9976104"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97946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1036"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7392" y="2105237"/>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grpSp>
        <p:nvGrpSpPr>
          <p:cNvPr id="25" name="Group 24"/>
          <p:cNvGrpSpPr/>
          <p:nvPr userDrawn="1"/>
        </p:nvGrpSpPr>
        <p:grpSpPr>
          <a:xfrm>
            <a:off x="-28075" y="0"/>
            <a:ext cx="187005" cy="6172200"/>
            <a:chOff x="311342" y="0"/>
            <a:chExt cx="401443" cy="6172200"/>
          </a:xfrm>
        </p:grpSpPr>
        <p:sp>
          <p:nvSpPr>
            <p:cNvPr id="26" name="Rectangle 2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96574" y="5769221"/>
            <a:ext cx="770828" cy="207821"/>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1" r:id="rId1"/>
    <p:sldLayoutId id="2147483896" r:id="rId2"/>
    <p:sldLayoutId id="2147483954" r:id="rId3"/>
    <p:sldLayoutId id="2147483917" r:id="rId4"/>
    <p:sldLayoutId id="2147483969" r:id="rId5"/>
    <p:sldLayoutId id="2147483919" r:id="rId6"/>
    <p:sldLayoutId id="2147483982" r:id="rId7"/>
    <p:sldLayoutId id="214748398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fontAlgn="base">
        <a:lnSpc>
          <a:spcPct val="90000"/>
        </a:lnSpc>
        <a:spcBef>
          <a:spcPct val="0"/>
        </a:spcBef>
        <a:spcAft>
          <a:spcPct val="0"/>
        </a:spcAft>
        <a:defRPr sz="3600" b="0" cap="all"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openacc@nvidia.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hyperlink" Target="mailto:openacc@nvidia.com"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nvlabs.qwiklab.com/"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developer.nvidia.com/openacc-advanced-course" TargetMode="External"/><Relationship Id="rId2" Type="http://schemas.openxmlformats.org/officeDocument/2006/relationships/hyperlink" Target="https://developer.nvidia.com/openacc-overview-course" TargetMode="External"/><Relationship Id="rId1" Type="http://schemas.openxmlformats.org/officeDocument/2006/relationships/slideLayout" Target="../slideLayouts/slideLayout2.xml"/><Relationship Id="rId4" Type="http://schemas.openxmlformats.org/officeDocument/2006/relationships/hyperlink" Target="http://on-demand-gtc.gputechconf.com/gtc-quicklink/hhZd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hyperlink" Target="https://www.openacc.org/events" TargetMode="External"/><Relationship Id="rId13" Type="http://schemas.openxmlformats.org/officeDocument/2006/relationships/hyperlink" Target="https://www.pgroup.com/products/community.htm" TargetMode="External"/><Relationship Id="rId3" Type="http://schemas.openxmlformats.org/officeDocument/2006/relationships/image" Target="../media/image11.png"/><Relationship Id="rId7" Type="http://schemas.openxmlformats.org/officeDocument/2006/relationships/hyperlink" Target="https://www.openacc.org/success-stories" TargetMode="External"/><Relationship Id="rId12" Type="http://schemas.openxmlformats.org/officeDocument/2006/relationships/hyperlink" Target="https://www.openacc.org/tools" TargetMode="External"/><Relationship Id="rId2" Type="http://schemas.openxmlformats.org/officeDocument/2006/relationships/notesSlide" Target="../notesSlides/notesSlide36.xml"/><Relationship Id="rId16" Type="http://schemas.openxmlformats.org/officeDocument/2006/relationships/hyperlink" Target="https://www.openacc.org/community#slack"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hyperlink" Target="https://www.openacc.org/resources" TargetMode="External"/><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hyperlink" Target="https://gcc.gnu.org/wiki/OpenACC" TargetMode="External"/><Relationship Id="rId14" Type="http://schemas.openxmlformats.org/officeDocument/2006/relationships/image" Target="../media/image16.png"/></Relationships>
</file>

<file path=ppt/slides/_rels/slide61.xml.rels><?xml version="1.0" encoding="UTF-8" standalone="yes"?>
<Relationships xmlns="http://schemas.openxmlformats.org/package/2006/relationships"><Relationship Id="rId8" Type="http://schemas.openxmlformats.org/officeDocument/2006/relationships/hyperlink" Target="https://www.pgroup.com/products/community.htm" TargetMode="External"/><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0.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8" Type="http://schemas.openxmlformats.org/officeDocument/2006/relationships/hyperlink" Target="https://www.pgroup.com/products/community.htm" TargetMode="External"/><Relationship Id="rId3" Type="http://schemas.openxmlformats.org/officeDocument/2006/relationships/image" Target="../media/image22.jpeg"/><Relationship Id="rId7" Type="http://schemas.openxmlformats.org/officeDocument/2006/relationships/hyperlink" Target="http://www.informit.com/store/openacc-for-programmers-concepts-and-strategies-9780134694283"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hyperlink" Target="http://www.informit.com/authors/bio/86026a16-ba1a-465b-95dd-12f8b12b7e33" TargetMode="External"/><Relationship Id="rId4" Type="http://schemas.openxmlformats.org/officeDocument/2006/relationships/hyperlink" Target="http://www.informit.com/authors/bio/5b309bdc-960d-45a2-8edd-b9963df5f4f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33639" y="2349988"/>
            <a:ext cx="8972550" cy="761747"/>
          </a:xfrm>
        </p:spPr>
        <p:txBody>
          <a:bodyPr/>
          <a:lstStyle/>
          <a:p>
            <a:r>
              <a:rPr lang="en-US" dirty="0"/>
              <a:t>Jeff Larkin, </a:t>
            </a:r>
            <a:r>
              <a:rPr lang="en-US"/>
              <a:t>NVIDIA </a:t>
            </a:r>
          </a:p>
          <a:p>
            <a:r>
              <a:rPr lang="en-US"/>
              <a:t>November 2, 2017</a:t>
            </a:r>
            <a:endParaRPr lang="en-US" dirty="0"/>
          </a:p>
        </p:txBody>
      </p:sp>
      <p:sp>
        <p:nvSpPr>
          <p:cNvPr id="3" name="Title 2"/>
          <p:cNvSpPr>
            <a:spLocks noGrp="1"/>
          </p:cNvSpPr>
          <p:nvPr>
            <p:ph type="title"/>
          </p:nvPr>
        </p:nvSpPr>
        <p:spPr>
          <a:xfrm>
            <a:off x="433638" y="917182"/>
            <a:ext cx="9969145" cy="1419681"/>
          </a:xfrm>
        </p:spPr>
        <p:txBody>
          <a:bodyPr/>
          <a:lstStyle/>
          <a:p>
            <a:r>
              <a:rPr lang="en-US" cap="none" dirty="0"/>
              <a:t>Introduction to OpenACC: Optimizing and Best Practices</a:t>
            </a:r>
            <a:endParaRPr lang="en-US" dirty="0"/>
          </a:p>
        </p:txBody>
      </p:sp>
    </p:spTree>
    <p:extLst>
      <p:ext uri="{BB962C8B-B14F-4D97-AF65-F5344CB8AC3E}">
        <p14:creationId xmlns:p14="http://schemas.microsoft.com/office/powerpoint/2010/main" val="200252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parallel directive</a:t>
            </a:r>
          </a:p>
        </p:txBody>
      </p:sp>
      <p:sp>
        <p:nvSpPr>
          <p:cNvPr id="3" name="Content Placeholder 2">
            <a:extLst>
              <a:ext uri="{FF2B5EF4-FFF2-40B4-BE49-F238E27FC236}">
                <a16:creationId xmlns:a16="http://schemas.microsoft.com/office/drawing/2014/main" id="{DAE5758E-8F51-4F5C-AFBB-B2CCFF83AA6B}"/>
              </a:ext>
            </a:extLst>
          </p:cNvPr>
          <p:cNvSpPr>
            <a:spLocks noGrp="1"/>
          </p:cNvSpPr>
          <p:nvPr>
            <p:ph idx="1"/>
          </p:nvPr>
        </p:nvSpPr>
        <p:spPr>
          <a:xfrm>
            <a:off x="4776144" y="2103035"/>
            <a:ext cx="5609267" cy="3718925"/>
          </a:xfrm>
        </p:spPr>
        <p:txBody>
          <a:bodyPr/>
          <a:lstStyle/>
          <a:p>
            <a:r>
              <a:rPr lang="en-US" dirty="0"/>
              <a:t>The parallel directive instructs the compiler to create </a:t>
            </a:r>
            <a:r>
              <a:rPr lang="en-US" i="1" dirty="0"/>
              <a:t>parallel gangs</a:t>
            </a:r>
            <a:r>
              <a:rPr lang="en-US" dirty="0"/>
              <a:t> on the accelerator </a:t>
            </a:r>
          </a:p>
          <a:p>
            <a:r>
              <a:rPr lang="en-US" dirty="0"/>
              <a:t>The loop directive asserts to the compiler that a loop is safe to parallelize. Without it the code runs redundantly in each gang.</a:t>
            </a:r>
          </a:p>
          <a:p>
            <a:r>
              <a:rPr lang="en-US" dirty="0"/>
              <a:t>Compiler will use this assertion to parallelize anything the programmer tells it to, regardless of whether or not it will break the program</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a:xfrm>
            <a:off x="419641" y="1188030"/>
            <a:ext cx="9976104" cy="525463"/>
          </a:xfrm>
        </p:spPr>
        <p:txBody>
          <a:bodyPr/>
          <a:lstStyle/>
          <a:p>
            <a:r>
              <a:rPr lang="en-US" dirty="0"/>
              <a:t>Programmer-driven Parallelism</a:t>
            </a:r>
          </a:p>
        </p:txBody>
      </p:sp>
      <p:sp>
        <p:nvSpPr>
          <p:cNvPr id="5" name="Rectangle 4">
            <a:extLst>
              <a:ext uri="{FF2B5EF4-FFF2-40B4-BE49-F238E27FC236}">
                <a16:creationId xmlns:a16="http://schemas.microsoft.com/office/drawing/2014/main" id="{43A4C280-77B8-4807-9D4B-71A19A92B39B}"/>
              </a:ext>
            </a:extLst>
          </p:cNvPr>
          <p:cNvSpPr/>
          <p:nvPr/>
        </p:nvSpPr>
        <p:spPr>
          <a:xfrm>
            <a:off x="434101" y="4016840"/>
            <a:ext cx="3860899" cy="1137197"/>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chemeClr val="bg1"/>
                </a:solidFill>
                <a:latin typeface="Consolas" panose="020B0609020204030204" pitchFamily="49" charset="0"/>
                <a:cs typeface="Courier New" panose="02070309020205020404" pitchFamily="49" charset="0"/>
              </a:rPr>
              <a:t>&lt;sequential code&gt;</a:t>
            </a:r>
          </a:p>
          <a:p>
            <a:pPr defTabSz="228600">
              <a:lnSpc>
                <a:spcPct val="90000"/>
              </a:lnSpc>
            </a:pP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&lt;for loop&gt;</a:t>
            </a:r>
          </a:p>
        </p:txBody>
      </p:sp>
      <p:grpSp>
        <p:nvGrpSpPr>
          <p:cNvPr id="6" name="Group 5">
            <a:extLst>
              <a:ext uri="{FF2B5EF4-FFF2-40B4-BE49-F238E27FC236}">
                <a16:creationId xmlns:a16="http://schemas.microsoft.com/office/drawing/2014/main" id="{71E947CA-9157-45BF-BE9B-BE493B8BE7ED}"/>
              </a:ext>
            </a:extLst>
          </p:cNvPr>
          <p:cNvGrpSpPr/>
          <p:nvPr/>
        </p:nvGrpSpPr>
        <p:grpSpPr>
          <a:xfrm rot="5400000">
            <a:off x="3168766" y="1940002"/>
            <a:ext cx="1176165" cy="1502231"/>
            <a:chOff x="6214891" y="3115992"/>
            <a:chExt cx="814388" cy="979896"/>
          </a:xfrm>
        </p:grpSpPr>
        <p:pic>
          <p:nvPicPr>
            <p:cNvPr id="7" name="Picture 6" descr="thinner_intel_chip.png">
              <a:extLst>
                <a:ext uri="{FF2B5EF4-FFF2-40B4-BE49-F238E27FC236}">
                  <a16:creationId xmlns:a16="http://schemas.microsoft.com/office/drawing/2014/main" id="{7B44574D-9250-4BF1-9166-6CBB64E2F559}"/>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bwMode="auto">
            <a:xfrm>
              <a:off x="6214891" y="3115992"/>
              <a:ext cx="814388" cy="979896"/>
            </a:xfrm>
            <a:prstGeom prst="rect">
              <a:avLst/>
            </a:prstGeom>
            <a:noFill/>
            <a:ln w="9525">
              <a:noFill/>
              <a:miter lim="800000"/>
              <a:headEnd/>
              <a:tailEnd/>
            </a:ln>
          </p:spPr>
        </p:pic>
        <p:grpSp>
          <p:nvGrpSpPr>
            <p:cNvPr id="8" name="Group 7">
              <a:extLst>
                <a:ext uri="{FF2B5EF4-FFF2-40B4-BE49-F238E27FC236}">
                  <a16:creationId xmlns:a16="http://schemas.microsoft.com/office/drawing/2014/main" id="{D5D6BFD8-2EB1-4FFC-BA8D-906E3ED18ABC}"/>
                </a:ext>
              </a:extLst>
            </p:cNvPr>
            <p:cNvGrpSpPr/>
            <p:nvPr/>
          </p:nvGrpSpPr>
          <p:grpSpPr>
            <a:xfrm>
              <a:off x="6336800" y="3234934"/>
              <a:ext cx="552730" cy="741364"/>
              <a:chOff x="588414" y="2693311"/>
              <a:chExt cx="552730" cy="741364"/>
            </a:xfrm>
          </p:grpSpPr>
          <p:sp>
            <p:nvSpPr>
              <p:cNvPr id="9" name="Rounded Rectangle 8">
                <a:extLst>
                  <a:ext uri="{FF2B5EF4-FFF2-40B4-BE49-F238E27FC236}">
                    <a16:creationId xmlns:a16="http://schemas.microsoft.com/office/drawing/2014/main" id="{784684B8-9D05-46C7-8D0B-2B6AACE2CC27}"/>
                  </a:ext>
                </a:extLst>
              </p:cNvPr>
              <p:cNvSpPr/>
              <p:nvPr/>
            </p:nvSpPr>
            <p:spPr bwMode="auto">
              <a:xfrm rot="5400000">
                <a:off x="915485" y="2676134"/>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10" name="Rounded Rectangle 9">
                <a:extLst>
                  <a:ext uri="{FF2B5EF4-FFF2-40B4-BE49-F238E27FC236}">
                    <a16:creationId xmlns:a16="http://schemas.microsoft.com/office/drawing/2014/main" id="{FB93B8F8-28E9-4DD9-A931-77FD4552256D}"/>
                  </a:ext>
                </a:extLst>
              </p:cNvPr>
              <p:cNvSpPr/>
              <p:nvPr/>
            </p:nvSpPr>
            <p:spPr bwMode="auto">
              <a:xfrm rot="5400000">
                <a:off x="915485" y="3209017"/>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11" name="Rounded Rectangle 10">
                <a:extLst>
                  <a:ext uri="{FF2B5EF4-FFF2-40B4-BE49-F238E27FC236}">
                    <a16:creationId xmlns:a16="http://schemas.microsoft.com/office/drawing/2014/main" id="{D5376FEB-717E-48BF-957C-C95706DDE14A}"/>
                  </a:ext>
                </a:extLst>
              </p:cNvPr>
              <p:cNvSpPr/>
              <p:nvPr/>
            </p:nvSpPr>
            <p:spPr bwMode="auto">
              <a:xfrm rot="5400000">
                <a:off x="605591" y="2676134"/>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12" name="Rounded Rectangle 11">
                <a:extLst>
                  <a:ext uri="{FF2B5EF4-FFF2-40B4-BE49-F238E27FC236}">
                    <a16:creationId xmlns:a16="http://schemas.microsoft.com/office/drawing/2014/main" id="{B034E67E-CD09-4836-BE5A-C94F3928FD4F}"/>
                  </a:ext>
                </a:extLst>
              </p:cNvPr>
              <p:cNvSpPr/>
              <p:nvPr/>
            </p:nvSpPr>
            <p:spPr bwMode="auto">
              <a:xfrm rot="5400000">
                <a:off x="915485" y="2944711"/>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13" name="Rounded Rectangle 12">
                <a:extLst>
                  <a:ext uri="{FF2B5EF4-FFF2-40B4-BE49-F238E27FC236}">
                    <a16:creationId xmlns:a16="http://schemas.microsoft.com/office/drawing/2014/main" id="{B6428581-0DA7-450B-B2E4-C8D513B0495B}"/>
                  </a:ext>
                </a:extLst>
              </p:cNvPr>
              <p:cNvSpPr/>
              <p:nvPr/>
            </p:nvSpPr>
            <p:spPr bwMode="auto">
              <a:xfrm rot="5400000">
                <a:off x="605591" y="3209017"/>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14" name="Rounded Rectangle 13">
                <a:extLst>
                  <a:ext uri="{FF2B5EF4-FFF2-40B4-BE49-F238E27FC236}">
                    <a16:creationId xmlns:a16="http://schemas.microsoft.com/office/drawing/2014/main" id="{80162E29-D354-499C-A2B2-C781CCCC65F7}"/>
                  </a:ext>
                </a:extLst>
              </p:cNvPr>
              <p:cNvSpPr/>
              <p:nvPr/>
            </p:nvSpPr>
            <p:spPr bwMode="auto">
              <a:xfrm rot="5400000">
                <a:off x="605591" y="2944711"/>
                <a:ext cx="208481" cy="242836"/>
              </a:xfrm>
              <a:prstGeom prst="roundRect">
                <a:avLst>
                  <a:gd name="adj" fmla="val 5203"/>
                </a:avLst>
              </a:prstGeom>
              <a:gradFill>
                <a:gsLst>
                  <a:gs pos="0">
                    <a:srgbClr val="003DB8"/>
                  </a:gs>
                  <a:gs pos="68000">
                    <a:srgbClr val="002164"/>
                  </a:gs>
                  <a:gs pos="100000">
                    <a:srgbClr val="00297A"/>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grpSp>
      </p:grpSp>
      <p:grpSp>
        <p:nvGrpSpPr>
          <p:cNvPr id="15" name="Group 14">
            <a:extLst>
              <a:ext uri="{FF2B5EF4-FFF2-40B4-BE49-F238E27FC236}">
                <a16:creationId xmlns:a16="http://schemas.microsoft.com/office/drawing/2014/main" id="{E3E92498-AFB4-4627-9509-D50A79AD6AA8}"/>
              </a:ext>
            </a:extLst>
          </p:cNvPr>
          <p:cNvGrpSpPr/>
          <p:nvPr/>
        </p:nvGrpSpPr>
        <p:grpSpPr>
          <a:xfrm>
            <a:off x="3123961" y="3303111"/>
            <a:ext cx="1167940" cy="601567"/>
            <a:chOff x="2561203" y="2622278"/>
            <a:chExt cx="1167939" cy="601567"/>
          </a:xfrm>
          <a:effectLst/>
        </p:grpSpPr>
        <p:grpSp>
          <p:nvGrpSpPr>
            <p:cNvPr id="16" name="Group 15">
              <a:extLst>
                <a:ext uri="{FF2B5EF4-FFF2-40B4-BE49-F238E27FC236}">
                  <a16:creationId xmlns:a16="http://schemas.microsoft.com/office/drawing/2014/main" id="{E7B3E96D-AA94-4250-8F45-858C6B778911}"/>
                </a:ext>
              </a:extLst>
            </p:cNvPr>
            <p:cNvGrpSpPr/>
            <p:nvPr/>
          </p:nvGrpSpPr>
          <p:grpSpPr>
            <a:xfrm flipH="1">
              <a:off x="2561203" y="2622278"/>
              <a:ext cx="584526" cy="601567"/>
              <a:chOff x="5802489" y="2978150"/>
              <a:chExt cx="648359" cy="250472"/>
            </a:xfrm>
          </p:grpSpPr>
          <p:cxnSp>
            <p:nvCxnSpPr>
              <p:cNvPr id="21" name="Straight Arrow Connector 20">
                <a:extLst>
                  <a:ext uri="{FF2B5EF4-FFF2-40B4-BE49-F238E27FC236}">
                    <a16:creationId xmlns:a16="http://schemas.microsoft.com/office/drawing/2014/main" id="{77BC4B08-73E9-49E1-AA30-60A48AD42CB7}"/>
                  </a:ext>
                </a:extLst>
              </p:cNvPr>
              <p:cNvCxnSpPr/>
              <p:nvPr/>
            </p:nvCxnSpPr>
            <p:spPr bwMode="auto">
              <a:xfrm flipV="1">
                <a:off x="5802489" y="2978150"/>
                <a:ext cx="648359"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2" name="Straight Arrow Connector 21">
                <a:extLst>
                  <a:ext uri="{FF2B5EF4-FFF2-40B4-BE49-F238E27FC236}">
                    <a16:creationId xmlns:a16="http://schemas.microsoft.com/office/drawing/2014/main" id="{BF94633F-9E6C-47A0-B719-D1AB5EB52799}"/>
                  </a:ext>
                </a:extLst>
              </p:cNvPr>
              <p:cNvCxnSpPr/>
              <p:nvPr/>
            </p:nvCxnSpPr>
            <p:spPr bwMode="auto">
              <a:xfrm flipV="1">
                <a:off x="5802489" y="2978150"/>
                <a:ext cx="371366"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3" name="Straight Arrow Connector 22">
                <a:extLst>
                  <a:ext uri="{FF2B5EF4-FFF2-40B4-BE49-F238E27FC236}">
                    <a16:creationId xmlns:a16="http://schemas.microsoft.com/office/drawing/2014/main" id="{D77C479B-EF40-49A2-A49E-0AA3061E3E87}"/>
                  </a:ext>
                </a:extLst>
              </p:cNvPr>
              <p:cNvCxnSpPr/>
              <p:nvPr/>
            </p:nvCxnSpPr>
            <p:spPr bwMode="auto">
              <a:xfrm flipV="1">
                <a:off x="5802489" y="2978150"/>
                <a:ext cx="94374"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7" name="Group 16">
              <a:extLst>
                <a:ext uri="{FF2B5EF4-FFF2-40B4-BE49-F238E27FC236}">
                  <a16:creationId xmlns:a16="http://schemas.microsoft.com/office/drawing/2014/main" id="{1A86FB22-685D-4D57-9726-9EA7927C0E2C}"/>
                </a:ext>
              </a:extLst>
            </p:cNvPr>
            <p:cNvGrpSpPr/>
            <p:nvPr/>
          </p:nvGrpSpPr>
          <p:grpSpPr>
            <a:xfrm>
              <a:off x="3144616" y="2622278"/>
              <a:ext cx="584526" cy="601567"/>
              <a:chOff x="5802489" y="2978150"/>
              <a:chExt cx="648359" cy="250472"/>
            </a:xfrm>
          </p:grpSpPr>
          <p:cxnSp>
            <p:nvCxnSpPr>
              <p:cNvPr id="18" name="Straight Arrow Connector 17">
                <a:extLst>
                  <a:ext uri="{FF2B5EF4-FFF2-40B4-BE49-F238E27FC236}">
                    <a16:creationId xmlns:a16="http://schemas.microsoft.com/office/drawing/2014/main" id="{D49038B5-99C3-440E-AB5D-1BEF8097332A}"/>
                  </a:ext>
                </a:extLst>
              </p:cNvPr>
              <p:cNvCxnSpPr/>
              <p:nvPr/>
            </p:nvCxnSpPr>
            <p:spPr bwMode="auto">
              <a:xfrm flipV="1">
                <a:off x="5802489" y="2978150"/>
                <a:ext cx="94374"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19" name="Straight Arrow Connector 18">
                <a:extLst>
                  <a:ext uri="{FF2B5EF4-FFF2-40B4-BE49-F238E27FC236}">
                    <a16:creationId xmlns:a16="http://schemas.microsoft.com/office/drawing/2014/main" id="{872BDA6D-F524-4CDB-AEBB-6B030D6EAB81}"/>
                  </a:ext>
                </a:extLst>
              </p:cNvPr>
              <p:cNvCxnSpPr/>
              <p:nvPr/>
            </p:nvCxnSpPr>
            <p:spPr bwMode="auto">
              <a:xfrm flipV="1">
                <a:off x="5802489" y="2978150"/>
                <a:ext cx="371366" cy="250472"/>
              </a:xfrm>
              <a:prstGeom prst="straightConnector1">
                <a:avLst/>
              </a:prstGeom>
              <a:noFill/>
              <a:ln w="12700">
                <a:solidFill>
                  <a:schemeClr val="tx2"/>
                </a:solidFill>
                <a:headEnd type="none"/>
                <a:tailEnd type="triangle"/>
              </a:ln>
              <a:effectLst/>
            </p:spPr>
            <p:style>
              <a:lnRef idx="2">
                <a:schemeClr val="accent1">
                  <a:shade val="50000"/>
                </a:schemeClr>
              </a:lnRef>
              <a:fillRef idx="1">
                <a:schemeClr val="accent1"/>
              </a:fillRef>
              <a:effectRef idx="0">
                <a:schemeClr val="accent1"/>
              </a:effectRef>
              <a:fontRef idx="minor">
                <a:schemeClr val="lt1"/>
              </a:fontRef>
            </p:style>
          </p:cxnSp>
          <p:cxnSp>
            <p:nvCxnSpPr>
              <p:cNvPr id="20" name="Straight Arrow Connector 19">
                <a:extLst>
                  <a:ext uri="{FF2B5EF4-FFF2-40B4-BE49-F238E27FC236}">
                    <a16:creationId xmlns:a16="http://schemas.microsoft.com/office/drawing/2014/main" id="{64651422-2915-40CB-882D-F673C8B850D7}"/>
                  </a:ext>
                </a:extLst>
              </p:cNvPr>
              <p:cNvCxnSpPr/>
              <p:nvPr/>
            </p:nvCxnSpPr>
            <p:spPr bwMode="auto">
              <a:xfrm flipV="1">
                <a:off x="5802489" y="2978150"/>
                <a:ext cx="648359" cy="250472"/>
              </a:xfrm>
              <a:prstGeom prst="straightConnector1">
                <a:avLst/>
              </a:prstGeom>
              <a:noFill/>
              <a:ln w="12700">
                <a:solidFill>
                  <a:schemeClr val="tx2"/>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25" name="Arc 24">
            <a:extLst>
              <a:ext uri="{FF2B5EF4-FFF2-40B4-BE49-F238E27FC236}">
                <a16:creationId xmlns:a16="http://schemas.microsoft.com/office/drawing/2014/main" id="{AC64CA80-0502-41F9-BAF7-38047F52ADAC}"/>
              </a:ext>
            </a:extLst>
          </p:cNvPr>
          <p:cNvSpPr/>
          <p:nvPr/>
        </p:nvSpPr>
        <p:spPr>
          <a:xfrm>
            <a:off x="2880349" y="3159919"/>
            <a:ext cx="828675" cy="1509295"/>
          </a:xfrm>
          <a:prstGeom prst="arc">
            <a:avLst>
              <a:gd name="adj1" fmla="val 21483458"/>
              <a:gd name="adj2" fmla="val 4261655"/>
            </a:avLst>
          </a:prstGeom>
          <a:ln w="19050">
            <a:solidFill>
              <a:srgbClr val="0C4E9B"/>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AE9A818F-32CA-48FA-9286-305CF2AC063F}"/>
              </a:ext>
            </a:extLst>
          </p:cNvPr>
          <p:cNvSpPr txBox="1"/>
          <p:nvPr/>
        </p:nvSpPr>
        <p:spPr>
          <a:xfrm>
            <a:off x="2945848" y="1873555"/>
            <a:ext cx="1608133"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bg1"/>
                </a:solidFill>
              </a:rPr>
              <a:t>Parallel Hardware</a:t>
            </a:r>
          </a:p>
        </p:txBody>
      </p:sp>
      <p:pic>
        <p:nvPicPr>
          <p:cNvPr id="29" name="Picture 28" descr="thinner_intel_chip.png">
            <a:extLst>
              <a:ext uri="{FF2B5EF4-FFF2-40B4-BE49-F238E27FC236}">
                <a16:creationId xmlns:a16="http://schemas.microsoft.com/office/drawing/2014/main" id="{4C68C681-CC38-4C57-9ED6-440668245ED5}"/>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bwMode="auto">
          <a:xfrm rot="5400000">
            <a:off x="783237" y="2625522"/>
            <a:ext cx="542022" cy="550602"/>
          </a:xfrm>
          <a:prstGeom prst="rect">
            <a:avLst/>
          </a:prstGeom>
          <a:noFill/>
          <a:ln w="9525">
            <a:noFill/>
            <a:miter lim="800000"/>
            <a:headEnd/>
            <a:tailEnd/>
          </a:ln>
        </p:spPr>
      </p:pic>
      <p:sp>
        <p:nvSpPr>
          <p:cNvPr id="27" name="Rounded Rectangle 9">
            <a:extLst>
              <a:ext uri="{FF2B5EF4-FFF2-40B4-BE49-F238E27FC236}">
                <a16:creationId xmlns:a16="http://schemas.microsoft.com/office/drawing/2014/main" id="{E00F77AC-10EA-4FED-A9B4-EF26C0BE5A64}"/>
              </a:ext>
            </a:extLst>
          </p:cNvPr>
          <p:cNvSpPr/>
          <p:nvPr/>
        </p:nvSpPr>
        <p:spPr bwMode="auto">
          <a:xfrm rot="10800000">
            <a:off x="896890" y="2725467"/>
            <a:ext cx="319612" cy="350711"/>
          </a:xfrm>
          <a:prstGeom prst="roundRect">
            <a:avLst>
              <a:gd name="adj" fmla="val 5203"/>
            </a:avLst>
          </a:prstGeom>
          <a:gradFill>
            <a:gsLst>
              <a:gs pos="67000">
                <a:srgbClr val="C00000"/>
              </a:gs>
              <a:gs pos="6000">
                <a:srgbClr val="FF0000"/>
              </a:gs>
              <a:gs pos="91000">
                <a:srgbClr val="800000"/>
              </a:gs>
              <a:gs pos="100000">
                <a:srgbClr val="C00000"/>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a:bevelT w="25400" h="12700" prst="coolSlant"/>
          </a:sp3d>
        </p:spPr>
        <p:txBody>
          <a:bodyPr/>
          <a:ls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defTabSz="914400">
              <a:defRPr/>
            </a:pPr>
            <a:endParaRPr lang="en-US" dirty="0">
              <a:solidFill>
                <a:srgbClr val="FFFFFF"/>
              </a:solidFill>
              <a:latin typeface="Arial"/>
            </a:endParaRPr>
          </a:p>
        </p:txBody>
      </p:sp>
      <p:sp>
        <p:nvSpPr>
          <p:cNvPr id="37" name="TextBox 36">
            <a:extLst>
              <a:ext uri="{FF2B5EF4-FFF2-40B4-BE49-F238E27FC236}">
                <a16:creationId xmlns:a16="http://schemas.microsoft.com/office/drawing/2014/main" id="{11CFBEE7-1738-4548-8A7B-4A0F8D108365}"/>
              </a:ext>
            </a:extLst>
          </p:cNvPr>
          <p:cNvSpPr txBox="1"/>
          <p:nvPr/>
        </p:nvSpPr>
        <p:spPr>
          <a:xfrm>
            <a:off x="764971" y="2383154"/>
            <a:ext cx="56457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bg1"/>
                </a:solidFill>
              </a:rPr>
              <a:t>CPU</a:t>
            </a:r>
          </a:p>
        </p:txBody>
      </p:sp>
      <p:sp>
        <p:nvSpPr>
          <p:cNvPr id="42" name="Arc 41">
            <a:extLst>
              <a:ext uri="{FF2B5EF4-FFF2-40B4-BE49-F238E27FC236}">
                <a16:creationId xmlns:a16="http://schemas.microsoft.com/office/drawing/2014/main" id="{789AE899-6CC4-4C55-8792-4EDDEFFD3EEC}"/>
              </a:ext>
            </a:extLst>
          </p:cNvPr>
          <p:cNvSpPr/>
          <p:nvPr/>
        </p:nvSpPr>
        <p:spPr>
          <a:xfrm flipH="1">
            <a:off x="1033150" y="2225041"/>
            <a:ext cx="828675" cy="2125980"/>
          </a:xfrm>
          <a:prstGeom prst="arc">
            <a:avLst>
              <a:gd name="adj1" fmla="val 21483458"/>
              <a:gd name="adj2" fmla="val 4261655"/>
            </a:avLst>
          </a:prstGeom>
          <a:ln w="190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7A0E7303-372D-4A63-8D8B-E7AE20C962FD}"/>
              </a:ext>
            </a:extLst>
          </p:cNvPr>
          <p:cNvSpPr/>
          <p:nvPr/>
        </p:nvSpPr>
        <p:spPr>
          <a:xfrm>
            <a:off x="998380" y="3208653"/>
            <a:ext cx="73939" cy="80976"/>
          </a:xfrm>
          <a:prstGeom prst="triangl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20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6146-76BE-4E44-A80C-D54E8689CFED}"/>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6E974D93-372B-4C01-860E-DE7C9C9D44C9}"/>
              </a:ext>
            </a:extLst>
          </p:cNvPr>
          <p:cNvSpPr>
            <a:spLocks noGrp="1"/>
          </p:cNvSpPr>
          <p:nvPr>
            <p:ph type="body" sz="quarter" idx="10"/>
          </p:nvPr>
        </p:nvSpPr>
        <p:spPr/>
        <p:txBody>
          <a:bodyPr/>
          <a:lstStyle/>
          <a:p>
            <a:r>
              <a:rPr lang="en-US" dirty="0"/>
              <a:t>Expressing parallelism</a:t>
            </a:r>
          </a:p>
        </p:txBody>
      </p:sp>
      <p:sp>
        <p:nvSpPr>
          <p:cNvPr id="5" name="TextBox 4">
            <a:extLst>
              <a:ext uri="{FF2B5EF4-FFF2-40B4-BE49-F238E27FC236}">
                <a16:creationId xmlns:a16="http://schemas.microsoft.com/office/drawing/2014/main" id="{DE98D1CE-451A-4258-A474-2D525450889E}"/>
              </a:ext>
            </a:extLst>
          </p:cNvPr>
          <p:cNvSpPr txBox="1"/>
          <p:nvPr/>
        </p:nvSpPr>
        <p:spPr>
          <a:xfrm>
            <a:off x="419641" y="2138185"/>
            <a:ext cx="4333766" cy="33332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b="1" dirty="0">
                <a:solidFill>
                  <a:srgbClr val="0C4E9B"/>
                </a:solidFill>
                <a:latin typeface="Consolas" panose="020B0609020204030204" pitchFamily="49" charset="0"/>
              </a:rPr>
              <a:t>#pragma </a:t>
            </a:r>
            <a:r>
              <a:rPr lang="en-US" b="1" dirty="0" err="1">
                <a:solidFill>
                  <a:srgbClr val="0C4E9B"/>
                </a:solidFill>
                <a:latin typeface="Consolas" panose="020B0609020204030204" pitchFamily="49" charset="0"/>
              </a:rPr>
              <a:t>acc</a:t>
            </a:r>
            <a:r>
              <a:rPr lang="en-US" b="1" dirty="0">
                <a:solidFill>
                  <a:srgbClr val="0C4E9B"/>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grpSp>
        <p:nvGrpSpPr>
          <p:cNvPr id="6" name="Group 5">
            <a:extLst>
              <a:ext uri="{FF2B5EF4-FFF2-40B4-BE49-F238E27FC236}">
                <a16:creationId xmlns:a16="http://schemas.microsoft.com/office/drawing/2014/main" id="{0A33B97C-FA58-4533-89D7-6C1EB8BB66DD}"/>
              </a:ext>
            </a:extLst>
          </p:cNvPr>
          <p:cNvGrpSpPr/>
          <p:nvPr/>
        </p:nvGrpSpPr>
        <p:grpSpPr>
          <a:xfrm>
            <a:off x="5530360" y="1493334"/>
            <a:ext cx="2473377" cy="1243084"/>
            <a:chOff x="5538866" y="1245283"/>
            <a:chExt cx="2473377" cy="1243084"/>
          </a:xfrm>
        </p:grpSpPr>
        <p:sp>
          <p:nvSpPr>
            <p:cNvPr id="7" name="Rectangle 6">
              <a:extLst>
                <a:ext uri="{FF2B5EF4-FFF2-40B4-BE49-F238E27FC236}">
                  <a16:creationId xmlns:a16="http://schemas.microsoft.com/office/drawing/2014/main" id="{645C7E37-0DF5-4B69-AE69-49F0CE6C7E5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5B7F66D-BE39-47DD-B1BB-ED1C01859BD8}"/>
                </a:ext>
              </a:extLst>
            </p:cNvPr>
            <p:cNvCxnSpPr>
              <a:cxnSpLocks/>
              <a:endCxn id="7"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C980FF4-363B-4A2D-9721-626A9BE39A4F}"/>
              </a:ext>
            </a:extLst>
          </p:cNvPr>
          <p:cNvGrpSpPr/>
          <p:nvPr/>
        </p:nvGrpSpPr>
        <p:grpSpPr>
          <a:xfrm>
            <a:off x="8099192" y="1493334"/>
            <a:ext cx="2473377" cy="1243084"/>
            <a:chOff x="5538866" y="1245283"/>
            <a:chExt cx="2473377" cy="1243084"/>
          </a:xfrm>
        </p:grpSpPr>
        <p:sp>
          <p:nvSpPr>
            <p:cNvPr id="10" name="Rectangle 9">
              <a:extLst>
                <a:ext uri="{FF2B5EF4-FFF2-40B4-BE49-F238E27FC236}">
                  <a16:creationId xmlns:a16="http://schemas.microsoft.com/office/drawing/2014/main" id="{C1C3405B-02A7-49F4-B1BC-8BC6C2AC690A}"/>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17AEE66-376B-44D8-919D-B8558BAE65EF}"/>
                </a:ext>
              </a:extLst>
            </p:cNvPr>
            <p:cNvCxnSpPr>
              <a:endCxn id="10"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ED3CA4D2-E80C-4788-A908-61FCC81A5258}"/>
              </a:ext>
            </a:extLst>
          </p:cNvPr>
          <p:cNvGrpSpPr/>
          <p:nvPr/>
        </p:nvGrpSpPr>
        <p:grpSpPr>
          <a:xfrm>
            <a:off x="5530359" y="2801133"/>
            <a:ext cx="2473377" cy="1243084"/>
            <a:chOff x="5538866" y="1245283"/>
            <a:chExt cx="2473377" cy="1243084"/>
          </a:xfrm>
        </p:grpSpPr>
        <p:sp>
          <p:nvSpPr>
            <p:cNvPr id="13" name="Rectangle 12">
              <a:extLst>
                <a:ext uri="{FF2B5EF4-FFF2-40B4-BE49-F238E27FC236}">
                  <a16:creationId xmlns:a16="http://schemas.microsoft.com/office/drawing/2014/main" id="{82C1A359-EE15-4E99-85D7-8491BC3F4581}"/>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A9387A3-3423-41C1-92F8-A152356A36BE}"/>
                </a:ext>
              </a:extLst>
            </p:cNvPr>
            <p:cNvCxnSpPr>
              <a:endCxn id="13"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4C90AFB6-7576-4364-9C0D-30125E8E4751}"/>
              </a:ext>
            </a:extLst>
          </p:cNvPr>
          <p:cNvGrpSpPr/>
          <p:nvPr/>
        </p:nvGrpSpPr>
        <p:grpSpPr>
          <a:xfrm>
            <a:off x="8099191" y="2801133"/>
            <a:ext cx="2473377" cy="1243084"/>
            <a:chOff x="5538866" y="1245283"/>
            <a:chExt cx="2473377" cy="1243084"/>
          </a:xfrm>
        </p:grpSpPr>
        <p:sp>
          <p:nvSpPr>
            <p:cNvPr id="16" name="Rectangle 15">
              <a:extLst>
                <a:ext uri="{FF2B5EF4-FFF2-40B4-BE49-F238E27FC236}">
                  <a16:creationId xmlns:a16="http://schemas.microsoft.com/office/drawing/2014/main" id="{4AEC2CD0-8A04-42B3-8E26-78CB8E02FA36}"/>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873227-67D1-4D6F-964B-661B07CA62A8}"/>
                </a:ext>
              </a:extLst>
            </p:cNvPr>
            <p:cNvCxnSpPr>
              <a:endCxn id="16"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E17F404-53EF-46CA-ADC2-92AE3A69ED04}"/>
              </a:ext>
            </a:extLst>
          </p:cNvPr>
          <p:cNvGrpSpPr/>
          <p:nvPr/>
        </p:nvGrpSpPr>
        <p:grpSpPr>
          <a:xfrm>
            <a:off x="5530359" y="4108932"/>
            <a:ext cx="2473377" cy="1243084"/>
            <a:chOff x="5538866" y="1245283"/>
            <a:chExt cx="2473377" cy="1243084"/>
          </a:xfrm>
        </p:grpSpPr>
        <p:sp>
          <p:nvSpPr>
            <p:cNvPr id="19" name="Rectangle 18">
              <a:extLst>
                <a:ext uri="{FF2B5EF4-FFF2-40B4-BE49-F238E27FC236}">
                  <a16:creationId xmlns:a16="http://schemas.microsoft.com/office/drawing/2014/main" id="{7F731A86-4E91-436F-9AA7-F358CFD4A293}"/>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E150CA8-9F20-442B-B99B-13D172C7065E}"/>
                </a:ext>
              </a:extLst>
            </p:cNvPr>
            <p:cNvCxnSpPr>
              <a:endCxn id="19"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E2D5AB3-BA2F-4E2C-84BC-3D586E74D0C0}"/>
              </a:ext>
            </a:extLst>
          </p:cNvPr>
          <p:cNvGrpSpPr/>
          <p:nvPr/>
        </p:nvGrpSpPr>
        <p:grpSpPr>
          <a:xfrm>
            <a:off x="8099191" y="4108932"/>
            <a:ext cx="2473377" cy="1243084"/>
            <a:chOff x="5538866" y="1245283"/>
            <a:chExt cx="2473377" cy="1243084"/>
          </a:xfrm>
        </p:grpSpPr>
        <p:sp>
          <p:nvSpPr>
            <p:cNvPr id="22" name="Rectangle 21">
              <a:extLst>
                <a:ext uri="{FF2B5EF4-FFF2-40B4-BE49-F238E27FC236}">
                  <a16:creationId xmlns:a16="http://schemas.microsoft.com/office/drawing/2014/main" id="{9DB247B1-EDAF-4A9C-8069-51DADE46C7E4}"/>
                </a:ext>
              </a:extLst>
            </p:cNvPr>
            <p:cNvSpPr/>
            <p:nvPr/>
          </p:nvSpPr>
          <p:spPr>
            <a:xfrm>
              <a:off x="5538866" y="124528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2E69046-0969-4111-9FEE-BB960650556F}"/>
                </a:ext>
              </a:extLst>
            </p:cNvPr>
            <p:cNvCxnSpPr>
              <a:endCxn id="22" idx="2"/>
            </p:cNvCxnSpPr>
            <p:nvPr/>
          </p:nvCxnSpPr>
          <p:spPr>
            <a:xfrm>
              <a:off x="6775554" y="130999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Left Brace 23">
            <a:extLst>
              <a:ext uri="{FF2B5EF4-FFF2-40B4-BE49-F238E27FC236}">
                <a16:creationId xmlns:a16="http://schemas.microsoft.com/office/drawing/2014/main" id="{07493A56-BB87-4FBD-89AA-BEA08AA3EB13}"/>
              </a:ext>
            </a:extLst>
          </p:cNvPr>
          <p:cNvSpPr/>
          <p:nvPr/>
        </p:nvSpPr>
        <p:spPr>
          <a:xfrm>
            <a:off x="4635796" y="1493334"/>
            <a:ext cx="717064" cy="3858682"/>
          </a:xfrm>
          <a:prstGeom prst="leftBrace">
            <a:avLst>
              <a:gd name="adj1" fmla="val 8333"/>
              <a:gd name="adj2" fmla="val 2236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D4B781E0-0F39-4131-970D-A00B85E5EFCD}"/>
              </a:ext>
            </a:extLst>
          </p:cNvPr>
          <p:cNvSpPr txBox="1"/>
          <p:nvPr/>
        </p:nvSpPr>
        <p:spPr>
          <a:xfrm>
            <a:off x="1193861" y="2865848"/>
            <a:ext cx="3346480" cy="2086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solidFill>
                  <a:schemeClr val="bg1"/>
                </a:solidFill>
              </a:rPr>
              <a:t>When encountering the </a:t>
            </a:r>
            <a:r>
              <a:rPr lang="en-US" sz="2400" b="1" i="1" dirty="0">
                <a:solidFill>
                  <a:schemeClr val="tx2"/>
                </a:solidFill>
              </a:rPr>
              <a:t>parallel</a:t>
            </a:r>
            <a:r>
              <a:rPr lang="en-US" sz="2400" dirty="0">
                <a:solidFill>
                  <a:schemeClr val="bg1"/>
                </a:solidFill>
              </a:rPr>
              <a:t> directive, the compiler will generate </a:t>
            </a:r>
            <a:r>
              <a:rPr lang="en-US" sz="2400" i="1" dirty="0">
                <a:solidFill>
                  <a:schemeClr val="bg1"/>
                </a:solidFill>
              </a:rPr>
              <a:t>1 or more parallel </a:t>
            </a:r>
            <a:r>
              <a:rPr lang="en-US" sz="2400" b="1" i="1" dirty="0">
                <a:solidFill>
                  <a:schemeClr val="tx2"/>
                </a:solidFill>
              </a:rPr>
              <a:t>gangs</a:t>
            </a:r>
            <a:r>
              <a:rPr lang="en-US" sz="2400" dirty="0">
                <a:solidFill>
                  <a:schemeClr val="bg1"/>
                </a:solidFill>
              </a:rPr>
              <a:t>, which execute redundantly.</a:t>
            </a:r>
          </a:p>
        </p:txBody>
      </p:sp>
      <p:cxnSp>
        <p:nvCxnSpPr>
          <p:cNvPr id="26" name="Straight Connector 25">
            <a:extLst>
              <a:ext uri="{FF2B5EF4-FFF2-40B4-BE49-F238E27FC236}">
                <a16:creationId xmlns:a16="http://schemas.microsoft.com/office/drawing/2014/main" id="{0EB1AC7D-0AE5-4EA9-A763-74E9E1FAD5A5}"/>
              </a:ext>
            </a:extLst>
          </p:cNvPr>
          <p:cNvCxnSpPr/>
          <p:nvPr/>
        </p:nvCxnSpPr>
        <p:spPr>
          <a:xfrm>
            <a:off x="1335449" y="4576253"/>
            <a:ext cx="9696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41AC521-3BA7-414D-98D0-9CBC26B0B6B7}"/>
              </a:ext>
            </a:extLst>
          </p:cNvPr>
          <p:cNvSpPr txBox="1"/>
          <p:nvPr/>
        </p:nvSpPr>
        <p:spPr>
          <a:xfrm>
            <a:off x="5490491"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1" name="TextBox 30">
            <a:extLst>
              <a:ext uri="{FF2B5EF4-FFF2-40B4-BE49-F238E27FC236}">
                <a16:creationId xmlns:a16="http://schemas.microsoft.com/office/drawing/2014/main" id="{856767B0-F6E4-4DF2-8142-EAC7D799EDC4}"/>
              </a:ext>
            </a:extLst>
          </p:cNvPr>
          <p:cNvSpPr txBox="1"/>
          <p:nvPr/>
        </p:nvSpPr>
        <p:spPr>
          <a:xfrm>
            <a:off x="5490490" y="3702585"/>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2" name="TextBox 31">
            <a:extLst>
              <a:ext uri="{FF2B5EF4-FFF2-40B4-BE49-F238E27FC236}">
                <a16:creationId xmlns:a16="http://schemas.microsoft.com/office/drawing/2014/main" id="{39D9BC07-23F2-49A0-A8CB-60C8D15A1746}"/>
              </a:ext>
            </a:extLst>
          </p:cNvPr>
          <p:cNvSpPr txBox="1"/>
          <p:nvPr/>
        </p:nvSpPr>
        <p:spPr>
          <a:xfrm>
            <a:off x="8062669" y="3713678"/>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3" name="TextBox 32">
            <a:extLst>
              <a:ext uri="{FF2B5EF4-FFF2-40B4-BE49-F238E27FC236}">
                <a16:creationId xmlns:a16="http://schemas.microsoft.com/office/drawing/2014/main" id="{40A08CA5-39DA-4405-BE62-3254296DCE95}"/>
              </a:ext>
            </a:extLst>
          </p:cNvPr>
          <p:cNvSpPr txBox="1"/>
          <p:nvPr/>
        </p:nvSpPr>
        <p:spPr>
          <a:xfrm>
            <a:off x="5501843" y="239352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4" name="TextBox 33">
            <a:extLst>
              <a:ext uri="{FF2B5EF4-FFF2-40B4-BE49-F238E27FC236}">
                <a16:creationId xmlns:a16="http://schemas.microsoft.com/office/drawing/2014/main" id="{B072710B-AB3D-461B-A6A1-166BBA9C8D90}"/>
              </a:ext>
            </a:extLst>
          </p:cNvPr>
          <p:cNvSpPr txBox="1"/>
          <p:nvPr/>
        </p:nvSpPr>
        <p:spPr>
          <a:xfrm>
            <a:off x="8060043"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5" name="TextBox 34">
            <a:extLst>
              <a:ext uri="{FF2B5EF4-FFF2-40B4-BE49-F238E27FC236}">
                <a16:creationId xmlns:a16="http://schemas.microsoft.com/office/drawing/2014/main" id="{218E1B72-CAAC-4BA0-884A-5D7D6A9DB0ED}"/>
              </a:ext>
            </a:extLst>
          </p:cNvPr>
          <p:cNvSpPr txBox="1"/>
          <p:nvPr/>
        </p:nvSpPr>
        <p:spPr>
          <a:xfrm>
            <a:off x="8052024" y="2401626"/>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Tree>
    <p:extLst>
      <p:ext uri="{BB962C8B-B14F-4D97-AF65-F5344CB8AC3E}">
        <p14:creationId xmlns:p14="http://schemas.microsoft.com/office/powerpoint/2010/main" val="371654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left)">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5" grpId="1"/>
      <p:bldP spid="27" grpId="0"/>
      <p:bldP spid="31" grpId="0"/>
      <p:bldP spid="32" grpId="0"/>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6146-76BE-4E44-A80C-D54E8689CFED}"/>
              </a:ext>
            </a:extLst>
          </p:cNvPr>
          <p:cNvSpPr>
            <a:spLocks noGrp="1"/>
          </p:cNvSpPr>
          <p:nvPr>
            <p:ph type="title"/>
          </p:nvPr>
        </p:nvSpPr>
        <p:spPr/>
        <p:txBody>
          <a:bodyPr/>
          <a:lstStyle/>
          <a:p>
            <a:pPr algn="ctr"/>
            <a:r>
              <a:rPr lang="en-US" dirty="0" err="1"/>
              <a:t>Openacc</a:t>
            </a:r>
            <a:r>
              <a:rPr lang="en-US" dirty="0"/>
              <a:t> parallel directive</a:t>
            </a:r>
          </a:p>
        </p:txBody>
      </p:sp>
      <p:sp>
        <p:nvSpPr>
          <p:cNvPr id="4" name="Text Placeholder 3">
            <a:extLst>
              <a:ext uri="{FF2B5EF4-FFF2-40B4-BE49-F238E27FC236}">
                <a16:creationId xmlns:a16="http://schemas.microsoft.com/office/drawing/2014/main" id="{6E974D93-372B-4C01-860E-DE7C9C9D44C9}"/>
              </a:ext>
            </a:extLst>
          </p:cNvPr>
          <p:cNvSpPr>
            <a:spLocks noGrp="1"/>
          </p:cNvSpPr>
          <p:nvPr>
            <p:ph type="body" sz="quarter" idx="10"/>
          </p:nvPr>
        </p:nvSpPr>
        <p:spPr/>
        <p:txBody>
          <a:bodyPr/>
          <a:lstStyle/>
          <a:p>
            <a:r>
              <a:rPr lang="en-US" dirty="0"/>
              <a:t>Expressing parallelism</a:t>
            </a:r>
          </a:p>
        </p:txBody>
      </p:sp>
      <p:sp>
        <p:nvSpPr>
          <p:cNvPr id="5" name="TextBox 4">
            <a:extLst>
              <a:ext uri="{FF2B5EF4-FFF2-40B4-BE49-F238E27FC236}">
                <a16:creationId xmlns:a16="http://schemas.microsoft.com/office/drawing/2014/main" id="{DE98D1CE-451A-4258-A474-2D525450889E}"/>
              </a:ext>
            </a:extLst>
          </p:cNvPr>
          <p:cNvSpPr txBox="1"/>
          <p:nvPr/>
        </p:nvSpPr>
        <p:spPr>
          <a:xfrm>
            <a:off x="419641" y="1764236"/>
            <a:ext cx="4333766" cy="40811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b="1" dirty="0">
                <a:solidFill>
                  <a:srgbClr val="0C4E9B"/>
                </a:solidFill>
                <a:latin typeface="Consolas" panose="020B0609020204030204" pitchFamily="49" charset="0"/>
              </a:rPr>
              <a:t>#pragma </a:t>
            </a:r>
            <a:r>
              <a:rPr lang="en-US" b="1" dirty="0" err="1">
                <a:solidFill>
                  <a:srgbClr val="0C4E9B"/>
                </a:solidFill>
                <a:latin typeface="Consolas" panose="020B0609020204030204" pitchFamily="49" charset="0"/>
              </a:rPr>
              <a:t>acc</a:t>
            </a:r>
            <a:r>
              <a:rPr lang="en-US" b="1" dirty="0">
                <a:solidFill>
                  <a:srgbClr val="0C4E9B"/>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r>
              <a:rPr lang="en-US" dirty="0">
                <a:solidFill>
                  <a:schemeClr val="bg1"/>
                </a:solidFill>
                <a:latin typeface="Consolas" panose="020B0609020204030204" pitchFamily="49" charset="0"/>
              </a:rPr>
              <a:t>  </a:t>
            </a:r>
          </a:p>
          <a:p>
            <a:pPr>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&lt; N;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a:t>
            </a:r>
          </a:p>
          <a:p>
            <a:pPr>
              <a:lnSpc>
                <a:spcPct val="90000"/>
              </a:lnSpc>
            </a:pPr>
            <a:r>
              <a:rPr lang="en-US" dirty="0">
                <a:solidFill>
                  <a:schemeClr val="bg1"/>
                </a:solidFill>
                <a:latin typeface="Consolas" panose="020B0609020204030204" pitchFamily="49" charset="0"/>
              </a:rPr>
              <a:t>	{</a:t>
            </a:r>
          </a:p>
          <a:p>
            <a:pPr>
              <a:lnSpc>
                <a:spcPct val="90000"/>
              </a:lnSpc>
            </a:pPr>
            <a:r>
              <a:rPr lang="en-US" dirty="0">
                <a:solidFill>
                  <a:schemeClr val="bg1"/>
                </a:solidFill>
                <a:latin typeface="Consolas" panose="020B0609020204030204" pitchFamily="49" charset="0"/>
              </a:rPr>
              <a:t>		</a:t>
            </a:r>
            <a:r>
              <a:rPr lang="en-US" dirty="0">
                <a:solidFill>
                  <a:srgbClr val="40A459"/>
                </a:solidFill>
                <a:latin typeface="Consolas" panose="020B0609020204030204" pitchFamily="49" charset="0"/>
                <a:cs typeface="Courier New" panose="02070309020205020404" pitchFamily="49" charset="0"/>
              </a:rPr>
              <a:t>// Do Something</a:t>
            </a: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7" name="Rectangle 6">
            <a:extLst>
              <a:ext uri="{FF2B5EF4-FFF2-40B4-BE49-F238E27FC236}">
                <a16:creationId xmlns:a16="http://schemas.microsoft.com/office/drawing/2014/main" id="{645C7E37-0DF5-4B69-AE69-49F0CE6C7E5A}"/>
              </a:ext>
            </a:extLst>
          </p:cNvPr>
          <p:cNvSpPr/>
          <p:nvPr/>
        </p:nvSpPr>
        <p:spPr>
          <a:xfrm>
            <a:off x="5530360" y="1493334"/>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5B7F66D-BE39-47DD-B1BB-ED1C01859BD8}"/>
              </a:ext>
            </a:extLst>
          </p:cNvPr>
          <p:cNvCxnSpPr>
            <a:cxnSpLocks/>
            <a:endCxn id="7" idx="2"/>
          </p:cNvCxnSpPr>
          <p:nvPr/>
        </p:nvCxnSpPr>
        <p:spPr>
          <a:xfrm>
            <a:off x="6767048"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1C3405B-02A7-49F4-B1BC-8BC6C2AC690A}"/>
              </a:ext>
            </a:extLst>
          </p:cNvPr>
          <p:cNvSpPr/>
          <p:nvPr/>
        </p:nvSpPr>
        <p:spPr>
          <a:xfrm>
            <a:off x="8099192" y="1493334"/>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17AEE66-376B-44D8-919D-B8558BAE65EF}"/>
              </a:ext>
            </a:extLst>
          </p:cNvPr>
          <p:cNvCxnSpPr>
            <a:endCxn id="10" idx="2"/>
          </p:cNvCxnSpPr>
          <p:nvPr/>
        </p:nvCxnSpPr>
        <p:spPr>
          <a:xfrm>
            <a:off x="9335880"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C1A359-EE15-4E99-85D7-8491BC3F4581}"/>
              </a:ext>
            </a:extLst>
          </p:cNvPr>
          <p:cNvSpPr/>
          <p:nvPr/>
        </p:nvSpPr>
        <p:spPr>
          <a:xfrm>
            <a:off x="5530359" y="280113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A9387A3-3423-41C1-92F8-A152356A36BE}"/>
              </a:ext>
            </a:extLst>
          </p:cNvPr>
          <p:cNvCxnSpPr>
            <a:endCxn id="13" idx="2"/>
          </p:cNvCxnSpPr>
          <p:nvPr/>
        </p:nvCxnSpPr>
        <p:spPr>
          <a:xfrm>
            <a:off x="6767047"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AEC2CD0-8A04-42B3-8E26-78CB8E02FA36}"/>
              </a:ext>
            </a:extLst>
          </p:cNvPr>
          <p:cNvSpPr/>
          <p:nvPr/>
        </p:nvSpPr>
        <p:spPr>
          <a:xfrm>
            <a:off x="8099191" y="280113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873227-67D1-4D6F-964B-661B07CA62A8}"/>
              </a:ext>
            </a:extLst>
          </p:cNvPr>
          <p:cNvCxnSpPr>
            <a:endCxn id="16" idx="2"/>
          </p:cNvCxnSpPr>
          <p:nvPr/>
        </p:nvCxnSpPr>
        <p:spPr>
          <a:xfrm>
            <a:off x="9335879"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F731A86-4E91-436F-9AA7-F358CFD4A293}"/>
              </a:ext>
            </a:extLst>
          </p:cNvPr>
          <p:cNvSpPr/>
          <p:nvPr/>
        </p:nvSpPr>
        <p:spPr>
          <a:xfrm>
            <a:off x="5530359" y="4108932"/>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E150CA8-9F20-442B-B99B-13D172C7065E}"/>
              </a:ext>
            </a:extLst>
          </p:cNvPr>
          <p:cNvCxnSpPr>
            <a:endCxn id="19" idx="2"/>
          </p:cNvCxnSpPr>
          <p:nvPr/>
        </p:nvCxnSpPr>
        <p:spPr>
          <a:xfrm>
            <a:off x="6767047"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DB247B1-EDAF-4A9C-8069-51DADE46C7E4}"/>
              </a:ext>
            </a:extLst>
          </p:cNvPr>
          <p:cNvSpPr/>
          <p:nvPr/>
        </p:nvSpPr>
        <p:spPr>
          <a:xfrm>
            <a:off x="8099191" y="4108932"/>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2E69046-0969-4111-9FEE-BB960650556F}"/>
              </a:ext>
            </a:extLst>
          </p:cNvPr>
          <p:cNvCxnSpPr>
            <a:endCxn id="22" idx="2"/>
          </p:cNvCxnSpPr>
          <p:nvPr/>
        </p:nvCxnSpPr>
        <p:spPr>
          <a:xfrm>
            <a:off x="9335879"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Left Brace 23">
            <a:extLst>
              <a:ext uri="{FF2B5EF4-FFF2-40B4-BE49-F238E27FC236}">
                <a16:creationId xmlns:a16="http://schemas.microsoft.com/office/drawing/2014/main" id="{07493A56-BB87-4FBD-89AA-BEA08AA3EB13}"/>
              </a:ext>
            </a:extLst>
          </p:cNvPr>
          <p:cNvSpPr/>
          <p:nvPr/>
        </p:nvSpPr>
        <p:spPr>
          <a:xfrm>
            <a:off x="4635796" y="1493334"/>
            <a:ext cx="717064" cy="3858682"/>
          </a:xfrm>
          <a:prstGeom prst="leftBrace">
            <a:avLst>
              <a:gd name="adj1" fmla="val 8333"/>
              <a:gd name="adj2" fmla="val 2236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841AC521-3BA7-414D-98D0-9CBC26B0B6B7}"/>
              </a:ext>
            </a:extLst>
          </p:cNvPr>
          <p:cNvSpPr txBox="1"/>
          <p:nvPr/>
        </p:nvSpPr>
        <p:spPr>
          <a:xfrm>
            <a:off x="5490491"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1" name="TextBox 30">
            <a:extLst>
              <a:ext uri="{FF2B5EF4-FFF2-40B4-BE49-F238E27FC236}">
                <a16:creationId xmlns:a16="http://schemas.microsoft.com/office/drawing/2014/main" id="{856767B0-F6E4-4DF2-8142-EAC7D799EDC4}"/>
              </a:ext>
            </a:extLst>
          </p:cNvPr>
          <p:cNvSpPr txBox="1"/>
          <p:nvPr/>
        </p:nvSpPr>
        <p:spPr>
          <a:xfrm>
            <a:off x="5490490" y="3702585"/>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2" name="TextBox 31">
            <a:extLst>
              <a:ext uri="{FF2B5EF4-FFF2-40B4-BE49-F238E27FC236}">
                <a16:creationId xmlns:a16="http://schemas.microsoft.com/office/drawing/2014/main" id="{39D9BC07-23F2-49A0-A8CB-60C8D15A1746}"/>
              </a:ext>
            </a:extLst>
          </p:cNvPr>
          <p:cNvSpPr txBox="1"/>
          <p:nvPr/>
        </p:nvSpPr>
        <p:spPr>
          <a:xfrm>
            <a:off x="8062669" y="3713678"/>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3" name="TextBox 32">
            <a:extLst>
              <a:ext uri="{FF2B5EF4-FFF2-40B4-BE49-F238E27FC236}">
                <a16:creationId xmlns:a16="http://schemas.microsoft.com/office/drawing/2014/main" id="{40A08CA5-39DA-4405-BE62-3254296DCE95}"/>
              </a:ext>
            </a:extLst>
          </p:cNvPr>
          <p:cNvSpPr txBox="1"/>
          <p:nvPr/>
        </p:nvSpPr>
        <p:spPr>
          <a:xfrm>
            <a:off x="5501843" y="239352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4" name="TextBox 33">
            <a:extLst>
              <a:ext uri="{FF2B5EF4-FFF2-40B4-BE49-F238E27FC236}">
                <a16:creationId xmlns:a16="http://schemas.microsoft.com/office/drawing/2014/main" id="{B072710B-AB3D-461B-A6A1-166BBA9C8D90}"/>
              </a:ext>
            </a:extLst>
          </p:cNvPr>
          <p:cNvSpPr txBox="1"/>
          <p:nvPr/>
        </p:nvSpPr>
        <p:spPr>
          <a:xfrm>
            <a:off x="8060043"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5" name="TextBox 34">
            <a:extLst>
              <a:ext uri="{FF2B5EF4-FFF2-40B4-BE49-F238E27FC236}">
                <a16:creationId xmlns:a16="http://schemas.microsoft.com/office/drawing/2014/main" id="{218E1B72-CAAC-4BA0-884A-5D7D6A9DB0ED}"/>
              </a:ext>
            </a:extLst>
          </p:cNvPr>
          <p:cNvSpPr txBox="1"/>
          <p:nvPr/>
        </p:nvSpPr>
        <p:spPr>
          <a:xfrm>
            <a:off x="8052024" y="2401626"/>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6" name="Oval 35">
            <a:extLst>
              <a:ext uri="{FF2B5EF4-FFF2-40B4-BE49-F238E27FC236}">
                <a16:creationId xmlns:a16="http://schemas.microsoft.com/office/drawing/2014/main" id="{CE295366-CF33-4642-8FF2-C8A6CD75790A}"/>
              </a:ext>
            </a:extLst>
          </p:cNvPr>
          <p:cNvSpPr/>
          <p:nvPr/>
        </p:nvSpPr>
        <p:spPr>
          <a:xfrm>
            <a:off x="483678" y="2251727"/>
            <a:ext cx="3887565" cy="137938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D58FD72-EC63-445A-A429-2D18FD8D9588}"/>
              </a:ext>
            </a:extLst>
          </p:cNvPr>
          <p:cNvSpPr txBox="1"/>
          <p:nvPr/>
        </p:nvSpPr>
        <p:spPr>
          <a:xfrm>
            <a:off x="3272716" y="2059252"/>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38" name="TextBox 37">
            <a:extLst>
              <a:ext uri="{FF2B5EF4-FFF2-40B4-BE49-F238E27FC236}">
                <a16:creationId xmlns:a16="http://schemas.microsoft.com/office/drawing/2014/main" id="{E24D24BF-0A94-4143-9DF4-52040C1BD621}"/>
              </a:ext>
            </a:extLst>
          </p:cNvPr>
          <p:cNvSpPr txBox="1"/>
          <p:nvPr/>
        </p:nvSpPr>
        <p:spPr>
          <a:xfrm rot="16200000">
            <a:off x="6236659" y="1895495"/>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39" name="TextBox 38">
            <a:extLst>
              <a:ext uri="{FF2B5EF4-FFF2-40B4-BE49-F238E27FC236}">
                <a16:creationId xmlns:a16="http://schemas.microsoft.com/office/drawing/2014/main" id="{CB5DA3BB-F5EC-4A1D-8B48-CD66527F30A5}"/>
              </a:ext>
            </a:extLst>
          </p:cNvPr>
          <p:cNvSpPr txBox="1"/>
          <p:nvPr/>
        </p:nvSpPr>
        <p:spPr>
          <a:xfrm rot="16200000">
            <a:off x="8796159" y="1890671"/>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0" name="TextBox 39">
            <a:extLst>
              <a:ext uri="{FF2B5EF4-FFF2-40B4-BE49-F238E27FC236}">
                <a16:creationId xmlns:a16="http://schemas.microsoft.com/office/drawing/2014/main" id="{B6BDF90B-E446-46CB-BC87-8577E7A9DBB6}"/>
              </a:ext>
            </a:extLst>
          </p:cNvPr>
          <p:cNvSpPr txBox="1"/>
          <p:nvPr/>
        </p:nvSpPr>
        <p:spPr>
          <a:xfrm rot="16200000">
            <a:off x="6174119" y="3193533"/>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1" name="TextBox 40">
            <a:extLst>
              <a:ext uri="{FF2B5EF4-FFF2-40B4-BE49-F238E27FC236}">
                <a16:creationId xmlns:a16="http://schemas.microsoft.com/office/drawing/2014/main" id="{2676DB43-AA04-4942-8B4A-46CFE5533CE6}"/>
              </a:ext>
            </a:extLst>
          </p:cNvPr>
          <p:cNvSpPr txBox="1"/>
          <p:nvPr/>
        </p:nvSpPr>
        <p:spPr>
          <a:xfrm rot="16200000">
            <a:off x="8733619" y="3188709"/>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2" name="TextBox 41">
            <a:extLst>
              <a:ext uri="{FF2B5EF4-FFF2-40B4-BE49-F238E27FC236}">
                <a16:creationId xmlns:a16="http://schemas.microsoft.com/office/drawing/2014/main" id="{A96F9BC8-0D68-42A1-BC39-C6FB56B5FA3B}"/>
              </a:ext>
            </a:extLst>
          </p:cNvPr>
          <p:cNvSpPr txBox="1"/>
          <p:nvPr/>
        </p:nvSpPr>
        <p:spPr>
          <a:xfrm rot="16200000">
            <a:off x="6174119" y="4526521"/>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3" name="TextBox 42">
            <a:extLst>
              <a:ext uri="{FF2B5EF4-FFF2-40B4-BE49-F238E27FC236}">
                <a16:creationId xmlns:a16="http://schemas.microsoft.com/office/drawing/2014/main" id="{A4B2F0CA-597C-4426-81B4-17F5C455D4B0}"/>
              </a:ext>
            </a:extLst>
          </p:cNvPr>
          <p:cNvSpPr txBox="1"/>
          <p:nvPr/>
        </p:nvSpPr>
        <p:spPr>
          <a:xfrm rot="16200000">
            <a:off x="8733619" y="4521697"/>
            <a:ext cx="67197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rgbClr val="FF0000"/>
                </a:solidFill>
              </a:rPr>
              <a:t>loop</a:t>
            </a:r>
            <a:endParaRPr lang="en-US" dirty="0">
              <a:solidFill>
                <a:srgbClr val="FF0000"/>
              </a:solidFill>
            </a:endParaRPr>
          </a:p>
        </p:txBody>
      </p:sp>
      <p:sp>
        <p:nvSpPr>
          <p:cNvPr id="45" name="Rectangle 44">
            <a:extLst>
              <a:ext uri="{FF2B5EF4-FFF2-40B4-BE49-F238E27FC236}">
                <a16:creationId xmlns:a16="http://schemas.microsoft.com/office/drawing/2014/main" id="{1C301B96-89AF-48C2-AA4B-8523391AECC7}"/>
              </a:ext>
            </a:extLst>
          </p:cNvPr>
          <p:cNvSpPr/>
          <p:nvPr/>
        </p:nvSpPr>
        <p:spPr>
          <a:xfrm>
            <a:off x="1619141" y="3652775"/>
            <a:ext cx="3622720" cy="2387609"/>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46" name="TextBox 45">
            <a:extLst>
              <a:ext uri="{FF2B5EF4-FFF2-40B4-BE49-F238E27FC236}">
                <a16:creationId xmlns:a16="http://schemas.microsoft.com/office/drawing/2014/main" id="{CF6F641B-3AA5-4101-A05F-967988A7E903}"/>
              </a:ext>
            </a:extLst>
          </p:cNvPr>
          <p:cNvSpPr txBox="1"/>
          <p:nvPr/>
        </p:nvSpPr>
        <p:spPr>
          <a:xfrm>
            <a:off x="1793005" y="3993466"/>
            <a:ext cx="3346480" cy="2086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solidFill>
                  <a:schemeClr val="bg1"/>
                </a:solidFill>
              </a:rPr>
              <a:t>This loop will be redundantly parallelized with each </a:t>
            </a:r>
            <a:r>
              <a:rPr lang="en-US" sz="2400" b="1" i="1" dirty="0">
                <a:solidFill>
                  <a:schemeClr val="tx2"/>
                </a:solidFill>
              </a:rPr>
              <a:t>gang</a:t>
            </a:r>
            <a:r>
              <a:rPr lang="en-US" sz="2400" dirty="0">
                <a:solidFill>
                  <a:schemeClr val="bg1"/>
                </a:solidFill>
              </a:rPr>
              <a:t>  executing the entire loop</a:t>
            </a:r>
          </a:p>
          <a:p>
            <a:pPr algn="ctr">
              <a:lnSpc>
                <a:spcPct val="90000"/>
              </a:lnSpc>
            </a:pPr>
            <a:endParaRPr lang="en-US" sz="2400" dirty="0">
              <a:solidFill>
                <a:schemeClr val="bg1"/>
              </a:solidFill>
            </a:endParaRPr>
          </a:p>
        </p:txBody>
      </p:sp>
    </p:spTree>
    <p:extLst>
      <p:ext uri="{BB962C8B-B14F-4D97-AF65-F5344CB8AC3E}">
        <p14:creationId xmlns:p14="http://schemas.microsoft.com/office/powerpoint/2010/main" val="257193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par>
                                <p:cTn id="53" presetID="2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par>
                                <p:cTn id="59" presetID="2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par>
                                <p:cTn id="62" presetID="22" presetClass="entr" presetSubtype="4"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heel(1)">
                                      <p:cBhvr>
                                        <p:cTn id="69" dur="500"/>
                                        <p:tgtEl>
                                          <p:spTgt spid="3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7" presetClass="emph" presetSubtype="2" fill="hold" nodeType="clickEffect">
                                  <p:stCondLst>
                                    <p:cond delay="0"/>
                                  </p:stCondLst>
                                  <p:childTnLst>
                                    <p:animClr clrSpc="rgb" dir="cw">
                                      <p:cBhvr>
                                        <p:cTn id="76" dur="500" fill="hold"/>
                                        <p:tgtEl>
                                          <p:spTgt spid="11"/>
                                        </p:tgtEl>
                                        <p:attrNameLst>
                                          <p:attrName>stroke.color</p:attrName>
                                        </p:attrNameLst>
                                      </p:cBhvr>
                                      <p:to>
                                        <a:srgbClr val="FF0101"/>
                                      </p:to>
                                    </p:animClr>
                                    <p:set>
                                      <p:cBhvr>
                                        <p:cTn id="77" dur="500" fill="hold"/>
                                        <p:tgtEl>
                                          <p:spTgt spid="11"/>
                                        </p:tgtEl>
                                        <p:attrNameLst>
                                          <p:attrName>stroke.on</p:attrName>
                                        </p:attrNameLst>
                                      </p:cBhvr>
                                      <p:to>
                                        <p:strVal val="true"/>
                                      </p:to>
                                    </p:set>
                                  </p:childTnLst>
                                </p:cTn>
                              </p:par>
                              <p:par>
                                <p:cTn id="78" presetID="7" presetClass="emph" presetSubtype="2" fill="hold" nodeType="withEffect">
                                  <p:stCondLst>
                                    <p:cond delay="0"/>
                                  </p:stCondLst>
                                  <p:childTnLst>
                                    <p:animClr clrSpc="rgb" dir="cw">
                                      <p:cBhvr>
                                        <p:cTn id="79" dur="500" fill="hold"/>
                                        <p:tgtEl>
                                          <p:spTgt spid="8"/>
                                        </p:tgtEl>
                                        <p:attrNameLst>
                                          <p:attrName>stroke.color</p:attrName>
                                        </p:attrNameLst>
                                      </p:cBhvr>
                                      <p:to>
                                        <a:srgbClr val="FF0101"/>
                                      </p:to>
                                    </p:animClr>
                                    <p:set>
                                      <p:cBhvr>
                                        <p:cTn id="80" dur="500" fill="hold"/>
                                        <p:tgtEl>
                                          <p:spTgt spid="8"/>
                                        </p:tgtEl>
                                        <p:attrNameLst>
                                          <p:attrName>stroke.on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14"/>
                                        </p:tgtEl>
                                        <p:attrNameLst>
                                          <p:attrName>stroke.color</p:attrName>
                                        </p:attrNameLst>
                                      </p:cBhvr>
                                      <p:to>
                                        <a:srgbClr val="FF0101"/>
                                      </p:to>
                                    </p:animClr>
                                    <p:set>
                                      <p:cBhvr>
                                        <p:cTn id="83" dur="500" fill="hold"/>
                                        <p:tgtEl>
                                          <p:spTgt spid="1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17"/>
                                        </p:tgtEl>
                                        <p:attrNameLst>
                                          <p:attrName>stroke.color</p:attrName>
                                        </p:attrNameLst>
                                      </p:cBhvr>
                                      <p:to>
                                        <a:srgbClr val="FF0101"/>
                                      </p:to>
                                    </p:animClr>
                                    <p:set>
                                      <p:cBhvr>
                                        <p:cTn id="86" dur="500" fill="hold"/>
                                        <p:tgtEl>
                                          <p:spTgt spid="17"/>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23"/>
                                        </p:tgtEl>
                                        <p:attrNameLst>
                                          <p:attrName>stroke.color</p:attrName>
                                        </p:attrNameLst>
                                      </p:cBhvr>
                                      <p:to>
                                        <a:srgbClr val="FF0101"/>
                                      </p:to>
                                    </p:animClr>
                                    <p:set>
                                      <p:cBhvr>
                                        <p:cTn id="89" dur="500" fill="hold"/>
                                        <p:tgtEl>
                                          <p:spTgt spid="23"/>
                                        </p:tgtEl>
                                        <p:attrNameLst>
                                          <p:attrName>stroke.on</p:attrName>
                                        </p:attrNameLst>
                                      </p:cBhvr>
                                      <p:to>
                                        <p:strVal val="true"/>
                                      </p:to>
                                    </p:set>
                                  </p:childTnLst>
                                </p:cTn>
                              </p:par>
                              <p:par>
                                <p:cTn id="90" presetID="7" presetClass="emph" presetSubtype="2" fill="hold" nodeType="withEffect">
                                  <p:stCondLst>
                                    <p:cond delay="0"/>
                                  </p:stCondLst>
                                  <p:childTnLst>
                                    <p:animClr clrSpc="rgb" dir="cw">
                                      <p:cBhvr>
                                        <p:cTn id="91" dur="500" fill="hold"/>
                                        <p:tgtEl>
                                          <p:spTgt spid="20"/>
                                        </p:tgtEl>
                                        <p:attrNameLst>
                                          <p:attrName>stroke.color</p:attrName>
                                        </p:attrNameLst>
                                      </p:cBhvr>
                                      <p:to>
                                        <a:srgbClr val="FF0101"/>
                                      </p:to>
                                    </p:animClr>
                                    <p:set>
                                      <p:cBhvr>
                                        <p:cTn id="92" dur="500" fill="hold"/>
                                        <p:tgtEl>
                                          <p:spTgt spid="20"/>
                                        </p:tgtEl>
                                        <p:attrNameLst>
                                          <p:attrName>stroke.on</p:attrName>
                                        </p:attrNameLst>
                                      </p:cBhvr>
                                      <p:to>
                                        <p:strVal val="true"/>
                                      </p:to>
                                    </p:set>
                                  </p:childTnLst>
                                </p:cTn>
                              </p:par>
                              <p:par>
                                <p:cTn id="93" presetID="10"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fade">
                                      <p:cBhvr>
                                        <p:cTn id="104" dur="500"/>
                                        <p:tgtEl>
                                          <p:spTgt spid="4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wipe(down)">
                                      <p:cBhvr>
                                        <p:cTn id="1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19" grpId="0" animBg="1"/>
      <p:bldP spid="22" grpId="0" animBg="1"/>
      <p:bldP spid="24" grpId="0" animBg="1"/>
      <p:bldP spid="27" grpId="0"/>
      <p:bldP spid="31" grpId="0"/>
      <p:bldP spid="32" grpId="0"/>
      <p:bldP spid="33" grpId="0"/>
      <p:bldP spid="34" grpId="0"/>
      <p:bldP spid="35" grpId="0"/>
      <p:bldP spid="36" grpId="0" animBg="1"/>
      <p:bldP spid="37" grpId="0"/>
      <p:bldP spid="38" grpId="0"/>
      <p:bldP spid="39" grpId="0"/>
      <p:bldP spid="40" grpId="0"/>
      <p:bldP spid="41" grpId="0"/>
      <p:bldP spid="42" grpId="0"/>
      <p:bldP spid="43" grpId="0"/>
      <p:bldP spid="45" grpId="0" animBg="1"/>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6146-76BE-4E44-A80C-D54E8689CFED}"/>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6E974D93-372B-4C01-860E-DE7C9C9D44C9}"/>
              </a:ext>
            </a:extLst>
          </p:cNvPr>
          <p:cNvSpPr>
            <a:spLocks noGrp="1"/>
          </p:cNvSpPr>
          <p:nvPr>
            <p:ph type="body" sz="quarter" idx="10"/>
          </p:nvPr>
        </p:nvSpPr>
        <p:spPr/>
        <p:txBody>
          <a:bodyPr/>
          <a:lstStyle/>
          <a:p>
            <a:r>
              <a:rPr lang="en-US" dirty="0"/>
              <a:t>Expressing parallelism</a:t>
            </a:r>
          </a:p>
        </p:txBody>
      </p:sp>
      <p:sp>
        <p:nvSpPr>
          <p:cNvPr id="5" name="TextBox 4">
            <a:extLst>
              <a:ext uri="{FF2B5EF4-FFF2-40B4-BE49-F238E27FC236}">
                <a16:creationId xmlns:a16="http://schemas.microsoft.com/office/drawing/2014/main" id="{DE98D1CE-451A-4258-A474-2D525450889E}"/>
              </a:ext>
            </a:extLst>
          </p:cNvPr>
          <p:cNvSpPr txBox="1"/>
          <p:nvPr/>
        </p:nvSpPr>
        <p:spPr>
          <a:xfrm>
            <a:off x="419641" y="1764236"/>
            <a:ext cx="4333766" cy="40811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b="1" dirty="0">
                <a:solidFill>
                  <a:srgbClr val="0C4E9B"/>
                </a:solidFill>
                <a:latin typeface="Consolas" panose="020B0609020204030204" pitchFamily="49" charset="0"/>
              </a:rPr>
              <a:t>#pragma </a:t>
            </a:r>
            <a:r>
              <a:rPr lang="en-US" b="1" dirty="0" err="1">
                <a:solidFill>
                  <a:srgbClr val="0C4E9B"/>
                </a:solidFill>
                <a:latin typeface="Consolas" panose="020B0609020204030204" pitchFamily="49" charset="0"/>
              </a:rPr>
              <a:t>acc</a:t>
            </a:r>
            <a:r>
              <a:rPr lang="en-US" b="1" dirty="0">
                <a:solidFill>
                  <a:srgbClr val="0C4E9B"/>
                </a:solidFill>
                <a:latin typeface="Consolas" panose="020B0609020204030204" pitchFamily="49" charset="0"/>
              </a:rPr>
              <a:t> parallel</a:t>
            </a:r>
          </a:p>
          <a:p>
            <a:pPr>
              <a:lnSpc>
                <a:spcPct val="90000"/>
              </a:lnSpc>
            </a:pPr>
            <a:r>
              <a:rPr lang="en-US" dirty="0">
                <a:solidFill>
                  <a:schemeClr val="bg1"/>
                </a:solidFill>
                <a:latin typeface="Consolas" panose="020B0609020204030204" pitchFamily="49" charset="0"/>
              </a:rPr>
              <a:t>{</a:t>
            </a:r>
          </a:p>
          <a:p>
            <a:pPr>
              <a:lnSpc>
                <a:spcPct val="90000"/>
              </a:lnSpc>
            </a:pPr>
            <a:r>
              <a:rPr lang="en-US" dirty="0">
                <a:solidFill>
                  <a:schemeClr val="bg1"/>
                </a:solidFill>
                <a:latin typeface="Consolas" panose="020B0609020204030204" pitchFamily="49" charset="0"/>
              </a:rPr>
              <a:t>    </a:t>
            </a:r>
            <a:r>
              <a:rPr lang="en-US" b="1" dirty="0">
                <a:solidFill>
                  <a:srgbClr val="0C4E9B"/>
                </a:solidFill>
                <a:latin typeface="Consolas" panose="020B0609020204030204" pitchFamily="49" charset="0"/>
              </a:rPr>
              <a:t>#pragma </a:t>
            </a:r>
            <a:r>
              <a:rPr lang="en-US" b="1" dirty="0" err="1">
                <a:solidFill>
                  <a:srgbClr val="0C4E9B"/>
                </a:solidFill>
                <a:latin typeface="Consolas" panose="020B0609020204030204" pitchFamily="49" charset="0"/>
              </a:rPr>
              <a:t>acc</a:t>
            </a:r>
            <a:r>
              <a:rPr lang="en-US" b="1" dirty="0">
                <a:solidFill>
                  <a:srgbClr val="0C4E9B"/>
                </a:solidFill>
                <a:latin typeface="Consolas" panose="020B0609020204030204" pitchFamily="49" charset="0"/>
              </a:rPr>
              <a:t> loop</a:t>
            </a:r>
          </a:p>
          <a:p>
            <a:pPr>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 &lt; N; </a:t>
            </a:r>
            <a:r>
              <a:rPr lang="en-US" dirty="0" err="1">
                <a:solidFill>
                  <a:schemeClr val="bg1"/>
                </a:solidFill>
                <a:latin typeface="Consolas" panose="020B0609020204030204" pitchFamily="49" charset="0"/>
              </a:rPr>
              <a:t>i</a:t>
            </a:r>
            <a:r>
              <a:rPr lang="en-US" dirty="0">
                <a:solidFill>
                  <a:schemeClr val="bg1"/>
                </a:solidFill>
                <a:latin typeface="Consolas" panose="020B0609020204030204" pitchFamily="49" charset="0"/>
              </a:rPr>
              <a:t>++)</a:t>
            </a:r>
          </a:p>
          <a:p>
            <a:pPr>
              <a:lnSpc>
                <a:spcPct val="90000"/>
              </a:lnSpc>
            </a:pPr>
            <a:r>
              <a:rPr lang="en-US" dirty="0">
                <a:solidFill>
                  <a:schemeClr val="bg1"/>
                </a:solidFill>
                <a:latin typeface="Consolas" panose="020B0609020204030204" pitchFamily="49" charset="0"/>
              </a:rPr>
              <a:t>	{</a:t>
            </a:r>
          </a:p>
          <a:p>
            <a:pPr>
              <a:lnSpc>
                <a:spcPct val="90000"/>
              </a:lnSpc>
            </a:pPr>
            <a:r>
              <a:rPr lang="en-US" dirty="0">
                <a:solidFill>
                  <a:schemeClr val="bg1"/>
                </a:solidFill>
                <a:latin typeface="Consolas" panose="020B0609020204030204" pitchFamily="49" charset="0"/>
              </a:rPr>
              <a:t>		</a:t>
            </a:r>
            <a:r>
              <a:rPr lang="en-US" dirty="0">
                <a:solidFill>
                  <a:srgbClr val="40A459"/>
                </a:solidFill>
                <a:latin typeface="Consolas" panose="020B0609020204030204" pitchFamily="49" charset="0"/>
                <a:cs typeface="Courier New" panose="02070309020205020404" pitchFamily="49" charset="0"/>
              </a:rPr>
              <a:t>// Do Something</a:t>
            </a: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7" name="Rectangle 6">
            <a:extLst>
              <a:ext uri="{FF2B5EF4-FFF2-40B4-BE49-F238E27FC236}">
                <a16:creationId xmlns:a16="http://schemas.microsoft.com/office/drawing/2014/main" id="{645C7E37-0DF5-4B69-AE69-49F0CE6C7E5A}"/>
              </a:ext>
            </a:extLst>
          </p:cNvPr>
          <p:cNvSpPr/>
          <p:nvPr/>
        </p:nvSpPr>
        <p:spPr>
          <a:xfrm>
            <a:off x="5530360" y="1493334"/>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5B7F66D-BE39-47DD-B1BB-ED1C01859BD8}"/>
              </a:ext>
            </a:extLst>
          </p:cNvPr>
          <p:cNvCxnSpPr>
            <a:cxnSpLocks/>
            <a:endCxn id="7" idx="2"/>
          </p:cNvCxnSpPr>
          <p:nvPr/>
        </p:nvCxnSpPr>
        <p:spPr>
          <a:xfrm>
            <a:off x="6767048"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1C3405B-02A7-49F4-B1BC-8BC6C2AC690A}"/>
              </a:ext>
            </a:extLst>
          </p:cNvPr>
          <p:cNvSpPr/>
          <p:nvPr/>
        </p:nvSpPr>
        <p:spPr>
          <a:xfrm>
            <a:off x="8099192" y="1493334"/>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17AEE66-376B-44D8-919D-B8558BAE65EF}"/>
              </a:ext>
            </a:extLst>
          </p:cNvPr>
          <p:cNvCxnSpPr>
            <a:endCxn id="10" idx="2"/>
          </p:cNvCxnSpPr>
          <p:nvPr/>
        </p:nvCxnSpPr>
        <p:spPr>
          <a:xfrm>
            <a:off x="9335880" y="1558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C1A359-EE15-4E99-85D7-8491BC3F4581}"/>
              </a:ext>
            </a:extLst>
          </p:cNvPr>
          <p:cNvSpPr/>
          <p:nvPr/>
        </p:nvSpPr>
        <p:spPr>
          <a:xfrm>
            <a:off x="5530359" y="280113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A9387A3-3423-41C1-92F8-A152356A36BE}"/>
              </a:ext>
            </a:extLst>
          </p:cNvPr>
          <p:cNvCxnSpPr>
            <a:endCxn id="13" idx="2"/>
          </p:cNvCxnSpPr>
          <p:nvPr/>
        </p:nvCxnSpPr>
        <p:spPr>
          <a:xfrm>
            <a:off x="6767047"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AEC2CD0-8A04-42B3-8E26-78CB8E02FA36}"/>
              </a:ext>
            </a:extLst>
          </p:cNvPr>
          <p:cNvSpPr/>
          <p:nvPr/>
        </p:nvSpPr>
        <p:spPr>
          <a:xfrm>
            <a:off x="8099191" y="2801133"/>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62873227-67D1-4D6F-964B-661B07CA62A8}"/>
              </a:ext>
            </a:extLst>
          </p:cNvPr>
          <p:cNvCxnSpPr>
            <a:endCxn id="16" idx="2"/>
          </p:cNvCxnSpPr>
          <p:nvPr/>
        </p:nvCxnSpPr>
        <p:spPr>
          <a:xfrm>
            <a:off x="9335879" y="28658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F731A86-4E91-436F-9AA7-F358CFD4A293}"/>
              </a:ext>
            </a:extLst>
          </p:cNvPr>
          <p:cNvSpPr/>
          <p:nvPr/>
        </p:nvSpPr>
        <p:spPr>
          <a:xfrm>
            <a:off x="5530359" y="4108932"/>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5E150CA8-9F20-442B-B99B-13D172C7065E}"/>
              </a:ext>
            </a:extLst>
          </p:cNvPr>
          <p:cNvCxnSpPr>
            <a:endCxn id="19" idx="2"/>
          </p:cNvCxnSpPr>
          <p:nvPr/>
        </p:nvCxnSpPr>
        <p:spPr>
          <a:xfrm>
            <a:off x="6767047"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DB247B1-EDAF-4A9C-8069-51DADE46C7E4}"/>
              </a:ext>
            </a:extLst>
          </p:cNvPr>
          <p:cNvSpPr/>
          <p:nvPr/>
        </p:nvSpPr>
        <p:spPr>
          <a:xfrm>
            <a:off x="8099191" y="4108932"/>
            <a:ext cx="2473377" cy="1243084"/>
          </a:xfrm>
          <a:prstGeom prst="rect">
            <a:avLst/>
          </a:prstGeom>
          <a:solidFill>
            <a:schemeClr val="tx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2E69046-0969-4111-9FEE-BB960650556F}"/>
              </a:ext>
            </a:extLst>
          </p:cNvPr>
          <p:cNvCxnSpPr>
            <a:endCxn id="22" idx="2"/>
          </p:cNvCxnSpPr>
          <p:nvPr/>
        </p:nvCxnSpPr>
        <p:spPr>
          <a:xfrm>
            <a:off x="9335879"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Left Brace 23">
            <a:extLst>
              <a:ext uri="{FF2B5EF4-FFF2-40B4-BE49-F238E27FC236}">
                <a16:creationId xmlns:a16="http://schemas.microsoft.com/office/drawing/2014/main" id="{07493A56-BB87-4FBD-89AA-BEA08AA3EB13}"/>
              </a:ext>
            </a:extLst>
          </p:cNvPr>
          <p:cNvSpPr/>
          <p:nvPr/>
        </p:nvSpPr>
        <p:spPr>
          <a:xfrm>
            <a:off x="4635796" y="1493334"/>
            <a:ext cx="717064" cy="3858682"/>
          </a:xfrm>
          <a:prstGeom prst="leftBrace">
            <a:avLst>
              <a:gd name="adj1" fmla="val 8333"/>
              <a:gd name="adj2" fmla="val 22360"/>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841AC521-3BA7-414D-98D0-9CBC26B0B6B7}"/>
              </a:ext>
            </a:extLst>
          </p:cNvPr>
          <p:cNvSpPr txBox="1"/>
          <p:nvPr/>
        </p:nvSpPr>
        <p:spPr>
          <a:xfrm>
            <a:off x="5490491"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1" name="TextBox 30">
            <a:extLst>
              <a:ext uri="{FF2B5EF4-FFF2-40B4-BE49-F238E27FC236}">
                <a16:creationId xmlns:a16="http://schemas.microsoft.com/office/drawing/2014/main" id="{856767B0-F6E4-4DF2-8142-EAC7D799EDC4}"/>
              </a:ext>
            </a:extLst>
          </p:cNvPr>
          <p:cNvSpPr txBox="1"/>
          <p:nvPr/>
        </p:nvSpPr>
        <p:spPr>
          <a:xfrm>
            <a:off x="5490490" y="3702585"/>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2" name="TextBox 31">
            <a:extLst>
              <a:ext uri="{FF2B5EF4-FFF2-40B4-BE49-F238E27FC236}">
                <a16:creationId xmlns:a16="http://schemas.microsoft.com/office/drawing/2014/main" id="{39D9BC07-23F2-49A0-A8CB-60C8D15A1746}"/>
              </a:ext>
            </a:extLst>
          </p:cNvPr>
          <p:cNvSpPr txBox="1"/>
          <p:nvPr/>
        </p:nvSpPr>
        <p:spPr>
          <a:xfrm>
            <a:off x="8062669" y="3713678"/>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3" name="TextBox 32">
            <a:extLst>
              <a:ext uri="{FF2B5EF4-FFF2-40B4-BE49-F238E27FC236}">
                <a16:creationId xmlns:a16="http://schemas.microsoft.com/office/drawing/2014/main" id="{40A08CA5-39DA-4405-BE62-3254296DCE95}"/>
              </a:ext>
            </a:extLst>
          </p:cNvPr>
          <p:cNvSpPr txBox="1"/>
          <p:nvPr/>
        </p:nvSpPr>
        <p:spPr>
          <a:xfrm>
            <a:off x="5501843" y="239352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4" name="TextBox 33">
            <a:extLst>
              <a:ext uri="{FF2B5EF4-FFF2-40B4-BE49-F238E27FC236}">
                <a16:creationId xmlns:a16="http://schemas.microsoft.com/office/drawing/2014/main" id="{B072710B-AB3D-461B-A6A1-166BBA9C8D90}"/>
              </a:ext>
            </a:extLst>
          </p:cNvPr>
          <p:cNvSpPr txBox="1"/>
          <p:nvPr/>
        </p:nvSpPr>
        <p:spPr>
          <a:xfrm>
            <a:off x="8060043" y="5010384"/>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5" name="TextBox 34">
            <a:extLst>
              <a:ext uri="{FF2B5EF4-FFF2-40B4-BE49-F238E27FC236}">
                <a16:creationId xmlns:a16="http://schemas.microsoft.com/office/drawing/2014/main" id="{218E1B72-CAAC-4BA0-884A-5D7D6A9DB0ED}"/>
              </a:ext>
            </a:extLst>
          </p:cNvPr>
          <p:cNvSpPr txBox="1"/>
          <p:nvPr/>
        </p:nvSpPr>
        <p:spPr>
          <a:xfrm>
            <a:off x="8052024" y="2401626"/>
            <a:ext cx="73609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b="1" i="1" dirty="0">
                <a:solidFill>
                  <a:schemeClr val="tx2"/>
                </a:solidFill>
              </a:rPr>
              <a:t>gang</a:t>
            </a:r>
            <a:endParaRPr lang="en-US" dirty="0">
              <a:solidFill>
                <a:schemeClr val="bg1"/>
              </a:solidFill>
            </a:endParaRPr>
          </a:p>
        </p:txBody>
      </p:sp>
      <p:sp>
        <p:nvSpPr>
          <p:cNvPr id="38" name="TextBox 37">
            <a:extLst>
              <a:ext uri="{FF2B5EF4-FFF2-40B4-BE49-F238E27FC236}">
                <a16:creationId xmlns:a16="http://schemas.microsoft.com/office/drawing/2014/main" id="{E24D24BF-0A94-4143-9DF4-52040C1BD621}"/>
              </a:ext>
            </a:extLst>
          </p:cNvPr>
          <p:cNvSpPr txBox="1"/>
          <p:nvPr/>
        </p:nvSpPr>
        <p:spPr>
          <a:xfrm rot="16200000">
            <a:off x="5866418" y="1970168"/>
            <a:ext cx="137569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i="1" dirty="0">
                <a:solidFill>
                  <a:srgbClr val="0C4E9B"/>
                </a:solidFill>
              </a:rPr>
              <a:t>Loop iteration</a:t>
            </a:r>
            <a:endParaRPr lang="en-US" sz="1400" dirty="0">
              <a:solidFill>
                <a:srgbClr val="0C4E9B"/>
              </a:solidFill>
            </a:endParaRPr>
          </a:p>
        </p:txBody>
      </p:sp>
      <p:sp>
        <p:nvSpPr>
          <p:cNvPr id="45" name="Rectangle 44">
            <a:extLst>
              <a:ext uri="{FF2B5EF4-FFF2-40B4-BE49-F238E27FC236}">
                <a16:creationId xmlns:a16="http://schemas.microsoft.com/office/drawing/2014/main" id="{1C301B96-89AF-48C2-AA4B-8523391AECC7}"/>
              </a:ext>
            </a:extLst>
          </p:cNvPr>
          <p:cNvSpPr/>
          <p:nvPr/>
        </p:nvSpPr>
        <p:spPr>
          <a:xfrm>
            <a:off x="1619141" y="3652775"/>
            <a:ext cx="3622720" cy="2387609"/>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	</a:t>
            </a: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endParaRPr lang="en-US" dirty="0">
              <a:solidFill>
                <a:schemeClr val="bg1"/>
              </a:solidFill>
              <a:latin typeface="Consolas" panose="020B0609020204030204" pitchFamily="49" charset="0"/>
            </a:endParaRPr>
          </a:p>
          <a:p>
            <a:pPr>
              <a:lnSpc>
                <a:spcPct val="90000"/>
              </a:lnSpc>
            </a:pPr>
            <a:r>
              <a:rPr lang="en-US" dirty="0">
                <a:solidFill>
                  <a:schemeClr val="bg1"/>
                </a:solidFill>
                <a:latin typeface="Consolas" panose="020B0609020204030204" pitchFamily="49" charset="0"/>
              </a:rPr>
              <a:t>}</a:t>
            </a:r>
          </a:p>
        </p:txBody>
      </p:sp>
      <p:sp>
        <p:nvSpPr>
          <p:cNvPr id="46" name="TextBox 45">
            <a:extLst>
              <a:ext uri="{FF2B5EF4-FFF2-40B4-BE49-F238E27FC236}">
                <a16:creationId xmlns:a16="http://schemas.microsoft.com/office/drawing/2014/main" id="{CF6F641B-3AA5-4101-A05F-967988A7E903}"/>
              </a:ext>
            </a:extLst>
          </p:cNvPr>
          <p:cNvSpPr txBox="1"/>
          <p:nvPr/>
        </p:nvSpPr>
        <p:spPr>
          <a:xfrm>
            <a:off x="1793005" y="3993467"/>
            <a:ext cx="3346480" cy="2086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400" dirty="0">
                <a:solidFill>
                  <a:schemeClr val="bg1"/>
                </a:solidFill>
              </a:rPr>
              <a:t>Now the iterations of the loop will be distributed to the gangs and run in parallel.</a:t>
            </a:r>
          </a:p>
          <a:p>
            <a:pPr algn="ctr">
              <a:lnSpc>
                <a:spcPct val="90000"/>
              </a:lnSpc>
            </a:pPr>
            <a:endParaRPr lang="en-US" sz="2400" dirty="0">
              <a:solidFill>
                <a:schemeClr val="bg1"/>
              </a:solidFill>
            </a:endParaRPr>
          </a:p>
        </p:txBody>
      </p:sp>
      <p:cxnSp>
        <p:nvCxnSpPr>
          <p:cNvPr id="44" name="Straight Arrow Connector 43">
            <a:extLst>
              <a:ext uri="{FF2B5EF4-FFF2-40B4-BE49-F238E27FC236}">
                <a16:creationId xmlns:a16="http://schemas.microsoft.com/office/drawing/2014/main" id="{AEE2CAEB-CF23-4230-9C13-589C3115B212}"/>
              </a:ext>
            </a:extLst>
          </p:cNvPr>
          <p:cNvCxnSpPr>
            <a:cxnSpLocks/>
          </p:cNvCxnSpPr>
          <p:nvPr/>
        </p:nvCxnSpPr>
        <p:spPr>
          <a:xfrm>
            <a:off x="6992160" y="155678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2665141-4ECB-42ED-B518-6D9EA3ABDAE3}"/>
              </a:ext>
            </a:extLst>
          </p:cNvPr>
          <p:cNvCxnSpPr>
            <a:cxnSpLocks/>
          </p:cNvCxnSpPr>
          <p:nvPr/>
        </p:nvCxnSpPr>
        <p:spPr>
          <a:xfrm>
            <a:off x="7196473" y="155678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38660E0-952C-4F62-A43E-8C13DB1CE700}"/>
              </a:ext>
            </a:extLst>
          </p:cNvPr>
          <p:cNvCxnSpPr>
            <a:cxnSpLocks/>
          </p:cNvCxnSpPr>
          <p:nvPr/>
        </p:nvCxnSpPr>
        <p:spPr>
          <a:xfrm>
            <a:off x="7421584" y="1556785"/>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8C6E9B4-2159-4EE0-86FD-C46CBF6E658E}"/>
              </a:ext>
            </a:extLst>
          </p:cNvPr>
          <p:cNvCxnSpPr>
            <a:cxnSpLocks/>
          </p:cNvCxnSpPr>
          <p:nvPr/>
        </p:nvCxnSpPr>
        <p:spPr>
          <a:xfrm>
            <a:off x="7648625" y="1556784"/>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6C93929-775B-4812-A31E-17966413528C}"/>
              </a:ext>
            </a:extLst>
          </p:cNvPr>
          <p:cNvCxnSpPr>
            <a:cxnSpLocks/>
          </p:cNvCxnSpPr>
          <p:nvPr/>
        </p:nvCxnSpPr>
        <p:spPr>
          <a:xfrm>
            <a:off x="6385329" y="1556783"/>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5290A6C-6156-434D-BEBF-FCF36701C8A9}"/>
              </a:ext>
            </a:extLst>
          </p:cNvPr>
          <p:cNvSpPr txBox="1"/>
          <p:nvPr/>
        </p:nvSpPr>
        <p:spPr>
          <a:xfrm rot="16200000">
            <a:off x="8424250" y="1968434"/>
            <a:ext cx="137569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i="1" dirty="0">
                <a:solidFill>
                  <a:srgbClr val="0C4E9B"/>
                </a:solidFill>
              </a:rPr>
              <a:t>Loop iteration</a:t>
            </a:r>
            <a:endParaRPr lang="en-US" sz="1400" dirty="0">
              <a:solidFill>
                <a:srgbClr val="0C4E9B"/>
              </a:solidFill>
            </a:endParaRPr>
          </a:p>
        </p:txBody>
      </p:sp>
      <p:cxnSp>
        <p:nvCxnSpPr>
          <p:cNvPr id="53" name="Straight Arrow Connector 52">
            <a:extLst>
              <a:ext uri="{FF2B5EF4-FFF2-40B4-BE49-F238E27FC236}">
                <a16:creationId xmlns:a16="http://schemas.microsoft.com/office/drawing/2014/main" id="{846D0066-4696-43FB-9BA1-DDC75C930B70}"/>
              </a:ext>
            </a:extLst>
          </p:cNvPr>
          <p:cNvCxnSpPr>
            <a:cxnSpLocks/>
          </p:cNvCxnSpPr>
          <p:nvPr/>
        </p:nvCxnSpPr>
        <p:spPr>
          <a:xfrm>
            <a:off x="9549992" y="1555053"/>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78895AD-C31E-4928-BA6E-44EB2FEB17A2}"/>
              </a:ext>
            </a:extLst>
          </p:cNvPr>
          <p:cNvCxnSpPr>
            <a:cxnSpLocks/>
          </p:cNvCxnSpPr>
          <p:nvPr/>
        </p:nvCxnSpPr>
        <p:spPr>
          <a:xfrm>
            <a:off x="9754305" y="1555052"/>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EB164BF-A2B3-4175-AAD9-A462036E81AE}"/>
              </a:ext>
            </a:extLst>
          </p:cNvPr>
          <p:cNvCxnSpPr>
            <a:cxnSpLocks/>
          </p:cNvCxnSpPr>
          <p:nvPr/>
        </p:nvCxnSpPr>
        <p:spPr>
          <a:xfrm>
            <a:off x="9979416" y="1555051"/>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61E5602-7B6C-4FF0-9145-0249E7B17683}"/>
              </a:ext>
            </a:extLst>
          </p:cNvPr>
          <p:cNvCxnSpPr>
            <a:cxnSpLocks/>
          </p:cNvCxnSpPr>
          <p:nvPr/>
        </p:nvCxnSpPr>
        <p:spPr>
          <a:xfrm>
            <a:off x="10206457" y="1555050"/>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24B9936-3F34-4561-BCFF-6526E49F2242}"/>
              </a:ext>
            </a:extLst>
          </p:cNvPr>
          <p:cNvCxnSpPr>
            <a:cxnSpLocks/>
          </p:cNvCxnSpPr>
          <p:nvPr/>
        </p:nvCxnSpPr>
        <p:spPr>
          <a:xfrm>
            <a:off x="8943161" y="15550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6B4461B-A07B-430E-8F1B-143333613B02}"/>
              </a:ext>
            </a:extLst>
          </p:cNvPr>
          <p:cNvSpPr txBox="1"/>
          <p:nvPr/>
        </p:nvSpPr>
        <p:spPr>
          <a:xfrm rot="16200000">
            <a:off x="5874102" y="3277640"/>
            <a:ext cx="137569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i="1" dirty="0">
                <a:solidFill>
                  <a:srgbClr val="0C4E9B"/>
                </a:solidFill>
              </a:rPr>
              <a:t>Loop iteration</a:t>
            </a:r>
            <a:endParaRPr lang="en-US" sz="1400" dirty="0">
              <a:solidFill>
                <a:srgbClr val="0C4E9B"/>
              </a:solidFill>
            </a:endParaRPr>
          </a:p>
        </p:txBody>
      </p:sp>
      <p:cxnSp>
        <p:nvCxnSpPr>
          <p:cNvPr id="59" name="Straight Arrow Connector 58">
            <a:extLst>
              <a:ext uri="{FF2B5EF4-FFF2-40B4-BE49-F238E27FC236}">
                <a16:creationId xmlns:a16="http://schemas.microsoft.com/office/drawing/2014/main" id="{F9D069E0-3AB8-4121-85D8-DA66E403ED51}"/>
              </a:ext>
            </a:extLst>
          </p:cNvPr>
          <p:cNvCxnSpPr>
            <a:cxnSpLocks/>
          </p:cNvCxnSpPr>
          <p:nvPr/>
        </p:nvCxnSpPr>
        <p:spPr>
          <a:xfrm>
            <a:off x="6999844" y="286425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0412BE8-6B4A-4F78-8BC3-A71A472BF833}"/>
              </a:ext>
            </a:extLst>
          </p:cNvPr>
          <p:cNvCxnSpPr>
            <a:cxnSpLocks/>
          </p:cNvCxnSpPr>
          <p:nvPr/>
        </p:nvCxnSpPr>
        <p:spPr>
          <a:xfrm>
            <a:off x="7204157" y="286425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6D2B680-684B-45F4-A7B8-CA9C267925C9}"/>
              </a:ext>
            </a:extLst>
          </p:cNvPr>
          <p:cNvCxnSpPr>
            <a:cxnSpLocks/>
          </p:cNvCxnSpPr>
          <p:nvPr/>
        </p:nvCxnSpPr>
        <p:spPr>
          <a:xfrm>
            <a:off x="7429268" y="286425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39B3F2B-D489-4292-8432-F7AC375FAE30}"/>
              </a:ext>
            </a:extLst>
          </p:cNvPr>
          <p:cNvCxnSpPr>
            <a:cxnSpLocks/>
          </p:cNvCxnSpPr>
          <p:nvPr/>
        </p:nvCxnSpPr>
        <p:spPr>
          <a:xfrm>
            <a:off x="7656309" y="286425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4DAE183-3233-4531-BF57-065D040F6974}"/>
              </a:ext>
            </a:extLst>
          </p:cNvPr>
          <p:cNvCxnSpPr>
            <a:cxnSpLocks/>
          </p:cNvCxnSpPr>
          <p:nvPr/>
        </p:nvCxnSpPr>
        <p:spPr>
          <a:xfrm>
            <a:off x="6393013" y="2864255"/>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BD3BE48-8ED4-4FBB-9AB5-C045D27729F5}"/>
              </a:ext>
            </a:extLst>
          </p:cNvPr>
          <p:cNvSpPr txBox="1"/>
          <p:nvPr/>
        </p:nvSpPr>
        <p:spPr>
          <a:xfrm rot="16200000">
            <a:off x="8456240" y="3277639"/>
            <a:ext cx="137569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i="1" dirty="0">
                <a:solidFill>
                  <a:srgbClr val="0C4E9B"/>
                </a:solidFill>
              </a:rPr>
              <a:t>Loop iteration</a:t>
            </a:r>
            <a:endParaRPr lang="en-US" sz="1400" dirty="0">
              <a:solidFill>
                <a:srgbClr val="0C4E9B"/>
              </a:solidFill>
            </a:endParaRPr>
          </a:p>
        </p:txBody>
      </p:sp>
      <p:cxnSp>
        <p:nvCxnSpPr>
          <p:cNvPr id="65" name="Straight Arrow Connector 64">
            <a:extLst>
              <a:ext uri="{FF2B5EF4-FFF2-40B4-BE49-F238E27FC236}">
                <a16:creationId xmlns:a16="http://schemas.microsoft.com/office/drawing/2014/main" id="{90FCC9EF-9F81-4669-9C22-EB0F9AB2FF1A}"/>
              </a:ext>
            </a:extLst>
          </p:cNvPr>
          <p:cNvCxnSpPr>
            <a:cxnSpLocks/>
          </p:cNvCxnSpPr>
          <p:nvPr/>
        </p:nvCxnSpPr>
        <p:spPr>
          <a:xfrm>
            <a:off x="9581982" y="286425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7CBA4D2-3C01-418E-A903-73F12D8EAC49}"/>
              </a:ext>
            </a:extLst>
          </p:cNvPr>
          <p:cNvCxnSpPr>
            <a:cxnSpLocks/>
          </p:cNvCxnSpPr>
          <p:nvPr/>
        </p:nvCxnSpPr>
        <p:spPr>
          <a:xfrm>
            <a:off x="9786295" y="286425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FBF5C5C-BB61-4692-A168-3BEF9E7B55A8}"/>
              </a:ext>
            </a:extLst>
          </p:cNvPr>
          <p:cNvCxnSpPr>
            <a:cxnSpLocks/>
          </p:cNvCxnSpPr>
          <p:nvPr/>
        </p:nvCxnSpPr>
        <p:spPr>
          <a:xfrm>
            <a:off x="10011406" y="286425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97F6B72-0D9B-40D4-A0F7-CC742440EE45}"/>
              </a:ext>
            </a:extLst>
          </p:cNvPr>
          <p:cNvCxnSpPr>
            <a:cxnSpLocks/>
          </p:cNvCxnSpPr>
          <p:nvPr/>
        </p:nvCxnSpPr>
        <p:spPr>
          <a:xfrm>
            <a:off x="10238447" y="2864255"/>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EB3E2A1-601B-454B-8FC7-48E85E6D7C83}"/>
              </a:ext>
            </a:extLst>
          </p:cNvPr>
          <p:cNvCxnSpPr>
            <a:cxnSpLocks/>
          </p:cNvCxnSpPr>
          <p:nvPr/>
        </p:nvCxnSpPr>
        <p:spPr>
          <a:xfrm>
            <a:off x="8975151" y="2864254"/>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A2DCEC43-216C-4C69-883E-B567B6A449AF}"/>
              </a:ext>
            </a:extLst>
          </p:cNvPr>
          <p:cNvSpPr txBox="1"/>
          <p:nvPr/>
        </p:nvSpPr>
        <p:spPr>
          <a:xfrm rot="16200000">
            <a:off x="5874102" y="4587031"/>
            <a:ext cx="137569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i="1" dirty="0">
                <a:solidFill>
                  <a:srgbClr val="0C4E9B"/>
                </a:solidFill>
              </a:rPr>
              <a:t>Loop iteration</a:t>
            </a:r>
            <a:endParaRPr lang="en-US" sz="1400" dirty="0">
              <a:solidFill>
                <a:srgbClr val="0C4E9B"/>
              </a:solidFill>
            </a:endParaRPr>
          </a:p>
        </p:txBody>
      </p:sp>
      <p:cxnSp>
        <p:nvCxnSpPr>
          <p:cNvPr id="71" name="Straight Arrow Connector 70">
            <a:extLst>
              <a:ext uri="{FF2B5EF4-FFF2-40B4-BE49-F238E27FC236}">
                <a16:creationId xmlns:a16="http://schemas.microsoft.com/office/drawing/2014/main" id="{5C5B2874-0D1B-4AC5-8FA2-766220C69A27}"/>
              </a:ext>
            </a:extLst>
          </p:cNvPr>
          <p:cNvCxnSpPr>
            <a:cxnSpLocks/>
          </p:cNvCxnSpPr>
          <p:nvPr/>
        </p:nvCxnSpPr>
        <p:spPr>
          <a:xfrm>
            <a:off x="6999844" y="4173650"/>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07A60CC-CE22-4A74-B69C-F54BC46389EC}"/>
              </a:ext>
            </a:extLst>
          </p:cNvPr>
          <p:cNvCxnSpPr>
            <a:cxnSpLocks/>
          </p:cNvCxnSpPr>
          <p:nvPr/>
        </p:nvCxnSpPr>
        <p:spPr>
          <a:xfrm>
            <a:off x="7204157" y="417364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ADD96D7-9DCF-4570-BD9E-FEA8EDFFA831}"/>
              </a:ext>
            </a:extLst>
          </p:cNvPr>
          <p:cNvCxnSpPr>
            <a:cxnSpLocks/>
          </p:cNvCxnSpPr>
          <p:nvPr/>
        </p:nvCxnSpPr>
        <p:spPr>
          <a:xfrm>
            <a:off x="7429268" y="417364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8F66CAD-780C-4733-A838-7038DB0D8C61}"/>
              </a:ext>
            </a:extLst>
          </p:cNvPr>
          <p:cNvCxnSpPr>
            <a:cxnSpLocks/>
          </p:cNvCxnSpPr>
          <p:nvPr/>
        </p:nvCxnSpPr>
        <p:spPr>
          <a:xfrm>
            <a:off x="7656309" y="4173647"/>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243BD59-E174-4C4D-BC9F-3707DCA8CDE9}"/>
              </a:ext>
            </a:extLst>
          </p:cNvPr>
          <p:cNvCxnSpPr>
            <a:cxnSpLocks/>
          </p:cNvCxnSpPr>
          <p:nvPr/>
        </p:nvCxnSpPr>
        <p:spPr>
          <a:xfrm>
            <a:off x="6393013" y="4173646"/>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A30B324-F34D-4F41-AC10-A8C65340639B}"/>
              </a:ext>
            </a:extLst>
          </p:cNvPr>
          <p:cNvSpPr txBox="1"/>
          <p:nvPr/>
        </p:nvSpPr>
        <p:spPr>
          <a:xfrm rot="16200000">
            <a:off x="8437026" y="4586703"/>
            <a:ext cx="137569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i="1" dirty="0">
                <a:solidFill>
                  <a:srgbClr val="0C4E9B"/>
                </a:solidFill>
              </a:rPr>
              <a:t>Loop iteration</a:t>
            </a:r>
            <a:endParaRPr lang="en-US" sz="1400" dirty="0">
              <a:solidFill>
                <a:srgbClr val="0C4E9B"/>
              </a:solidFill>
            </a:endParaRPr>
          </a:p>
        </p:txBody>
      </p:sp>
      <p:cxnSp>
        <p:nvCxnSpPr>
          <p:cNvPr id="77" name="Straight Arrow Connector 76">
            <a:extLst>
              <a:ext uri="{FF2B5EF4-FFF2-40B4-BE49-F238E27FC236}">
                <a16:creationId xmlns:a16="http://schemas.microsoft.com/office/drawing/2014/main" id="{F8FAC80E-D9FA-41A8-94C0-8DAED7BC320D}"/>
              </a:ext>
            </a:extLst>
          </p:cNvPr>
          <p:cNvCxnSpPr>
            <a:cxnSpLocks/>
          </p:cNvCxnSpPr>
          <p:nvPr/>
        </p:nvCxnSpPr>
        <p:spPr>
          <a:xfrm>
            <a:off x="9562768" y="4173322"/>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C65124B-A70B-4FE6-90A4-F419719548B9}"/>
              </a:ext>
            </a:extLst>
          </p:cNvPr>
          <p:cNvCxnSpPr>
            <a:cxnSpLocks/>
          </p:cNvCxnSpPr>
          <p:nvPr/>
        </p:nvCxnSpPr>
        <p:spPr>
          <a:xfrm>
            <a:off x="9767081" y="4173321"/>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DF93C33-0A92-47E8-A5B8-F5D67CD90C2A}"/>
              </a:ext>
            </a:extLst>
          </p:cNvPr>
          <p:cNvCxnSpPr>
            <a:cxnSpLocks/>
          </p:cNvCxnSpPr>
          <p:nvPr/>
        </p:nvCxnSpPr>
        <p:spPr>
          <a:xfrm>
            <a:off x="9992192" y="4173320"/>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8CBF15F-1CF8-4BF0-BCFF-0D49F7072883}"/>
              </a:ext>
            </a:extLst>
          </p:cNvPr>
          <p:cNvCxnSpPr>
            <a:cxnSpLocks/>
          </p:cNvCxnSpPr>
          <p:nvPr/>
        </p:nvCxnSpPr>
        <p:spPr>
          <a:xfrm>
            <a:off x="10219233" y="4173319"/>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FFA14ECA-B389-42BB-8EE2-15651123DE14}"/>
              </a:ext>
            </a:extLst>
          </p:cNvPr>
          <p:cNvCxnSpPr>
            <a:cxnSpLocks/>
          </p:cNvCxnSpPr>
          <p:nvPr/>
        </p:nvCxnSpPr>
        <p:spPr>
          <a:xfrm>
            <a:off x="8955937" y="4173318"/>
            <a:ext cx="1" cy="117836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8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left)">
                                      <p:cBhvr>
                                        <p:cTn id="46" dur="500"/>
                                        <p:tgtEl>
                                          <p:spTgt spid="35"/>
                                        </p:tgtEl>
                                      </p:cBhvr>
                                    </p:animEffect>
                                  </p:childTnLst>
                                </p:cTn>
                              </p:par>
                              <p:par>
                                <p:cTn id="47" presetID="2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par>
                                <p:cTn id="50" presetID="22" presetClass="entr" presetSubtype="4"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par>
                                <p:cTn id="53" presetID="2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par>
                                <p:cTn id="59" presetID="2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par>
                                <p:cTn id="62" presetID="22" presetClass="entr" presetSubtype="4"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22" presetClass="entr" presetSubtype="4"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down)">
                                      <p:cBhvr>
                                        <p:cTn id="72" dur="500"/>
                                        <p:tgtEl>
                                          <p:spTgt spid="44"/>
                                        </p:tgtEl>
                                      </p:cBhvr>
                                    </p:animEffect>
                                  </p:childTnLst>
                                </p:cTn>
                              </p:par>
                              <p:par>
                                <p:cTn id="73" presetID="22" presetClass="entr" presetSubtype="4"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par>
                                <p:cTn id="76" presetID="22" presetClass="entr" presetSubtype="4"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wipe(down)">
                                      <p:cBhvr>
                                        <p:cTn id="78" dur="500"/>
                                        <p:tgtEl>
                                          <p:spTgt spid="48"/>
                                        </p:tgtEl>
                                      </p:cBhvr>
                                    </p:animEffect>
                                  </p:childTnLst>
                                </p:cTn>
                              </p:par>
                              <p:par>
                                <p:cTn id="79" presetID="22" presetClass="entr" presetSubtype="4"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down)">
                                      <p:cBhvr>
                                        <p:cTn id="81" dur="500"/>
                                        <p:tgtEl>
                                          <p:spTgt spid="49"/>
                                        </p:tgtEl>
                                      </p:cBhvr>
                                    </p:animEffect>
                                  </p:childTnLst>
                                </p:cTn>
                              </p:par>
                              <p:par>
                                <p:cTn id="82" presetID="22" presetClass="entr" presetSubtype="4" fill="hold"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down)">
                                      <p:cBhvr>
                                        <p:cTn id="84" dur="500"/>
                                        <p:tgtEl>
                                          <p:spTgt spid="5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par>
                                <p:cTn id="88" presetID="22" presetClass="entr" presetSubtype="4"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down)">
                                      <p:cBhvr>
                                        <p:cTn id="90" dur="500"/>
                                        <p:tgtEl>
                                          <p:spTgt spid="53"/>
                                        </p:tgtEl>
                                      </p:cBhvr>
                                    </p:animEffect>
                                  </p:childTnLst>
                                </p:cTn>
                              </p:par>
                              <p:par>
                                <p:cTn id="91" presetID="22" presetClass="entr" presetSubtype="4" fill="hold" nodeType="with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par>
                                <p:cTn id="94" presetID="22" presetClass="entr" presetSubtype="4" fill="hold" nodeType="with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down)">
                                      <p:cBhvr>
                                        <p:cTn id="96" dur="500"/>
                                        <p:tgtEl>
                                          <p:spTgt spid="55"/>
                                        </p:tgtEl>
                                      </p:cBhvr>
                                    </p:animEffect>
                                  </p:childTnLst>
                                </p:cTn>
                              </p:par>
                              <p:par>
                                <p:cTn id="97" presetID="22" presetClass="entr" presetSubtype="4" fill="hold" nodeType="withEffect">
                                  <p:stCondLst>
                                    <p:cond delay="0"/>
                                  </p:stCondLst>
                                  <p:childTnLst>
                                    <p:set>
                                      <p:cBhvr>
                                        <p:cTn id="98" dur="1" fill="hold">
                                          <p:stCondLst>
                                            <p:cond delay="0"/>
                                          </p:stCondLst>
                                        </p:cTn>
                                        <p:tgtEl>
                                          <p:spTgt spid="56"/>
                                        </p:tgtEl>
                                        <p:attrNameLst>
                                          <p:attrName>style.visibility</p:attrName>
                                        </p:attrNameLst>
                                      </p:cBhvr>
                                      <p:to>
                                        <p:strVal val="visible"/>
                                      </p:to>
                                    </p:set>
                                    <p:animEffect transition="in" filter="wipe(down)">
                                      <p:cBhvr>
                                        <p:cTn id="99" dur="500"/>
                                        <p:tgtEl>
                                          <p:spTgt spid="56"/>
                                        </p:tgtEl>
                                      </p:cBhvr>
                                    </p:animEffect>
                                  </p:childTnLst>
                                </p:cTn>
                              </p:par>
                              <p:par>
                                <p:cTn id="100" presetID="22" presetClass="entr" presetSubtype="4"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wipe(down)">
                                      <p:cBhvr>
                                        <p:cTn id="102" dur="500"/>
                                        <p:tgtEl>
                                          <p:spTgt spid="5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par>
                                <p:cTn id="106" presetID="22" presetClass="entr" presetSubtype="4" fill="hold"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wipe(down)">
                                      <p:cBhvr>
                                        <p:cTn id="108" dur="500"/>
                                        <p:tgtEl>
                                          <p:spTgt spid="59"/>
                                        </p:tgtEl>
                                      </p:cBhvr>
                                    </p:animEffect>
                                  </p:childTnLst>
                                </p:cTn>
                              </p:par>
                              <p:par>
                                <p:cTn id="109" presetID="22" presetClass="entr" presetSubtype="4"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wipe(down)">
                                      <p:cBhvr>
                                        <p:cTn id="111" dur="500"/>
                                        <p:tgtEl>
                                          <p:spTgt spid="60"/>
                                        </p:tgtEl>
                                      </p:cBhvr>
                                    </p:animEffect>
                                  </p:childTnLst>
                                </p:cTn>
                              </p:par>
                              <p:par>
                                <p:cTn id="112" presetID="22" presetClass="entr" presetSubtype="4" fill="hold" nodeType="with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wipe(down)">
                                      <p:cBhvr>
                                        <p:cTn id="114" dur="500"/>
                                        <p:tgtEl>
                                          <p:spTgt spid="61"/>
                                        </p:tgtEl>
                                      </p:cBhvr>
                                    </p:animEffect>
                                  </p:childTnLst>
                                </p:cTn>
                              </p:par>
                              <p:par>
                                <p:cTn id="115" presetID="22" presetClass="entr" presetSubtype="4" fill="hold" nodeType="withEffect">
                                  <p:stCondLst>
                                    <p:cond delay="0"/>
                                  </p:stCondLst>
                                  <p:childTnLst>
                                    <p:set>
                                      <p:cBhvr>
                                        <p:cTn id="116" dur="1" fill="hold">
                                          <p:stCondLst>
                                            <p:cond delay="0"/>
                                          </p:stCondLst>
                                        </p:cTn>
                                        <p:tgtEl>
                                          <p:spTgt spid="62"/>
                                        </p:tgtEl>
                                        <p:attrNameLst>
                                          <p:attrName>style.visibility</p:attrName>
                                        </p:attrNameLst>
                                      </p:cBhvr>
                                      <p:to>
                                        <p:strVal val="visible"/>
                                      </p:to>
                                    </p:set>
                                    <p:animEffect transition="in" filter="wipe(down)">
                                      <p:cBhvr>
                                        <p:cTn id="117" dur="500"/>
                                        <p:tgtEl>
                                          <p:spTgt spid="62"/>
                                        </p:tgtEl>
                                      </p:cBhvr>
                                    </p:animEffect>
                                  </p:childTnLst>
                                </p:cTn>
                              </p:par>
                              <p:par>
                                <p:cTn id="118" presetID="22" presetClass="entr" presetSubtype="4" fill="hold" nodeType="withEffect">
                                  <p:stCondLst>
                                    <p:cond delay="0"/>
                                  </p:stCondLst>
                                  <p:childTnLst>
                                    <p:set>
                                      <p:cBhvr>
                                        <p:cTn id="119" dur="1" fill="hold">
                                          <p:stCondLst>
                                            <p:cond delay="0"/>
                                          </p:stCondLst>
                                        </p:cTn>
                                        <p:tgtEl>
                                          <p:spTgt spid="63"/>
                                        </p:tgtEl>
                                        <p:attrNameLst>
                                          <p:attrName>style.visibility</p:attrName>
                                        </p:attrNameLst>
                                      </p:cBhvr>
                                      <p:to>
                                        <p:strVal val="visible"/>
                                      </p:to>
                                    </p:set>
                                    <p:animEffect transition="in" filter="wipe(down)">
                                      <p:cBhvr>
                                        <p:cTn id="120" dur="500"/>
                                        <p:tgtEl>
                                          <p:spTgt spid="6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64"/>
                                        </p:tgtEl>
                                        <p:attrNameLst>
                                          <p:attrName>style.visibility</p:attrName>
                                        </p:attrNameLst>
                                      </p:cBhvr>
                                      <p:to>
                                        <p:strVal val="visible"/>
                                      </p:to>
                                    </p:set>
                                    <p:animEffect transition="in" filter="fade">
                                      <p:cBhvr>
                                        <p:cTn id="123" dur="500"/>
                                        <p:tgtEl>
                                          <p:spTgt spid="64"/>
                                        </p:tgtEl>
                                      </p:cBhvr>
                                    </p:animEffect>
                                  </p:childTnLst>
                                </p:cTn>
                              </p:par>
                              <p:par>
                                <p:cTn id="124" presetID="22" presetClass="entr" presetSubtype="4" fill="hold" nodeType="with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wipe(down)">
                                      <p:cBhvr>
                                        <p:cTn id="126" dur="500"/>
                                        <p:tgtEl>
                                          <p:spTgt spid="65"/>
                                        </p:tgtEl>
                                      </p:cBhvr>
                                    </p:animEffect>
                                  </p:childTnLst>
                                </p:cTn>
                              </p:par>
                              <p:par>
                                <p:cTn id="127" presetID="22" presetClass="entr" presetSubtype="4" fill="hold" nodeType="withEffect">
                                  <p:stCondLst>
                                    <p:cond delay="0"/>
                                  </p:stCondLst>
                                  <p:childTnLst>
                                    <p:set>
                                      <p:cBhvr>
                                        <p:cTn id="128" dur="1" fill="hold">
                                          <p:stCondLst>
                                            <p:cond delay="0"/>
                                          </p:stCondLst>
                                        </p:cTn>
                                        <p:tgtEl>
                                          <p:spTgt spid="66"/>
                                        </p:tgtEl>
                                        <p:attrNameLst>
                                          <p:attrName>style.visibility</p:attrName>
                                        </p:attrNameLst>
                                      </p:cBhvr>
                                      <p:to>
                                        <p:strVal val="visible"/>
                                      </p:to>
                                    </p:set>
                                    <p:animEffect transition="in" filter="wipe(down)">
                                      <p:cBhvr>
                                        <p:cTn id="129" dur="500"/>
                                        <p:tgtEl>
                                          <p:spTgt spid="66"/>
                                        </p:tgtEl>
                                      </p:cBhvr>
                                    </p:animEffect>
                                  </p:childTnLst>
                                </p:cTn>
                              </p:par>
                              <p:par>
                                <p:cTn id="130" presetID="22" presetClass="entr" presetSubtype="4" fill="hold" nodeType="withEffect">
                                  <p:stCondLst>
                                    <p:cond delay="0"/>
                                  </p:stCondLst>
                                  <p:childTnLst>
                                    <p:set>
                                      <p:cBhvr>
                                        <p:cTn id="131" dur="1" fill="hold">
                                          <p:stCondLst>
                                            <p:cond delay="0"/>
                                          </p:stCondLst>
                                        </p:cTn>
                                        <p:tgtEl>
                                          <p:spTgt spid="67"/>
                                        </p:tgtEl>
                                        <p:attrNameLst>
                                          <p:attrName>style.visibility</p:attrName>
                                        </p:attrNameLst>
                                      </p:cBhvr>
                                      <p:to>
                                        <p:strVal val="visible"/>
                                      </p:to>
                                    </p:set>
                                    <p:animEffect transition="in" filter="wipe(down)">
                                      <p:cBhvr>
                                        <p:cTn id="132" dur="500"/>
                                        <p:tgtEl>
                                          <p:spTgt spid="67"/>
                                        </p:tgtEl>
                                      </p:cBhvr>
                                    </p:animEffect>
                                  </p:childTnLst>
                                </p:cTn>
                              </p:par>
                              <p:par>
                                <p:cTn id="133" presetID="22" presetClass="entr" presetSubtype="4" fill="hold" nodeType="withEffect">
                                  <p:stCondLst>
                                    <p:cond delay="0"/>
                                  </p:stCondLst>
                                  <p:childTnLst>
                                    <p:set>
                                      <p:cBhvr>
                                        <p:cTn id="134" dur="1" fill="hold">
                                          <p:stCondLst>
                                            <p:cond delay="0"/>
                                          </p:stCondLst>
                                        </p:cTn>
                                        <p:tgtEl>
                                          <p:spTgt spid="68"/>
                                        </p:tgtEl>
                                        <p:attrNameLst>
                                          <p:attrName>style.visibility</p:attrName>
                                        </p:attrNameLst>
                                      </p:cBhvr>
                                      <p:to>
                                        <p:strVal val="visible"/>
                                      </p:to>
                                    </p:set>
                                    <p:animEffect transition="in" filter="wipe(down)">
                                      <p:cBhvr>
                                        <p:cTn id="135" dur="500"/>
                                        <p:tgtEl>
                                          <p:spTgt spid="68"/>
                                        </p:tgtEl>
                                      </p:cBhvr>
                                    </p:animEffect>
                                  </p:childTnLst>
                                </p:cTn>
                              </p:par>
                              <p:par>
                                <p:cTn id="136" presetID="22" presetClass="entr" presetSubtype="4" fill="hold" nodeType="withEffect">
                                  <p:stCondLst>
                                    <p:cond delay="0"/>
                                  </p:stCondLst>
                                  <p:childTnLst>
                                    <p:set>
                                      <p:cBhvr>
                                        <p:cTn id="137" dur="1" fill="hold">
                                          <p:stCondLst>
                                            <p:cond delay="0"/>
                                          </p:stCondLst>
                                        </p:cTn>
                                        <p:tgtEl>
                                          <p:spTgt spid="69"/>
                                        </p:tgtEl>
                                        <p:attrNameLst>
                                          <p:attrName>style.visibility</p:attrName>
                                        </p:attrNameLst>
                                      </p:cBhvr>
                                      <p:to>
                                        <p:strVal val="visible"/>
                                      </p:to>
                                    </p:set>
                                    <p:animEffect transition="in" filter="wipe(down)">
                                      <p:cBhvr>
                                        <p:cTn id="138" dur="500"/>
                                        <p:tgtEl>
                                          <p:spTgt spid="69"/>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70"/>
                                        </p:tgtEl>
                                        <p:attrNameLst>
                                          <p:attrName>style.visibility</p:attrName>
                                        </p:attrNameLst>
                                      </p:cBhvr>
                                      <p:to>
                                        <p:strVal val="visible"/>
                                      </p:to>
                                    </p:set>
                                    <p:animEffect transition="in" filter="fade">
                                      <p:cBhvr>
                                        <p:cTn id="141" dur="500"/>
                                        <p:tgtEl>
                                          <p:spTgt spid="70"/>
                                        </p:tgtEl>
                                      </p:cBhvr>
                                    </p:animEffect>
                                  </p:childTnLst>
                                </p:cTn>
                              </p:par>
                              <p:par>
                                <p:cTn id="142" presetID="22" presetClass="entr" presetSubtype="4" fill="hold" nodeType="withEffect">
                                  <p:stCondLst>
                                    <p:cond delay="0"/>
                                  </p:stCondLst>
                                  <p:childTnLst>
                                    <p:set>
                                      <p:cBhvr>
                                        <p:cTn id="143" dur="1" fill="hold">
                                          <p:stCondLst>
                                            <p:cond delay="0"/>
                                          </p:stCondLst>
                                        </p:cTn>
                                        <p:tgtEl>
                                          <p:spTgt spid="71"/>
                                        </p:tgtEl>
                                        <p:attrNameLst>
                                          <p:attrName>style.visibility</p:attrName>
                                        </p:attrNameLst>
                                      </p:cBhvr>
                                      <p:to>
                                        <p:strVal val="visible"/>
                                      </p:to>
                                    </p:set>
                                    <p:animEffect transition="in" filter="wipe(down)">
                                      <p:cBhvr>
                                        <p:cTn id="144" dur="500"/>
                                        <p:tgtEl>
                                          <p:spTgt spid="71"/>
                                        </p:tgtEl>
                                      </p:cBhvr>
                                    </p:animEffect>
                                  </p:childTnLst>
                                </p:cTn>
                              </p:par>
                              <p:par>
                                <p:cTn id="145" presetID="22" presetClass="entr" presetSubtype="4" fill="hold" nodeType="withEffect">
                                  <p:stCondLst>
                                    <p:cond delay="0"/>
                                  </p:stCondLst>
                                  <p:childTnLst>
                                    <p:set>
                                      <p:cBhvr>
                                        <p:cTn id="146" dur="1" fill="hold">
                                          <p:stCondLst>
                                            <p:cond delay="0"/>
                                          </p:stCondLst>
                                        </p:cTn>
                                        <p:tgtEl>
                                          <p:spTgt spid="72"/>
                                        </p:tgtEl>
                                        <p:attrNameLst>
                                          <p:attrName>style.visibility</p:attrName>
                                        </p:attrNameLst>
                                      </p:cBhvr>
                                      <p:to>
                                        <p:strVal val="visible"/>
                                      </p:to>
                                    </p:set>
                                    <p:animEffect transition="in" filter="wipe(down)">
                                      <p:cBhvr>
                                        <p:cTn id="147" dur="500"/>
                                        <p:tgtEl>
                                          <p:spTgt spid="72"/>
                                        </p:tgtEl>
                                      </p:cBhvr>
                                    </p:animEffect>
                                  </p:childTnLst>
                                </p:cTn>
                              </p:par>
                              <p:par>
                                <p:cTn id="148" presetID="22" presetClass="entr" presetSubtype="4" fill="hold" nodeType="with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wipe(down)">
                                      <p:cBhvr>
                                        <p:cTn id="150" dur="500"/>
                                        <p:tgtEl>
                                          <p:spTgt spid="73"/>
                                        </p:tgtEl>
                                      </p:cBhvr>
                                    </p:animEffect>
                                  </p:childTnLst>
                                </p:cTn>
                              </p:par>
                              <p:par>
                                <p:cTn id="151" presetID="22" presetClass="entr" presetSubtype="4" fill="hold" nodeType="withEffect">
                                  <p:stCondLst>
                                    <p:cond delay="0"/>
                                  </p:stCondLst>
                                  <p:childTnLst>
                                    <p:set>
                                      <p:cBhvr>
                                        <p:cTn id="152" dur="1" fill="hold">
                                          <p:stCondLst>
                                            <p:cond delay="0"/>
                                          </p:stCondLst>
                                        </p:cTn>
                                        <p:tgtEl>
                                          <p:spTgt spid="74"/>
                                        </p:tgtEl>
                                        <p:attrNameLst>
                                          <p:attrName>style.visibility</p:attrName>
                                        </p:attrNameLst>
                                      </p:cBhvr>
                                      <p:to>
                                        <p:strVal val="visible"/>
                                      </p:to>
                                    </p:set>
                                    <p:animEffect transition="in" filter="wipe(down)">
                                      <p:cBhvr>
                                        <p:cTn id="153" dur="500"/>
                                        <p:tgtEl>
                                          <p:spTgt spid="74"/>
                                        </p:tgtEl>
                                      </p:cBhvr>
                                    </p:animEffect>
                                  </p:childTnLst>
                                </p:cTn>
                              </p:par>
                              <p:par>
                                <p:cTn id="154" presetID="22" presetClass="entr" presetSubtype="4" fill="hold" nodeType="withEffect">
                                  <p:stCondLst>
                                    <p:cond delay="0"/>
                                  </p:stCondLst>
                                  <p:childTnLst>
                                    <p:set>
                                      <p:cBhvr>
                                        <p:cTn id="155" dur="1" fill="hold">
                                          <p:stCondLst>
                                            <p:cond delay="0"/>
                                          </p:stCondLst>
                                        </p:cTn>
                                        <p:tgtEl>
                                          <p:spTgt spid="75"/>
                                        </p:tgtEl>
                                        <p:attrNameLst>
                                          <p:attrName>style.visibility</p:attrName>
                                        </p:attrNameLst>
                                      </p:cBhvr>
                                      <p:to>
                                        <p:strVal val="visible"/>
                                      </p:to>
                                    </p:set>
                                    <p:animEffect transition="in" filter="wipe(down)">
                                      <p:cBhvr>
                                        <p:cTn id="156" dur="500"/>
                                        <p:tgtEl>
                                          <p:spTgt spid="7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76"/>
                                        </p:tgtEl>
                                        <p:attrNameLst>
                                          <p:attrName>style.visibility</p:attrName>
                                        </p:attrNameLst>
                                      </p:cBhvr>
                                      <p:to>
                                        <p:strVal val="visible"/>
                                      </p:to>
                                    </p:set>
                                    <p:animEffect transition="in" filter="fade">
                                      <p:cBhvr>
                                        <p:cTn id="159" dur="500"/>
                                        <p:tgtEl>
                                          <p:spTgt spid="76"/>
                                        </p:tgtEl>
                                      </p:cBhvr>
                                    </p:animEffect>
                                  </p:childTnLst>
                                </p:cTn>
                              </p:par>
                              <p:par>
                                <p:cTn id="160" presetID="22" presetClass="entr" presetSubtype="4" fill="hold" nodeType="withEffect">
                                  <p:stCondLst>
                                    <p:cond delay="0"/>
                                  </p:stCondLst>
                                  <p:childTnLst>
                                    <p:set>
                                      <p:cBhvr>
                                        <p:cTn id="161" dur="1" fill="hold">
                                          <p:stCondLst>
                                            <p:cond delay="0"/>
                                          </p:stCondLst>
                                        </p:cTn>
                                        <p:tgtEl>
                                          <p:spTgt spid="77"/>
                                        </p:tgtEl>
                                        <p:attrNameLst>
                                          <p:attrName>style.visibility</p:attrName>
                                        </p:attrNameLst>
                                      </p:cBhvr>
                                      <p:to>
                                        <p:strVal val="visible"/>
                                      </p:to>
                                    </p:set>
                                    <p:animEffect transition="in" filter="wipe(down)">
                                      <p:cBhvr>
                                        <p:cTn id="162" dur="500"/>
                                        <p:tgtEl>
                                          <p:spTgt spid="77"/>
                                        </p:tgtEl>
                                      </p:cBhvr>
                                    </p:animEffect>
                                  </p:childTnLst>
                                </p:cTn>
                              </p:par>
                              <p:par>
                                <p:cTn id="163" presetID="22" presetClass="entr" presetSubtype="4" fill="hold" nodeType="withEffect">
                                  <p:stCondLst>
                                    <p:cond delay="0"/>
                                  </p:stCondLst>
                                  <p:childTnLst>
                                    <p:set>
                                      <p:cBhvr>
                                        <p:cTn id="164" dur="1" fill="hold">
                                          <p:stCondLst>
                                            <p:cond delay="0"/>
                                          </p:stCondLst>
                                        </p:cTn>
                                        <p:tgtEl>
                                          <p:spTgt spid="78"/>
                                        </p:tgtEl>
                                        <p:attrNameLst>
                                          <p:attrName>style.visibility</p:attrName>
                                        </p:attrNameLst>
                                      </p:cBhvr>
                                      <p:to>
                                        <p:strVal val="visible"/>
                                      </p:to>
                                    </p:set>
                                    <p:animEffect transition="in" filter="wipe(down)">
                                      <p:cBhvr>
                                        <p:cTn id="165" dur="500"/>
                                        <p:tgtEl>
                                          <p:spTgt spid="78"/>
                                        </p:tgtEl>
                                      </p:cBhvr>
                                    </p:animEffect>
                                  </p:childTnLst>
                                </p:cTn>
                              </p:par>
                              <p:par>
                                <p:cTn id="166" presetID="22" presetClass="entr" presetSubtype="4" fill="hold" nodeType="withEffect">
                                  <p:stCondLst>
                                    <p:cond delay="0"/>
                                  </p:stCondLst>
                                  <p:childTnLst>
                                    <p:set>
                                      <p:cBhvr>
                                        <p:cTn id="167" dur="1" fill="hold">
                                          <p:stCondLst>
                                            <p:cond delay="0"/>
                                          </p:stCondLst>
                                        </p:cTn>
                                        <p:tgtEl>
                                          <p:spTgt spid="79"/>
                                        </p:tgtEl>
                                        <p:attrNameLst>
                                          <p:attrName>style.visibility</p:attrName>
                                        </p:attrNameLst>
                                      </p:cBhvr>
                                      <p:to>
                                        <p:strVal val="visible"/>
                                      </p:to>
                                    </p:set>
                                    <p:animEffect transition="in" filter="wipe(down)">
                                      <p:cBhvr>
                                        <p:cTn id="168" dur="500"/>
                                        <p:tgtEl>
                                          <p:spTgt spid="79"/>
                                        </p:tgtEl>
                                      </p:cBhvr>
                                    </p:animEffect>
                                  </p:childTnLst>
                                </p:cTn>
                              </p:par>
                              <p:par>
                                <p:cTn id="169" presetID="22" presetClass="entr" presetSubtype="4" fill="hold" nodeType="withEffect">
                                  <p:stCondLst>
                                    <p:cond delay="0"/>
                                  </p:stCondLst>
                                  <p:childTnLst>
                                    <p:set>
                                      <p:cBhvr>
                                        <p:cTn id="170" dur="1" fill="hold">
                                          <p:stCondLst>
                                            <p:cond delay="0"/>
                                          </p:stCondLst>
                                        </p:cTn>
                                        <p:tgtEl>
                                          <p:spTgt spid="80"/>
                                        </p:tgtEl>
                                        <p:attrNameLst>
                                          <p:attrName>style.visibility</p:attrName>
                                        </p:attrNameLst>
                                      </p:cBhvr>
                                      <p:to>
                                        <p:strVal val="visible"/>
                                      </p:to>
                                    </p:set>
                                    <p:animEffect transition="in" filter="wipe(down)">
                                      <p:cBhvr>
                                        <p:cTn id="171" dur="500"/>
                                        <p:tgtEl>
                                          <p:spTgt spid="80"/>
                                        </p:tgtEl>
                                      </p:cBhvr>
                                    </p:animEffect>
                                  </p:childTnLst>
                                </p:cTn>
                              </p:par>
                              <p:par>
                                <p:cTn id="172" presetID="22" presetClass="entr" presetSubtype="4" fill="hold"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wipe(down)">
                                      <p:cBhvr>
                                        <p:cTn id="174" dur="500"/>
                                        <p:tgtEl>
                                          <p:spTgt spid="81"/>
                                        </p:tgtEl>
                                      </p:cBhvr>
                                    </p:animEffect>
                                  </p:childTnLst>
                                </p:cTn>
                              </p:par>
                            </p:childTnLst>
                          </p:cTn>
                        </p:par>
                        <p:par>
                          <p:cTn id="175" fill="hold">
                            <p:stCondLst>
                              <p:cond delay="500"/>
                            </p:stCondLst>
                            <p:childTnLst>
                              <p:par>
                                <p:cTn id="176" presetID="10" presetClass="entr" presetSubtype="0" fill="hold" grpId="0" nodeType="after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fade">
                                      <p:cBhvr>
                                        <p:cTn id="178" dur="500"/>
                                        <p:tgtEl>
                                          <p:spTgt spid="46"/>
                                        </p:tgtEl>
                                      </p:cBhvr>
                                    </p:animEffect>
                                  </p:childTnLst>
                                </p:cTn>
                              </p:par>
                              <p:par>
                                <p:cTn id="179" presetID="22" presetClass="entr" presetSubtype="4" fill="hold" grpId="0" nodeType="withEffect">
                                  <p:stCondLst>
                                    <p:cond delay="0"/>
                                  </p:stCondLst>
                                  <p:childTnLst>
                                    <p:set>
                                      <p:cBhvr>
                                        <p:cTn id="180" dur="1" fill="hold">
                                          <p:stCondLst>
                                            <p:cond delay="0"/>
                                          </p:stCondLst>
                                        </p:cTn>
                                        <p:tgtEl>
                                          <p:spTgt spid="45"/>
                                        </p:tgtEl>
                                        <p:attrNameLst>
                                          <p:attrName>style.visibility</p:attrName>
                                        </p:attrNameLst>
                                      </p:cBhvr>
                                      <p:to>
                                        <p:strVal val="visible"/>
                                      </p:to>
                                    </p:set>
                                    <p:animEffect transition="in" filter="wipe(down)">
                                      <p:cBhvr>
                                        <p:cTn id="18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19" grpId="0" animBg="1"/>
      <p:bldP spid="22" grpId="0" animBg="1"/>
      <p:bldP spid="24" grpId="0" animBg="1"/>
      <p:bldP spid="27" grpId="0"/>
      <p:bldP spid="31" grpId="0"/>
      <p:bldP spid="32" grpId="0"/>
      <p:bldP spid="33" grpId="0"/>
      <p:bldP spid="34" grpId="0"/>
      <p:bldP spid="35" grpId="0"/>
      <p:bldP spid="38" grpId="0"/>
      <p:bldP spid="45" grpId="0" animBg="1"/>
      <p:bldP spid="46" grpId="0"/>
      <p:bldP spid="52" grpId="0"/>
      <p:bldP spid="58" grpId="0"/>
      <p:bldP spid="64" grpId="0"/>
      <p:bldP spid="70"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p:txBody>
          <a:bodyPr/>
          <a:lstStyle/>
          <a:p>
            <a:r>
              <a:rPr lang="en-US" dirty="0"/>
              <a:t>Parallelizing a single loop</a:t>
            </a:r>
          </a:p>
        </p:txBody>
      </p:sp>
      <p:sp>
        <p:nvSpPr>
          <p:cNvPr id="7" name="Content Placeholder 2">
            <a:extLst>
              <a:ext uri="{FF2B5EF4-FFF2-40B4-BE49-F238E27FC236}">
                <a16:creationId xmlns:a16="http://schemas.microsoft.com/office/drawing/2014/main" id="{FE6D24DE-B8A5-4618-B9FE-049F96A0BDBB}"/>
              </a:ext>
            </a:extLst>
          </p:cNvPr>
          <p:cNvSpPr>
            <a:spLocks noGrp="1"/>
          </p:cNvSpPr>
          <p:nvPr>
            <p:ph idx="1"/>
          </p:nvPr>
        </p:nvSpPr>
        <p:spPr>
          <a:xfrm>
            <a:off x="4554070" y="2103035"/>
            <a:ext cx="5831341" cy="3718925"/>
          </a:xfrm>
        </p:spPr>
        <p:txBody>
          <a:bodyPr/>
          <a:lstStyle/>
          <a:p>
            <a:r>
              <a:rPr lang="en-US" dirty="0"/>
              <a:t>Use a parallel directive to mark a region of code where you want parallel execution to occur</a:t>
            </a:r>
          </a:p>
          <a:p>
            <a:r>
              <a:rPr lang="en-US" dirty="0"/>
              <a:t>This parallel region is marked by curly braces in C/C++ or a start and end directive in Fortran</a:t>
            </a:r>
          </a:p>
          <a:p>
            <a:r>
              <a:rPr lang="en-US" dirty="0"/>
              <a:t>Then mark the loop(s) you want to run in parallel with the loop directive.</a:t>
            </a:r>
          </a:p>
        </p:txBody>
      </p:sp>
      <p:sp>
        <p:nvSpPr>
          <p:cNvPr id="10" name="Rectangle: Top Corners Snipped 9">
            <a:extLst>
              <a:ext uri="{FF2B5EF4-FFF2-40B4-BE49-F238E27FC236}">
                <a16:creationId xmlns:a16="http://schemas.microsoft.com/office/drawing/2014/main" id="{56CC76F7-C79A-4D3A-8CDE-67B784399F37}"/>
              </a:ext>
            </a:extLst>
          </p:cNvPr>
          <p:cNvSpPr/>
          <p:nvPr/>
        </p:nvSpPr>
        <p:spPr>
          <a:xfrm>
            <a:off x="352407" y="1637905"/>
            <a:ext cx="1014443" cy="358920"/>
          </a:xfrm>
          <a:prstGeom prst="snip2SameRect">
            <a:avLst/>
          </a:prstGeom>
          <a:solidFill>
            <a:srgbClr val="008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11" name="Rectangle 10">
            <a:extLst>
              <a:ext uri="{FF2B5EF4-FFF2-40B4-BE49-F238E27FC236}">
                <a16:creationId xmlns:a16="http://schemas.microsoft.com/office/drawing/2014/main" id="{86B2F231-63D8-4F9B-8546-488A0C76C151}"/>
              </a:ext>
            </a:extLst>
          </p:cNvPr>
          <p:cNvSpPr/>
          <p:nvPr/>
        </p:nvSpPr>
        <p:spPr>
          <a:xfrm>
            <a:off x="372972" y="1998861"/>
            <a:ext cx="3860899" cy="1601931"/>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a:t>
            </a:r>
            <a:endParaRPr lang="en-US" i="1" dirty="0">
              <a:solidFill>
                <a:srgbClr val="8E4000"/>
              </a:solidFill>
              <a:latin typeface="Consolas" panose="020B0609020204030204" pitchFamily="49" charset="0"/>
              <a:cs typeface="Courier New" panose="02070309020205020404" pitchFamily="49" charset="0"/>
            </a:endParaRP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	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N; </a:t>
            </a:r>
            <a:r>
              <a:rPr lang="en-US" dirty="0" err="1">
                <a:solidFill>
                  <a:schemeClr val="bg1"/>
                </a:solidFill>
                <a:latin typeface="Consolas" panose="020B0609020204030204" pitchFamily="49" charset="0"/>
                <a:cs typeface="Courier New" panose="02070309020205020404" pitchFamily="49" charset="0"/>
              </a:rPr>
              <a:t>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p:txBody>
      </p:sp>
      <p:sp>
        <p:nvSpPr>
          <p:cNvPr id="12" name="Rectangle: Top Corners Snipped 11">
            <a:extLst>
              <a:ext uri="{FF2B5EF4-FFF2-40B4-BE49-F238E27FC236}">
                <a16:creationId xmlns:a16="http://schemas.microsoft.com/office/drawing/2014/main" id="{1BB0B36C-FEC9-44DA-94C1-A9ADA00DC407}"/>
              </a:ext>
            </a:extLst>
          </p:cNvPr>
          <p:cNvSpPr/>
          <p:nvPr/>
        </p:nvSpPr>
        <p:spPr>
          <a:xfrm>
            <a:off x="353920" y="3704750"/>
            <a:ext cx="1014443" cy="358920"/>
          </a:xfrm>
          <a:prstGeom prst="snip2SameRect">
            <a:avLst/>
          </a:prstGeom>
          <a:solidFill>
            <a:srgbClr val="FF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Fortran</a:t>
            </a:r>
          </a:p>
        </p:txBody>
      </p:sp>
      <p:sp>
        <p:nvSpPr>
          <p:cNvPr id="13" name="Rectangle 12">
            <a:extLst>
              <a:ext uri="{FF2B5EF4-FFF2-40B4-BE49-F238E27FC236}">
                <a16:creationId xmlns:a16="http://schemas.microsoft.com/office/drawing/2014/main" id="{F0A09E8D-CD09-47CE-B42C-0FAABD6E9DD1}"/>
              </a:ext>
            </a:extLst>
          </p:cNvPr>
          <p:cNvSpPr/>
          <p:nvPr/>
        </p:nvSpPr>
        <p:spPr>
          <a:xfrm>
            <a:off x="372972" y="4073558"/>
            <a:ext cx="3870424" cy="1598580"/>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a:t>
            </a: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	do</a:t>
            </a:r>
            <a:r>
              <a:rPr lang="en-US" dirty="0">
                <a:solidFill>
                  <a:srgbClr val="A64CFF"/>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1</a:t>
            </a:r>
            <a:r>
              <a:rPr lang="en-US"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	end do</a:t>
            </a: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end parallel</a:t>
            </a:r>
          </a:p>
        </p:txBody>
      </p:sp>
    </p:spTree>
    <p:extLst>
      <p:ext uri="{BB962C8B-B14F-4D97-AF65-F5344CB8AC3E}">
        <p14:creationId xmlns:p14="http://schemas.microsoft.com/office/powerpoint/2010/main" val="38214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a:xfrm>
            <a:off x="419641" y="1188030"/>
            <a:ext cx="9976104" cy="525463"/>
          </a:xfrm>
        </p:spPr>
        <p:txBody>
          <a:bodyPr/>
          <a:lstStyle/>
          <a:p>
            <a:r>
              <a:rPr lang="en-US" dirty="0"/>
              <a:t>Parallelizing a single loop</a:t>
            </a:r>
          </a:p>
        </p:txBody>
      </p:sp>
      <p:sp>
        <p:nvSpPr>
          <p:cNvPr id="7" name="Content Placeholder 2">
            <a:extLst>
              <a:ext uri="{FF2B5EF4-FFF2-40B4-BE49-F238E27FC236}">
                <a16:creationId xmlns:a16="http://schemas.microsoft.com/office/drawing/2014/main" id="{FE6D24DE-B8A5-4618-B9FE-049F96A0BDBB}"/>
              </a:ext>
            </a:extLst>
          </p:cNvPr>
          <p:cNvSpPr>
            <a:spLocks noGrp="1"/>
          </p:cNvSpPr>
          <p:nvPr>
            <p:ph idx="1"/>
          </p:nvPr>
        </p:nvSpPr>
        <p:spPr>
          <a:xfrm>
            <a:off x="4554070" y="1798230"/>
            <a:ext cx="5831341" cy="3718925"/>
          </a:xfrm>
        </p:spPr>
        <p:txBody>
          <a:bodyPr/>
          <a:lstStyle/>
          <a:p>
            <a:r>
              <a:rPr lang="en-US" dirty="0"/>
              <a:t>This pattern is so common that you can do all of this in a single line of code</a:t>
            </a:r>
          </a:p>
          <a:p>
            <a:r>
              <a:rPr lang="en-US" dirty="0"/>
              <a:t>In this example, the parallel loop directive applies to the next loop</a:t>
            </a:r>
          </a:p>
          <a:p>
            <a:r>
              <a:rPr lang="en-US" dirty="0"/>
              <a:t>This directive both marks the region for parallel execution and distributes the iterations of the loop.</a:t>
            </a:r>
          </a:p>
          <a:p>
            <a:r>
              <a:rPr lang="en-US" dirty="0"/>
              <a:t>When applied to a loop with a data dependency, parallel loop may produce incorrect results</a:t>
            </a:r>
          </a:p>
        </p:txBody>
      </p:sp>
      <p:sp>
        <p:nvSpPr>
          <p:cNvPr id="10" name="Rectangle: Top Corners Snipped 9">
            <a:extLst>
              <a:ext uri="{FF2B5EF4-FFF2-40B4-BE49-F238E27FC236}">
                <a16:creationId xmlns:a16="http://schemas.microsoft.com/office/drawing/2014/main" id="{21BAAD48-E1EE-4B28-84F9-44FAAA600EA0}"/>
              </a:ext>
            </a:extLst>
          </p:cNvPr>
          <p:cNvSpPr/>
          <p:nvPr/>
        </p:nvSpPr>
        <p:spPr>
          <a:xfrm>
            <a:off x="419082" y="1844639"/>
            <a:ext cx="1014443" cy="358920"/>
          </a:xfrm>
          <a:prstGeom prst="snip2SameRect">
            <a:avLst/>
          </a:prstGeom>
          <a:solidFill>
            <a:srgbClr val="008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11" name="Rectangle 10">
            <a:extLst>
              <a:ext uri="{FF2B5EF4-FFF2-40B4-BE49-F238E27FC236}">
                <a16:creationId xmlns:a16="http://schemas.microsoft.com/office/drawing/2014/main" id="{156C0E9B-DE3E-43C4-9768-AE58E501BC86}"/>
              </a:ext>
            </a:extLst>
          </p:cNvPr>
          <p:cNvSpPr/>
          <p:nvPr/>
        </p:nvSpPr>
        <p:spPr>
          <a:xfrm>
            <a:off x="439647" y="2205596"/>
            <a:ext cx="3860899" cy="828780"/>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a:t>
            </a:r>
            <a:endParaRPr lang="en-US" i="1" dirty="0">
              <a:solidFill>
                <a:srgbClr val="8E4000"/>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N; </a:t>
            </a:r>
            <a:r>
              <a:rPr lang="en-US" dirty="0" err="1">
                <a:solidFill>
                  <a:schemeClr val="bg1"/>
                </a:solidFill>
                <a:latin typeface="Consolas" panose="020B0609020204030204" pitchFamily="49" charset="0"/>
                <a:cs typeface="Courier New" panose="02070309020205020404" pitchFamily="49" charset="0"/>
              </a:rPr>
              <a:t>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p:txBody>
      </p:sp>
      <p:sp>
        <p:nvSpPr>
          <p:cNvPr id="12" name="Rectangle: Top Corners Snipped 11">
            <a:extLst>
              <a:ext uri="{FF2B5EF4-FFF2-40B4-BE49-F238E27FC236}">
                <a16:creationId xmlns:a16="http://schemas.microsoft.com/office/drawing/2014/main" id="{59455424-F6A0-4C32-9D7A-9F7491A3C430}"/>
              </a:ext>
            </a:extLst>
          </p:cNvPr>
          <p:cNvSpPr/>
          <p:nvPr/>
        </p:nvSpPr>
        <p:spPr>
          <a:xfrm>
            <a:off x="420595" y="3697514"/>
            <a:ext cx="1014443" cy="358920"/>
          </a:xfrm>
          <a:prstGeom prst="snip2SameRect">
            <a:avLst/>
          </a:prstGeom>
          <a:solidFill>
            <a:srgbClr val="FF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Fortran</a:t>
            </a:r>
          </a:p>
        </p:txBody>
      </p:sp>
      <p:sp>
        <p:nvSpPr>
          <p:cNvPr id="13" name="Rectangle 12">
            <a:extLst>
              <a:ext uri="{FF2B5EF4-FFF2-40B4-BE49-F238E27FC236}">
                <a16:creationId xmlns:a16="http://schemas.microsoft.com/office/drawing/2014/main" id="{0F7B4FCB-8C0F-40C8-9559-831B35870F01}"/>
              </a:ext>
            </a:extLst>
          </p:cNvPr>
          <p:cNvSpPr/>
          <p:nvPr/>
        </p:nvSpPr>
        <p:spPr>
          <a:xfrm>
            <a:off x="439647" y="4066323"/>
            <a:ext cx="3870424" cy="1100994"/>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a:t>
            </a:r>
            <a:endParaRPr lang="en-US" i="1" dirty="0">
              <a:solidFill>
                <a:srgbClr val="8E4000"/>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do</a:t>
            </a:r>
            <a:r>
              <a:rPr lang="en-US" dirty="0">
                <a:solidFill>
                  <a:srgbClr val="A64CFF"/>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1</a:t>
            </a:r>
            <a:r>
              <a:rPr lang="en-US"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endParaRPr lang="en-US"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end do</a:t>
            </a:r>
            <a:endParaRPr lang="en-US" dirty="0">
              <a:solidFill>
                <a:schemeClr val="bg1"/>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1637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parallel directive</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p:txBody>
          <a:bodyPr/>
          <a:lstStyle/>
          <a:p>
            <a:r>
              <a:rPr lang="en-US" dirty="0"/>
              <a:t>Parallelizing many loops</a:t>
            </a:r>
          </a:p>
        </p:txBody>
      </p:sp>
      <p:sp>
        <p:nvSpPr>
          <p:cNvPr id="7" name="Content Placeholder 2">
            <a:extLst>
              <a:ext uri="{FF2B5EF4-FFF2-40B4-BE49-F238E27FC236}">
                <a16:creationId xmlns:a16="http://schemas.microsoft.com/office/drawing/2014/main" id="{FE6D24DE-B8A5-4618-B9FE-049F96A0BDBB}"/>
              </a:ext>
            </a:extLst>
          </p:cNvPr>
          <p:cNvSpPr>
            <a:spLocks noGrp="1"/>
          </p:cNvSpPr>
          <p:nvPr>
            <p:ph idx="1"/>
          </p:nvPr>
        </p:nvSpPr>
        <p:spPr>
          <a:xfrm>
            <a:off x="4564404" y="1778961"/>
            <a:ext cx="5831341" cy="3718925"/>
          </a:xfrm>
        </p:spPr>
        <p:txBody>
          <a:bodyPr/>
          <a:lstStyle/>
          <a:p>
            <a:r>
              <a:rPr lang="en-US" dirty="0"/>
              <a:t>To parallelize multiple loops, each loop should be accompanied by a parallel loop directive</a:t>
            </a:r>
          </a:p>
          <a:p>
            <a:r>
              <a:rPr lang="en-US" dirty="0"/>
              <a:t>Each parallel loop can have different loop boundaries and loop optimizations</a:t>
            </a:r>
          </a:p>
          <a:p>
            <a:r>
              <a:rPr lang="en-US" dirty="0"/>
              <a:t>Each parallel loop can be parallelized in a different way</a:t>
            </a:r>
          </a:p>
          <a:p>
            <a:r>
              <a:rPr lang="en-US" dirty="0"/>
              <a:t>This is the recommended way to parallelize multiple loops. Attempting to parallelize multiple loops within the same parallel region may give performance issues or unexpected results</a:t>
            </a:r>
          </a:p>
        </p:txBody>
      </p:sp>
      <p:sp>
        <p:nvSpPr>
          <p:cNvPr id="6" name="Rectangle 5">
            <a:extLst>
              <a:ext uri="{FF2B5EF4-FFF2-40B4-BE49-F238E27FC236}">
                <a16:creationId xmlns:a16="http://schemas.microsoft.com/office/drawing/2014/main" id="{A7C1F4C2-880D-46CD-B905-063119F30951}"/>
              </a:ext>
            </a:extLst>
          </p:cNvPr>
          <p:cNvSpPr/>
          <p:nvPr/>
        </p:nvSpPr>
        <p:spPr>
          <a:xfrm>
            <a:off x="419641" y="2439634"/>
            <a:ext cx="3860899" cy="1921941"/>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a:t>
            </a: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&lt; N; </a:t>
            </a:r>
            <a:r>
              <a:rPr lang="en-US" dirty="0" err="1">
                <a:solidFill>
                  <a:schemeClr val="bg1"/>
                </a:solidFill>
                <a:latin typeface="Consolas" panose="020B0609020204030204" pitchFamily="49" charset="0"/>
                <a:cs typeface="Courier New" panose="02070309020205020404" pitchFamily="49" charset="0"/>
              </a:rPr>
              <a:t>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p>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parallel loop</a:t>
            </a: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M;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b[j]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p:txBody>
      </p:sp>
    </p:spTree>
    <p:extLst>
      <p:ext uri="{BB962C8B-B14F-4D97-AF65-F5344CB8AC3E}">
        <p14:creationId xmlns:p14="http://schemas.microsoft.com/office/powerpoint/2010/main" val="77546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4895A6-B7CA-424B-9FB7-5E75CED05A82}"/>
              </a:ext>
            </a:extLst>
          </p:cNvPr>
          <p:cNvSpPr/>
          <p:nvPr/>
        </p:nvSpPr>
        <p:spPr>
          <a:xfrm>
            <a:off x="419641" y="5035318"/>
            <a:ext cx="10212264" cy="567623"/>
          </a:xfrm>
          <a:prstGeom prst="rect">
            <a:avLst/>
          </a:prstGeom>
          <a:gradFill flip="none" rotWithShape="1">
            <a:gsLst>
              <a:gs pos="6000">
                <a:srgbClr val="0080A7"/>
              </a:gs>
              <a:gs pos="50000">
                <a:schemeClr val="tx1"/>
              </a:gs>
              <a:gs pos="94000">
                <a:srgbClr val="FF5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When fully optimized, both will give similar performance.</a:t>
            </a:r>
          </a:p>
        </p:txBody>
      </p:sp>
      <p:sp>
        <p:nvSpPr>
          <p:cNvPr id="10" name="Rectangle 9">
            <a:extLst>
              <a:ext uri="{FF2B5EF4-FFF2-40B4-BE49-F238E27FC236}">
                <a16:creationId xmlns:a16="http://schemas.microsoft.com/office/drawing/2014/main" id="{B7ED1432-CECA-4B18-8B41-A292362B9DA6}"/>
              </a:ext>
            </a:extLst>
          </p:cNvPr>
          <p:cNvSpPr/>
          <p:nvPr/>
        </p:nvSpPr>
        <p:spPr>
          <a:xfrm>
            <a:off x="419641" y="1713493"/>
            <a:ext cx="4982538" cy="3028836"/>
          </a:xfrm>
          <a:prstGeom prst="rect">
            <a:avLst/>
          </a:prstGeom>
          <a:noFill/>
          <a:ln w="762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kern="0" dirty="0"/>
              <a:t>Programmer based parallelization</a:t>
            </a:r>
          </a:p>
          <a:p>
            <a:pPr defTabSz="914400"/>
            <a:r>
              <a:rPr lang="en-US" sz="2400" kern="0" dirty="0"/>
              <a:t>Programmer based optimizations</a:t>
            </a:r>
          </a:p>
          <a:p>
            <a:pPr defTabSz="914400"/>
            <a:r>
              <a:rPr lang="en-US" sz="2400" kern="0" dirty="0"/>
              <a:t>Programmer based restrictions</a:t>
            </a:r>
          </a:p>
          <a:p>
            <a:endParaRPr lang="en-US" sz="2400" dirty="0">
              <a:solidFill>
                <a:schemeClr val="bg1"/>
              </a:solidFill>
            </a:endParaRPr>
          </a:p>
        </p:txBody>
      </p:sp>
      <p:sp>
        <p:nvSpPr>
          <p:cNvPr id="11" name="Rectangle 10">
            <a:extLst>
              <a:ext uri="{FF2B5EF4-FFF2-40B4-BE49-F238E27FC236}">
                <a16:creationId xmlns:a16="http://schemas.microsoft.com/office/drawing/2014/main" id="{2295FC61-1668-4CEE-BA4A-44DE4DD3399E}"/>
              </a:ext>
            </a:extLst>
          </p:cNvPr>
          <p:cNvSpPr/>
          <p:nvPr/>
        </p:nvSpPr>
        <p:spPr>
          <a:xfrm>
            <a:off x="5649367" y="1713493"/>
            <a:ext cx="4982538" cy="3028836"/>
          </a:xfrm>
          <a:prstGeom prst="rect">
            <a:avLst/>
          </a:prstGeom>
          <a:noFill/>
          <a:ln w="762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endParaRPr>
          </a:p>
          <a:p>
            <a:endParaRPr lang="en-US" sz="28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Rectangle 11">
            <a:extLst>
              <a:ext uri="{FF2B5EF4-FFF2-40B4-BE49-F238E27FC236}">
                <a16:creationId xmlns:a16="http://schemas.microsoft.com/office/drawing/2014/main" id="{D25CD0E3-2023-4AE1-96F3-8EF9638D939A}"/>
              </a:ext>
            </a:extLst>
          </p:cNvPr>
          <p:cNvSpPr/>
          <p:nvPr/>
        </p:nvSpPr>
        <p:spPr>
          <a:xfrm>
            <a:off x="419641" y="1715093"/>
            <a:ext cx="4980328" cy="732832"/>
          </a:xfrm>
          <a:prstGeom prst="rect">
            <a:avLst/>
          </a:prstGeom>
          <a:solidFill>
            <a:srgbClr val="0080A7"/>
          </a:solidFill>
          <a:ln w="762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Kernels</a:t>
            </a:r>
          </a:p>
        </p:txBody>
      </p:sp>
      <p:sp>
        <p:nvSpPr>
          <p:cNvPr id="13" name="Rectangle 12">
            <a:extLst>
              <a:ext uri="{FF2B5EF4-FFF2-40B4-BE49-F238E27FC236}">
                <a16:creationId xmlns:a16="http://schemas.microsoft.com/office/drawing/2014/main" id="{1F63CAD5-2331-42FC-B2FF-2DC5DBB4822D}"/>
              </a:ext>
            </a:extLst>
          </p:cNvPr>
          <p:cNvSpPr/>
          <p:nvPr/>
        </p:nvSpPr>
        <p:spPr>
          <a:xfrm>
            <a:off x="5649367" y="1713494"/>
            <a:ext cx="4982538" cy="734432"/>
          </a:xfrm>
          <a:prstGeom prst="rect">
            <a:avLst/>
          </a:prstGeom>
          <a:solidFill>
            <a:srgbClr val="FF5400"/>
          </a:solidFill>
          <a:ln w="762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Parallel</a:t>
            </a:r>
          </a:p>
        </p:txBody>
      </p:sp>
      <p:sp>
        <p:nvSpPr>
          <p:cNvPr id="2" name="Title 1">
            <a:extLst>
              <a:ext uri="{FF2B5EF4-FFF2-40B4-BE49-F238E27FC236}">
                <a16:creationId xmlns:a16="http://schemas.microsoft.com/office/drawing/2014/main" id="{E31A253F-5906-4AF5-B404-5D5F85434ABB}"/>
              </a:ext>
            </a:extLst>
          </p:cNvPr>
          <p:cNvSpPr>
            <a:spLocks noGrp="1"/>
          </p:cNvSpPr>
          <p:nvPr>
            <p:ph type="title"/>
          </p:nvPr>
        </p:nvSpPr>
        <p:spPr/>
        <p:txBody>
          <a:bodyPr/>
          <a:lstStyle/>
          <a:p>
            <a:r>
              <a:rPr lang="en-US" dirty="0"/>
              <a:t>Kernels vs parallel</a:t>
            </a:r>
          </a:p>
        </p:txBody>
      </p:sp>
      <p:sp>
        <p:nvSpPr>
          <p:cNvPr id="3" name="Content Placeholder 2">
            <a:extLst>
              <a:ext uri="{FF2B5EF4-FFF2-40B4-BE49-F238E27FC236}">
                <a16:creationId xmlns:a16="http://schemas.microsoft.com/office/drawing/2014/main" id="{90FB6022-5B25-45DF-8475-A99C4AC2B0A3}"/>
              </a:ext>
            </a:extLst>
          </p:cNvPr>
          <p:cNvSpPr>
            <a:spLocks noGrp="1"/>
          </p:cNvSpPr>
          <p:nvPr>
            <p:ph idx="1"/>
          </p:nvPr>
        </p:nvSpPr>
        <p:spPr>
          <a:xfrm>
            <a:off x="669039" y="2786780"/>
            <a:ext cx="4980328" cy="1616694"/>
          </a:xfrm>
        </p:spPr>
        <p:txBody>
          <a:bodyPr/>
          <a:lstStyle/>
          <a:p>
            <a:r>
              <a:rPr lang="en-US" dirty="0"/>
              <a:t>Compiler decides what to parallelize with direction from user</a:t>
            </a:r>
          </a:p>
          <a:p>
            <a:r>
              <a:rPr lang="en-US" dirty="0"/>
              <a:t>Compiler guarantees correctness</a:t>
            </a:r>
          </a:p>
          <a:p>
            <a:r>
              <a:rPr lang="en-US" dirty="0"/>
              <a:t>Can cover multiple loop nests</a:t>
            </a:r>
          </a:p>
        </p:txBody>
      </p:sp>
      <p:sp>
        <p:nvSpPr>
          <p:cNvPr id="14" name="Content Placeholder 2">
            <a:extLst>
              <a:ext uri="{FF2B5EF4-FFF2-40B4-BE49-F238E27FC236}">
                <a16:creationId xmlns:a16="http://schemas.microsoft.com/office/drawing/2014/main" id="{8C87C193-523A-4BEB-9DEB-4652A2544A10}"/>
              </a:ext>
            </a:extLst>
          </p:cNvPr>
          <p:cNvSpPr txBox="1">
            <a:spLocks/>
          </p:cNvSpPr>
          <p:nvPr/>
        </p:nvSpPr>
        <p:spPr bwMode="auto">
          <a:xfrm>
            <a:off x="5747979" y="2786780"/>
            <a:ext cx="4982538" cy="16166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kern="0" dirty="0"/>
              <a:t>Programmer decides what to parallelize and communicates that to the compiler</a:t>
            </a:r>
          </a:p>
          <a:p>
            <a:pPr defTabSz="914400"/>
            <a:r>
              <a:rPr lang="en-US" kern="0" dirty="0"/>
              <a:t>Programmer </a:t>
            </a:r>
            <a:r>
              <a:rPr lang="en-US" dirty="0"/>
              <a:t>guarantees correctness</a:t>
            </a:r>
          </a:p>
          <a:p>
            <a:pPr defTabSz="914400"/>
            <a:r>
              <a:rPr lang="en-US" kern="0" dirty="0"/>
              <a:t>Must decorate each loop nest</a:t>
            </a:r>
          </a:p>
        </p:txBody>
      </p:sp>
    </p:spTree>
    <p:extLst>
      <p:ext uri="{BB962C8B-B14F-4D97-AF65-F5344CB8AC3E}">
        <p14:creationId xmlns:p14="http://schemas.microsoft.com/office/powerpoint/2010/main" val="224944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500"/>
                                        <p:tgtEl>
                                          <p:spTgt spid="1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1E6E-695B-464B-B7FB-EE3E09AC0623}"/>
              </a:ext>
            </a:extLst>
          </p:cNvPr>
          <p:cNvSpPr>
            <a:spLocks noGrp="1"/>
          </p:cNvSpPr>
          <p:nvPr>
            <p:ph type="title"/>
          </p:nvPr>
        </p:nvSpPr>
        <p:spPr/>
        <p:txBody>
          <a:bodyPr/>
          <a:lstStyle/>
          <a:p>
            <a:r>
              <a:rPr lang="en-US" dirty="0"/>
              <a:t>Loop Reductions</a:t>
            </a:r>
          </a:p>
        </p:txBody>
      </p:sp>
      <p:sp>
        <p:nvSpPr>
          <p:cNvPr id="5" name="Content Placeholder 4">
            <a:extLst>
              <a:ext uri="{FF2B5EF4-FFF2-40B4-BE49-F238E27FC236}">
                <a16:creationId xmlns:a16="http://schemas.microsoft.com/office/drawing/2014/main" id="{04DC6445-931B-4C25-9E6C-D7170C440C03}"/>
              </a:ext>
            </a:extLst>
          </p:cNvPr>
          <p:cNvSpPr>
            <a:spLocks noGrp="1"/>
          </p:cNvSpPr>
          <p:nvPr>
            <p:ph sz="half" idx="1"/>
          </p:nvPr>
        </p:nvSpPr>
        <p:spPr/>
        <p:txBody>
          <a:bodyPr/>
          <a:lstStyle/>
          <a:p>
            <a:pPr marL="0" indent="0">
              <a:lnSpc>
                <a:spcPct val="100000"/>
              </a:lnSpc>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#pragma </a:t>
            </a:r>
            <a:r>
              <a:rPr lang="en-US" sz="1400" b="1" dirty="0" err="1">
                <a:solidFill>
                  <a:srgbClr val="0C4E9B"/>
                </a:solidFill>
                <a:latin typeface="Courier New" panose="02070309020205020404" pitchFamily="49" charset="0"/>
                <a:cs typeface="Courier New" panose="02070309020205020404" pitchFamily="49" charset="0"/>
              </a:rPr>
              <a:t>acc</a:t>
            </a:r>
            <a:r>
              <a:rPr lang="en-US" sz="1400" b="1" dirty="0">
                <a:solidFill>
                  <a:srgbClr val="0C4E9B"/>
                </a:solidFill>
                <a:latin typeface="Courier New" panose="02070309020205020404" pitchFamily="49" charset="0"/>
                <a:cs typeface="Courier New" panose="02070309020205020404" pitchFamily="49" charset="0"/>
              </a:rPr>
              <a:t> parallel loop collapse(2) \</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a:solidFill>
                  <a:srgbClr val="F1572E"/>
                </a:solidFill>
                <a:latin typeface="Courier New" panose="02070309020205020404" pitchFamily="49" charset="0"/>
                <a:cs typeface="Courier New" panose="02070309020205020404" pitchFamily="49" charset="0"/>
              </a:rPr>
              <a:t>reduction(</a:t>
            </a:r>
            <a:r>
              <a:rPr lang="en-US" sz="1400" b="1" dirty="0" err="1">
                <a:solidFill>
                  <a:srgbClr val="F1572E"/>
                </a:solidFill>
                <a:latin typeface="Courier New" panose="02070309020205020404" pitchFamily="49" charset="0"/>
                <a:cs typeface="Courier New" panose="02070309020205020404" pitchFamily="49" charset="0"/>
              </a:rPr>
              <a:t>max:dt</a:t>
            </a:r>
            <a:r>
              <a:rPr lang="en-US" sz="1400" b="1" dirty="0">
                <a:solidFill>
                  <a:srgbClr val="F1572E"/>
                </a:solidFill>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for(</a:t>
            </a:r>
            <a:r>
              <a:rPr lang="en-US" sz="1400" b="1" dirty="0" err="1">
                <a:latin typeface="Courier New" panose="02070309020205020404" pitchFamily="49" charset="0"/>
                <a:cs typeface="Courier New" panose="02070309020205020404" pitchFamily="49" charset="0"/>
              </a:rPr>
              <a:t>i</a:t>
            </a:r>
            <a:r>
              <a:rPr lang="en-US" sz="1400" b="1" dirty="0">
                <a:latin typeface="Courier New" panose="02070309020205020404" pitchFamily="49" charset="0"/>
                <a:cs typeface="Courier New" panose="02070309020205020404" pitchFamily="49" charset="0"/>
              </a:rPr>
              <a:t> = 1; </a:t>
            </a:r>
            <a:r>
              <a:rPr lang="en-US" sz="1400" b="1" dirty="0" err="1">
                <a:latin typeface="Courier New" panose="02070309020205020404" pitchFamily="49" charset="0"/>
                <a:cs typeface="Courier New" panose="02070309020205020404" pitchFamily="49" charset="0"/>
              </a:rPr>
              <a:t>i</a:t>
            </a:r>
            <a:r>
              <a:rPr lang="en-US" sz="1400" b="1" dirty="0">
                <a:latin typeface="Courier New" panose="02070309020205020404" pitchFamily="49" charset="0"/>
                <a:cs typeface="Courier New" panose="02070309020205020404" pitchFamily="49" charset="0"/>
              </a:rPr>
              <a:t> &lt;= ROWS; </a:t>
            </a:r>
            <a:r>
              <a:rPr lang="en-US" sz="1400" b="1" dirty="0" err="1">
                <a:latin typeface="Courier New" panose="02070309020205020404" pitchFamily="49" charset="0"/>
                <a:cs typeface="Courier New" panose="02070309020205020404" pitchFamily="49" charset="0"/>
              </a:rPr>
              <a:t>i</a:t>
            </a:r>
            <a:r>
              <a:rPr lang="en-US" sz="1400" b="1"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  for(j = 1; j &lt;= COLUMNS; </a:t>
            </a:r>
            <a:r>
              <a:rPr lang="en-US" sz="1400" b="1" dirty="0" err="1">
                <a:latin typeface="Courier New" panose="02070309020205020404" pitchFamily="49" charset="0"/>
                <a:cs typeface="Courier New" panose="02070309020205020404" pitchFamily="49" charset="0"/>
              </a:rPr>
              <a:t>j++</a:t>
            </a:r>
            <a:r>
              <a:rPr lang="en-US" sz="1400" b="1"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dt</a:t>
            </a:r>
            <a:r>
              <a:rPr lang="en-US" sz="1400" b="1" dirty="0">
                <a:latin typeface="Courier New" panose="02070309020205020404" pitchFamily="49" charset="0"/>
                <a:cs typeface="Courier New" panose="02070309020205020404" pitchFamily="49" charset="0"/>
              </a:rPr>
              <a:t> = </a:t>
            </a:r>
            <a:r>
              <a:rPr lang="en-US" sz="1400" b="1" dirty="0" err="1">
                <a:latin typeface="Courier New" panose="02070309020205020404" pitchFamily="49" charset="0"/>
                <a:cs typeface="Courier New" panose="02070309020205020404" pitchFamily="49" charset="0"/>
              </a:rPr>
              <a:t>fmax</a:t>
            </a:r>
            <a:r>
              <a:rPr lang="en-US" sz="1400" b="1" dirty="0">
                <a:latin typeface="Courier New" panose="02070309020205020404" pitchFamily="49" charset="0"/>
                <a:cs typeface="Courier New" panose="02070309020205020404" pitchFamily="49" charset="0"/>
              </a:rPr>
              <a:t>( fabs(Temperature[</a:t>
            </a:r>
            <a:r>
              <a:rPr lang="en-US" sz="1400" b="1" dirty="0" err="1">
                <a:latin typeface="Courier New" panose="02070309020205020404" pitchFamily="49" charset="0"/>
                <a:cs typeface="Courier New" panose="02070309020205020404" pitchFamily="49" charset="0"/>
              </a:rPr>
              <a:t>i</a:t>
            </a:r>
            <a:r>
              <a:rPr lang="en-US" sz="1400" b="1" dirty="0">
                <a:latin typeface="Courier New" panose="02070309020205020404" pitchFamily="49" charset="0"/>
                <a:cs typeface="Courier New" panose="02070309020205020404" pitchFamily="49" charset="0"/>
              </a:rPr>
              <a:t>][j]-</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Temperature_last</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i</a:t>
            </a:r>
            <a:r>
              <a:rPr lang="en-US" sz="1400" b="1" dirty="0">
                <a:latin typeface="Courier New" panose="02070309020205020404" pitchFamily="49" charset="0"/>
                <a:cs typeface="Courier New" panose="02070309020205020404" pitchFamily="49" charset="0"/>
              </a:rPr>
              <a:t>][j]), </a:t>
            </a:r>
            <a:r>
              <a:rPr lang="en-US" sz="1400" b="1" dirty="0" err="1">
                <a:latin typeface="Courier New" panose="02070309020205020404" pitchFamily="49" charset="0"/>
                <a:cs typeface="Courier New" panose="02070309020205020404" pitchFamily="49" charset="0"/>
              </a:rPr>
              <a:t>dt</a:t>
            </a:r>
            <a:r>
              <a:rPr lang="en-US" sz="1400" b="1"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    </a:t>
            </a:r>
            <a:r>
              <a:rPr lang="en-US" sz="1400" b="1" dirty="0" err="1">
                <a:latin typeface="Courier New" panose="02070309020205020404" pitchFamily="49" charset="0"/>
                <a:cs typeface="Courier New" panose="02070309020205020404" pitchFamily="49" charset="0"/>
              </a:rPr>
              <a:t>Temperature_last</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i</a:t>
            </a:r>
            <a:r>
              <a:rPr lang="en-US" sz="1400" b="1" dirty="0">
                <a:latin typeface="Courier New" panose="02070309020205020404" pitchFamily="49" charset="0"/>
                <a:cs typeface="Courier New" panose="02070309020205020404" pitchFamily="49" charset="0"/>
              </a:rPr>
              <a:t>][j] = \</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      Temperature[</a:t>
            </a:r>
            <a:r>
              <a:rPr lang="en-US" sz="1400" b="1" dirty="0" err="1">
                <a:latin typeface="Courier New" panose="02070309020205020404" pitchFamily="49" charset="0"/>
                <a:cs typeface="Courier New" panose="02070309020205020404" pitchFamily="49" charset="0"/>
              </a:rPr>
              <a:t>i</a:t>
            </a:r>
            <a:r>
              <a:rPr lang="en-US" sz="1400" b="1" dirty="0">
                <a:latin typeface="Courier New" panose="02070309020205020404" pitchFamily="49" charset="0"/>
                <a:cs typeface="Courier New" panose="02070309020205020404" pitchFamily="49" charset="0"/>
              </a:rPr>
              <a:t>][j];</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400" b="1" dirty="0">
                <a:latin typeface="Courier New" panose="02070309020205020404" pitchFamily="49" charset="0"/>
                <a:cs typeface="Courier New" panose="02070309020205020404" pitchFamily="49" charset="0"/>
              </a:rPr>
              <a:t>}</a:t>
            </a:r>
          </a:p>
        </p:txBody>
      </p:sp>
      <p:sp>
        <p:nvSpPr>
          <p:cNvPr id="6" name="Content Placeholder 5">
            <a:extLst>
              <a:ext uri="{FF2B5EF4-FFF2-40B4-BE49-F238E27FC236}">
                <a16:creationId xmlns:a16="http://schemas.microsoft.com/office/drawing/2014/main" id="{A9296BFA-0E6C-492E-8180-51038805F8E4}"/>
              </a:ext>
            </a:extLst>
          </p:cNvPr>
          <p:cNvSpPr>
            <a:spLocks noGrp="1"/>
          </p:cNvSpPr>
          <p:nvPr>
            <p:ph sz="half" idx="2"/>
          </p:nvPr>
        </p:nvSpPr>
        <p:spPr/>
        <p:txBody>
          <a:bodyPr/>
          <a:lstStyle/>
          <a:p>
            <a:pPr>
              <a:buFont typeface="Arial" panose="020B0604020202020204" pitchFamily="34" charset="0"/>
              <a:buChar char="•"/>
            </a:pPr>
            <a:r>
              <a:rPr lang="en-US" sz="2000" dirty="0"/>
              <a:t>Some loops are only safe to parallelize with additional care</a:t>
            </a:r>
          </a:p>
          <a:p>
            <a:pPr>
              <a:buFont typeface="Arial" panose="020B0604020202020204" pitchFamily="34" charset="0"/>
              <a:buChar char="•"/>
            </a:pPr>
            <a:r>
              <a:rPr lang="en-US" sz="2000" dirty="0"/>
              <a:t>What about the MAX operation in this code?</a:t>
            </a:r>
          </a:p>
          <a:p>
            <a:pPr>
              <a:buFont typeface="Arial" panose="020B0604020202020204" pitchFamily="34" charset="0"/>
              <a:buChar char="•"/>
            </a:pPr>
            <a:r>
              <a:rPr lang="en-US" sz="2000" dirty="0"/>
              <a:t>In order to obtain correct results, the compiler must reduce all values of </a:t>
            </a:r>
            <a:r>
              <a:rPr lang="en-US" sz="2000" dirty="0" err="1"/>
              <a:t>dt</a:t>
            </a:r>
            <a:r>
              <a:rPr lang="en-US" sz="2000" dirty="0"/>
              <a:t> to only the maximum</a:t>
            </a:r>
          </a:p>
          <a:p>
            <a:pPr>
              <a:buFont typeface="Arial" panose="020B0604020202020204" pitchFamily="34" charset="0"/>
              <a:buChar char="•"/>
            </a:pPr>
            <a:r>
              <a:rPr lang="en-US" sz="2000" dirty="0"/>
              <a:t>This is enabled with the reduction clause</a:t>
            </a:r>
          </a:p>
        </p:txBody>
      </p:sp>
      <p:sp>
        <p:nvSpPr>
          <p:cNvPr id="4" name="Text Placeholder 3">
            <a:extLst>
              <a:ext uri="{FF2B5EF4-FFF2-40B4-BE49-F238E27FC236}">
                <a16:creationId xmlns:a16="http://schemas.microsoft.com/office/drawing/2014/main" id="{F117525F-7E06-4937-B2F6-86F5DF6350B2}"/>
              </a:ext>
            </a:extLst>
          </p:cNvPr>
          <p:cNvSpPr>
            <a:spLocks noGrp="1"/>
          </p:cNvSpPr>
          <p:nvPr>
            <p:ph type="body" sz="quarter" idx="10"/>
          </p:nvPr>
        </p:nvSpPr>
        <p:spPr/>
        <p:txBody>
          <a:bodyPr/>
          <a:lstStyle/>
          <a:p>
            <a:r>
              <a:rPr lang="en-US" dirty="0"/>
              <a:t>Reduce Many Results to One</a:t>
            </a:r>
          </a:p>
        </p:txBody>
      </p:sp>
    </p:spTree>
    <p:extLst>
      <p:ext uri="{BB962C8B-B14F-4D97-AF65-F5344CB8AC3E}">
        <p14:creationId xmlns:p14="http://schemas.microsoft.com/office/powerpoint/2010/main" val="397660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OpenACC loop directive</a:t>
            </a:r>
          </a:p>
        </p:txBody>
      </p:sp>
    </p:spTree>
    <p:extLst>
      <p:ext uri="{BB962C8B-B14F-4D97-AF65-F5344CB8AC3E}">
        <p14:creationId xmlns:p14="http://schemas.microsoft.com/office/powerpoint/2010/main" val="34288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976" y="1187568"/>
            <a:ext cx="9976104" cy="590931"/>
          </a:xfrm>
        </p:spPr>
        <p:txBody>
          <a:bodyPr/>
          <a:lstStyle/>
          <a:p>
            <a:pPr algn="l"/>
            <a:r>
              <a:rPr lang="en-US" dirty="0"/>
              <a:t>Course Syllabus:</a:t>
            </a:r>
          </a:p>
        </p:txBody>
      </p:sp>
      <p:sp>
        <p:nvSpPr>
          <p:cNvPr id="2" name="TextBox 1">
            <a:extLst>
              <a:ext uri="{FF2B5EF4-FFF2-40B4-BE49-F238E27FC236}">
                <a16:creationId xmlns:a16="http://schemas.microsoft.com/office/drawing/2014/main" id="{CEDE4E16-4B4C-497A-8120-58FC7C5798F0}"/>
              </a:ext>
            </a:extLst>
          </p:cNvPr>
          <p:cNvSpPr txBox="1"/>
          <p:nvPr/>
        </p:nvSpPr>
        <p:spPr>
          <a:xfrm>
            <a:off x="628976" y="2520656"/>
            <a:ext cx="9811658" cy="157889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solidFill>
                  <a:schemeClr val="tx1"/>
                </a:solidFill>
                <a:latin typeface="Trebuchet MS" panose="020B0603020202020204" pitchFamily="34" charset="0"/>
                <a:ea typeface="+mj-ea"/>
                <a:cs typeface="Arial" panose="020B0604020202020204" pitchFamily="34" charset="0"/>
              </a:rPr>
              <a:t>October 19: Introduction to OpenACC</a:t>
            </a:r>
          </a:p>
          <a:p>
            <a:r>
              <a:rPr lang="en-US" sz="2800" dirty="0">
                <a:solidFill>
                  <a:schemeClr val="tx1"/>
                </a:solidFill>
                <a:latin typeface="Trebuchet MS" panose="020B0603020202020204" pitchFamily="34" charset="0"/>
                <a:ea typeface="+mj-ea"/>
                <a:cs typeface="Arial" panose="020B0604020202020204" pitchFamily="34" charset="0"/>
              </a:rPr>
              <a:t>October 26: GPU Programming with OpenACC</a:t>
            </a:r>
          </a:p>
          <a:p>
            <a:r>
              <a:rPr lang="en-US" sz="2800" dirty="0">
                <a:solidFill>
                  <a:schemeClr val="tx1"/>
                </a:solidFill>
                <a:latin typeface="Trebuchet MS" panose="020B0603020202020204" pitchFamily="34" charset="0"/>
                <a:ea typeface="+mj-ea"/>
                <a:cs typeface="Arial" panose="020B0604020202020204" pitchFamily="34" charset="0"/>
              </a:rPr>
              <a:t>November 2: Optimizing and Best Practices for OpenACC </a:t>
            </a:r>
          </a:p>
          <a:p>
            <a:pPr algn="ctr">
              <a:lnSpc>
                <a:spcPct val="90000"/>
              </a:lnSpc>
            </a:pPr>
            <a:endParaRPr lang="en-US" sz="1400" dirty="0">
              <a:solidFill>
                <a:schemeClr val="bg1"/>
              </a:solidFill>
            </a:endParaRPr>
          </a:p>
        </p:txBody>
      </p:sp>
      <p:sp>
        <p:nvSpPr>
          <p:cNvPr id="3" name="Rectangle 2">
            <a:extLst>
              <a:ext uri="{FF2B5EF4-FFF2-40B4-BE49-F238E27FC236}">
                <a16:creationId xmlns:a16="http://schemas.microsoft.com/office/drawing/2014/main" id="{FCA9E9C3-65C7-4C3A-A552-A80065635945}"/>
              </a:ext>
            </a:extLst>
          </p:cNvPr>
          <p:cNvSpPr/>
          <p:nvPr/>
        </p:nvSpPr>
        <p:spPr>
          <a:xfrm>
            <a:off x="628976" y="3448756"/>
            <a:ext cx="9284281" cy="454773"/>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25A29B0-CA34-44A4-B692-DD4D03C0A63C}"/>
              </a:ext>
            </a:extLst>
          </p:cNvPr>
          <p:cNvSpPr txBox="1"/>
          <p:nvPr/>
        </p:nvSpPr>
        <p:spPr>
          <a:xfrm>
            <a:off x="6306796" y="5665226"/>
            <a:ext cx="4749135"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tx2"/>
                </a:solidFill>
              </a:rPr>
              <a:t>Questions? Email </a:t>
            </a:r>
            <a:r>
              <a:rPr lang="en-US" dirty="0">
                <a:solidFill>
                  <a:schemeClr val="tx2"/>
                </a:solidFill>
                <a:hlinkClick r:id="rId3"/>
              </a:rPr>
              <a:t>openacc@nvidia.com</a:t>
            </a:r>
            <a:endParaRPr lang="en-US" dirty="0">
              <a:solidFill>
                <a:schemeClr val="tx2"/>
              </a:solidFill>
            </a:endParaRPr>
          </a:p>
          <a:p>
            <a:pPr algn="ctr">
              <a:lnSpc>
                <a:spcPct val="90000"/>
              </a:lnSpc>
            </a:pPr>
            <a:endParaRPr lang="en-US" dirty="0">
              <a:solidFill>
                <a:schemeClr val="tx2"/>
              </a:solidFill>
            </a:endParaRPr>
          </a:p>
        </p:txBody>
      </p:sp>
    </p:spTree>
    <p:extLst>
      <p:ext uri="{BB962C8B-B14F-4D97-AF65-F5344CB8AC3E}">
        <p14:creationId xmlns:p14="http://schemas.microsoft.com/office/powerpoint/2010/main" val="119146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loop directive</a:t>
            </a:r>
          </a:p>
        </p:txBody>
      </p:sp>
      <p:sp>
        <p:nvSpPr>
          <p:cNvPr id="3" name="Content Placeholder 2">
            <a:extLst>
              <a:ext uri="{FF2B5EF4-FFF2-40B4-BE49-F238E27FC236}">
                <a16:creationId xmlns:a16="http://schemas.microsoft.com/office/drawing/2014/main" id="{DAE5758E-8F51-4F5C-AFBB-B2CCFF83AA6B}"/>
              </a:ext>
            </a:extLst>
          </p:cNvPr>
          <p:cNvSpPr>
            <a:spLocks noGrp="1"/>
          </p:cNvSpPr>
          <p:nvPr>
            <p:ph idx="1"/>
          </p:nvPr>
        </p:nvSpPr>
        <p:spPr>
          <a:xfrm>
            <a:off x="436740" y="2103035"/>
            <a:ext cx="5497529" cy="3718925"/>
          </a:xfrm>
        </p:spPr>
        <p:txBody>
          <a:bodyPr/>
          <a:lstStyle/>
          <a:p>
            <a:r>
              <a:rPr lang="en-US" dirty="0"/>
              <a:t>Mark a single for loop for parallelization</a:t>
            </a:r>
          </a:p>
          <a:p>
            <a:r>
              <a:rPr lang="en-US" dirty="0"/>
              <a:t>Allows the programmer to give additional information and/or optimizations about the loop</a:t>
            </a:r>
          </a:p>
          <a:p>
            <a:r>
              <a:rPr lang="en-US" dirty="0"/>
              <a:t>Provides many different ways to describe the type of parallelism to apply to the loop</a:t>
            </a:r>
          </a:p>
          <a:p>
            <a:r>
              <a:rPr lang="en-US" dirty="0"/>
              <a:t>Must be contained within an OpenACC compute region (either a kernels or a parallel region) to parallelize loops</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p:txBody>
          <a:bodyPr/>
          <a:lstStyle/>
          <a:p>
            <a:r>
              <a:rPr lang="en-US" dirty="0"/>
              <a:t>Expressing parallelism</a:t>
            </a:r>
          </a:p>
        </p:txBody>
      </p:sp>
      <p:sp>
        <p:nvSpPr>
          <p:cNvPr id="7" name="Rectangle: Top Corners Snipped 6">
            <a:extLst>
              <a:ext uri="{FF2B5EF4-FFF2-40B4-BE49-F238E27FC236}">
                <a16:creationId xmlns:a16="http://schemas.microsoft.com/office/drawing/2014/main" id="{9DF1F7AE-FE83-4A15-BDA4-EE2D41E5C4B3}"/>
              </a:ext>
            </a:extLst>
          </p:cNvPr>
          <p:cNvSpPr/>
          <p:nvPr/>
        </p:nvSpPr>
        <p:spPr>
          <a:xfrm>
            <a:off x="6286694" y="2208867"/>
            <a:ext cx="1014443" cy="358920"/>
          </a:xfrm>
          <a:prstGeom prst="snip2SameRect">
            <a:avLst/>
          </a:prstGeom>
          <a:solidFill>
            <a:srgbClr val="008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8" name="Rectangle 7">
            <a:extLst>
              <a:ext uri="{FF2B5EF4-FFF2-40B4-BE49-F238E27FC236}">
                <a16:creationId xmlns:a16="http://schemas.microsoft.com/office/drawing/2014/main" id="{22551612-B7FF-4E9D-AEC2-261A8F6F36F2}"/>
              </a:ext>
            </a:extLst>
          </p:cNvPr>
          <p:cNvSpPr/>
          <p:nvPr/>
        </p:nvSpPr>
        <p:spPr>
          <a:xfrm>
            <a:off x="6307259" y="2569824"/>
            <a:ext cx="3860899" cy="828780"/>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&lt; N; </a:t>
            </a:r>
            <a:r>
              <a:rPr lang="en-US" dirty="0" err="1">
                <a:solidFill>
                  <a:schemeClr val="bg1"/>
                </a:solidFill>
                <a:latin typeface="Consolas" panose="020B0609020204030204" pitchFamily="49" charset="0"/>
                <a:cs typeface="Courier New" panose="02070309020205020404" pitchFamily="49" charset="0"/>
              </a:rPr>
              <a:t>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0B7E09"/>
                </a:solidFill>
                <a:latin typeface="Consolas" panose="020B0609020204030204" pitchFamily="49" charset="0"/>
                <a:cs typeface="Courier New" panose="02070309020205020404" pitchFamily="49" charset="0"/>
              </a:rPr>
              <a:t>// Do something</a:t>
            </a:r>
          </a:p>
        </p:txBody>
      </p:sp>
      <p:sp>
        <p:nvSpPr>
          <p:cNvPr id="9" name="Rectangle: Top Corners Snipped 8">
            <a:extLst>
              <a:ext uri="{FF2B5EF4-FFF2-40B4-BE49-F238E27FC236}">
                <a16:creationId xmlns:a16="http://schemas.microsoft.com/office/drawing/2014/main" id="{E715A658-9C6B-4A74-BC8A-105EC620D65F}"/>
              </a:ext>
            </a:extLst>
          </p:cNvPr>
          <p:cNvSpPr/>
          <p:nvPr/>
        </p:nvSpPr>
        <p:spPr>
          <a:xfrm>
            <a:off x="6307259" y="3748841"/>
            <a:ext cx="1014443" cy="358920"/>
          </a:xfrm>
          <a:prstGeom prst="snip2SameRect">
            <a:avLst/>
          </a:prstGeom>
          <a:solidFill>
            <a:srgbClr val="FF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Fortran</a:t>
            </a:r>
          </a:p>
        </p:txBody>
      </p:sp>
      <p:sp>
        <p:nvSpPr>
          <p:cNvPr id="10" name="Rectangle 9">
            <a:extLst>
              <a:ext uri="{FF2B5EF4-FFF2-40B4-BE49-F238E27FC236}">
                <a16:creationId xmlns:a16="http://schemas.microsoft.com/office/drawing/2014/main" id="{572AF91F-AC84-4B20-B62B-3EAAEAED1271}"/>
              </a:ext>
            </a:extLst>
          </p:cNvPr>
          <p:cNvSpPr/>
          <p:nvPr/>
        </p:nvSpPr>
        <p:spPr>
          <a:xfrm>
            <a:off x="6326311" y="4117650"/>
            <a:ext cx="3870424" cy="832012"/>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rgbClr val="3051FF"/>
                </a:solidFill>
                <a:latin typeface="Consolas" panose="020B0609020204030204" pitchFamily="49" charset="0"/>
                <a:cs typeface="Courier New" panose="02070309020205020404" pitchFamily="49" charset="0"/>
              </a:rPr>
              <a:t>do</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1</a:t>
            </a:r>
            <a:r>
              <a:rPr lang="en-US"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0B7E09"/>
                </a:solidFill>
                <a:latin typeface="Consolas" panose="020B0609020204030204" pitchFamily="49" charset="0"/>
                <a:cs typeface="Courier New" panose="02070309020205020404" pitchFamily="49" charset="0"/>
              </a:rPr>
              <a:t>! Do something</a:t>
            </a:r>
          </a:p>
        </p:txBody>
      </p:sp>
    </p:spTree>
    <p:extLst>
      <p:ext uri="{BB962C8B-B14F-4D97-AF65-F5344CB8AC3E}">
        <p14:creationId xmlns:p14="http://schemas.microsoft.com/office/powerpoint/2010/main" val="417334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loop directive</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p:txBody>
          <a:bodyPr/>
          <a:lstStyle/>
          <a:p>
            <a:r>
              <a:rPr lang="en-US" dirty="0"/>
              <a:t>Inside of a parallel compute region</a:t>
            </a:r>
          </a:p>
        </p:txBody>
      </p:sp>
      <p:sp>
        <p:nvSpPr>
          <p:cNvPr id="7" name="Content Placeholder 2">
            <a:extLst>
              <a:ext uri="{FF2B5EF4-FFF2-40B4-BE49-F238E27FC236}">
                <a16:creationId xmlns:a16="http://schemas.microsoft.com/office/drawing/2014/main" id="{FE6D24DE-B8A5-4618-B9FE-049F96A0BDBB}"/>
              </a:ext>
            </a:extLst>
          </p:cNvPr>
          <p:cNvSpPr>
            <a:spLocks noGrp="1"/>
          </p:cNvSpPr>
          <p:nvPr>
            <p:ph idx="1"/>
          </p:nvPr>
        </p:nvSpPr>
        <p:spPr>
          <a:xfrm>
            <a:off x="4554070" y="2103035"/>
            <a:ext cx="5831341" cy="3718925"/>
          </a:xfrm>
        </p:spPr>
        <p:txBody>
          <a:bodyPr/>
          <a:lstStyle/>
          <a:p>
            <a:r>
              <a:rPr lang="en-US" dirty="0"/>
              <a:t>In this example, the first loop is not marked with the loop directive</a:t>
            </a:r>
          </a:p>
          <a:p>
            <a:r>
              <a:rPr lang="en-US" dirty="0"/>
              <a:t>This means that the loop will be “redundantly parallelized”</a:t>
            </a:r>
          </a:p>
          <a:p>
            <a:r>
              <a:rPr lang="en-US" dirty="0"/>
              <a:t>Redundant parallelization, in this case, means that the loop will be run in its entirety, multiple times, by the parallel hardware</a:t>
            </a:r>
          </a:p>
          <a:p>
            <a:r>
              <a:rPr lang="en-US" dirty="0"/>
              <a:t>The second loop is marked with the loop directive, meaning that the loop iterations will be properly split across the parallel hardware</a:t>
            </a:r>
          </a:p>
        </p:txBody>
      </p:sp>
      <p:sp>
        <p:nvSpPr>
          <p:cNvPr id="6" name="Rectangle 5">
            <a:extLst>
              <a:ext uri="{FF2B5EF4-FFF2-40B4-BE49-F238E27FC236}">
                <a16:creationId xmlns:a16="http://schemas.microsoft.com/office/drawing/2014/main" id="{4CAD9E89-86F1-4BF3-8909-ABF3C4DD8C68}"/>
              </a:ext>
            </a:extLst>
          </p:cNvPr>
          <p:cNvSpPr/>
          <p:nvPr/>
        </p:nvSpPr>
        <p:spPr>
          <a:xfrm>
            <a:off x="487484" y="2207873"/>
            <a:ext cx="3860899" cy="2311739"/>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a:t>
            </a:r>
            <a:r>
              <a:rPr lang="en-US" b="1" dirty="0">
                <a:solidFill>
                  <a:srgbClr val="8E4000"/>
                </a:solidFill>
                <a:latin typeface="Consolas" panose="020B0609020204030204" pitchFamily="49" charset="0"/>
                <a:cs typeface="Courier New" panose="02070309020205020404" pitchFamily="49" charset="0"/>
              </a:rPr>
              <a:t>parallel</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accent1">
                    <a:lumMod val="75000"/>
                    <a:lumOff val="25000"/>
                  </a:schemeClr>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&lt; N;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chemeClr val="accent1">
                    <a:lumMod val="75000"/>
                    <a:lumOff val="25000"/>
                  </a:schemeClr>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N;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p:txBody>
      </p:sp>
    </p:spTree>
    <p:extLst>
      <p:ext uri="{BB962C8B-B14F-4D97-AF65-F5344CB8AC3E}">
        <p14:creationId xmlns:p14="http://schemas.microsoft.com/office/powerpoint/2010/main" val="306334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loop directive</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p:txBody>
          <a:bodyPr/>
          <a:lstStyle/>
          <a:p>
            <a:r>
              <a:rPr lang="en-US" dirty="0"/>
              <a:t>Inside of a kernels compute region</a:t>
            </a:r>
          </a:p>
        </p:txBody>
      </p:sp>
      <p:sp>
        <p:nvSpPr>
          <p:cNvPr id="7" name="Content Placeholder 2">
            <a:extLst>
              <a:ext uri="{FF2B5EF4-FFF2-40B4-BE49-F238E27FC236}">
                <a16:creationId xmlns:a16="http://schemas.microsoft.com/office/drawing/2014/main" id="{FE6D24DE-B8A5-4618-B9FE-049F96A0BDBB}"/>
              </a:ext>
            </a:extLst>
          </p:cNvPr>
          <p:cNvSpPr>
            <a:spLocks noGrp="1"/>
          </p:cNvSpPr>
          <p:nvPr>
            <p:ph idx="1"/>
          </p:nvPr>
        </p:nvSpPr>
        <p:spPr>
          <a:xfrm>
            <a:off x="4554070" y="2103035"/>
            <a:ext cx="5831341" cy="3718925"/>
          </a:xfrm>
        </p:spPr>
        <p:txBody>
          <a:bodyPr/>
          <a:lstStyle/>
          <a:p>
            <a:r>
              <a:rPr lang="en-US" dirty="0"/>
              <a:t>With the kernels directive, the loop directive is implied</a:t>
            </a:r>
          </a:p>
          <a:p>
            <a:r>
              <a:rPr lang="en-US" dirty="0"/>
              <a:t>The programmer can still explicitly define loops with the loop directive, however this could affect the optimizations the compiler makes</a:t>
            </a:r>
          </a:p>
          <a:p>
            <a:r>
              <a:rPr lang="en-US" dirty="0"/>
              <a:t>The loop directive is not needed, but does allow the programmer to optimize the loops themselves</a:t>
            </a:r>
          </a:p>
        </p:txBody>
      </p:sp>
      <p:sp>
        <p:nvSpPr>
          <p:cNvPr id="6" name="Rectangle 5">
            <a:extLst>
              <a:ext uri="{FF2B5EF4-FFF2-40B4-BE49-F238E27FC236}">
                <a16:creationId xmlns:a16="http://schemas.microsoft.com/office/drawing/2014/main" id="{883C88EB-8B86-477A-A254-A79AC6AE1C49}"/>
              </a:ext>
            </a:extLst>
          </p:cNvPr>
          <p:cNvSpPr/>
          <p:nvPr/>
        </p:nvSpPr>
        <p:spPr>
          <a:xfrm>
            <a:off x="506534" y="2103035"/>
            <a:ext cx="3860899" cy="2639712"/>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a:t>
            </a:r>
            <a:r>
              <a:rPr lang="en-US" b="1" dirty="0">
                <a:solidFill>
                  <a:srgbClr val="8E4000"/>
                </a:solidFill>
                <a:latin typeface="Consolas" panose="020B0609020204030204" pitchFamily="49" charset="0"/>
                <a:cs typeface="Courier New" panose="02070309020205020404" pitchFamily="49" charset="0"/>
              </a:rPr>
              <a:t>kernels</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chemeClr val="accent1">
                    <a:lumMod val="75000"/>
                    <a:lumOff val="25000"/>
                  </a:schemeClr>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&lt; N; i</a:t>
            </a:r>
            <a:r>
              <a:rPr lang="en-US" dirty="0">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a[</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rgbClr val="8E4000"/>
                </a:solidFill>
                <a:latin typeface="Consolas" panose="020B0609020204030204" pitchFamily="49" charset="0"/>
                <a:cs typeface="Courier New" panose="02070309020205020404" pitchFamily="49" charset="0"/>
              </a:rPr>
              <a:t>#pragma </a:t>
            </a:r>
            <a:r>
              <a:rPr lang="en-US" dirty="0" err="1">
                <a:solidFill>
                  <a:srgbClr val="8E4000"/>
                </a:solidFill>
                <a:latin typeface="Consolas" panose="020B0609020204030204" pitchFamily="49" charset="0"/>
                <a:cs typeface="Courier New" panose="02070309020205020404" pitchFamily="49" charset="0"/>
              </a:rPr>
              <a:t>acc</a:t>
            </a:r>
            <a:r>
              <a:rPr lang="en-US" dirty="0">
                <a:solidFill>
                  <a:srgbClr val="8E4000"/>
                </a:solidFill>
                <a:latin typeface="Consolas" panose="020B0609020204030204" pitchFamily="49" charset="0"/>
                <a:cs typeface="Courier New" panose="02070309020205020404" pitchFamily="49" charset="0"/>
              </a:rPr>
              <a:t> loop</a:t>
            </a:r>
          </a:p>
          <a:p>
            <a:pPr defTabSz="228600">
              <a:lnSpc>
                <a:spcPct val="90000"/>
              </a:lnSpc>
            </a:pPr>
            <a:r>
              <a:rPr lang="en-US" dirty="0">
                <a:solidFill>
                  <a:schemeClr val="accent1">
                    <a:lumMod val="75000"/>
                    <a:lumOff val="25000"/>
                  </a:schemeClr>
                </a:solidFill>
                <a:latin typeface="Consolas" panose="020B0609020204030204" pitchFamily="49" charset="0"/>
                <a:cs typeface="Courier New" panose="02070309020205020404" pitchFamily="49" charset="0"/>
              </a:rPr>
              <a:t>	</a:t>
            </a:r>
            <a:r>
              <a:rPr lang="en-US" dirty="0">
                <a:solidFill>
                  <a:srgbClr val="3051FF"/>
                </a:solidFill>
                <a:latin typeface="Consolas" panose="020B0609020204030204" pitchFamily="49" charset="0"/>
                <a:cs typeface="Courier New" panose="02070309020205020404" pitchFamily="49" charset="0"/>
              </a:rPr>
              <a:t>for</a:t>
            </a:r>
            <a:r>
              <a:rPr lang="en-US" dirty="0">
                <a:solidFill>
                  <a:schemeClr val="bg1"/>
                </a:solidFill>
                <a:latin typeface="Consolas" panose="020B0609020204030204" pitchFamily="49" charset="0"/>
                <a:cs typeface="Courier New" panose="02070309020205020404" pitchFamily="49" charset="0"/>
              </a:rPr>
              <a:t>(</a:t>
            </a:r>
            <a:r>
              <a:rPr lang="en-US" dirty="0" err="1">
                <a:solidFill>
                  <a:srgbClr val="A64CFF"/>
                </a:solidFill>
                <a:latin typeface="Consolas" panose="020B0609020204030204" pitchFamily="49" charset="0"/>
                <a:cs typeface="Courier New" panose="02070309020205020404" pitchFamily="49" charset="0"/>
              </a:rPr>
              <a:t>int</a:t>
            </a:r>
            <a:r>
              <a:rPr lang="en-US" dirty="0">
                <a:solidFill>
                  <a:schemeClr val="bg1"/>
                </a:solidFill>
                <a:latin typeface="Consolas" panose="020B0609020204030204" pitchFamily="49" charset="0"/>
                <a:cs typeface="Courier New" panose="02070309020205020404" pitchFamily="49" charset="0"/>
              </a:rPr>
              <a:t> j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 j &lt; M; </a:t>
            </a:r>
            <a:r>
              <a:rPr lang="en-US" dirty="0" err="1">
                <a:solidFill>
                  <a:schemeClr val="bg1"/>
                </a:solidFill>
                <a:latin typeface="Consolas" panose="020B0609020204030204" pitchFamily="49" charset="0"/>
                <a:cs typeface="Courier New" panose="02070309020205020404" pitchFamily="49" charset="0"/>
              </a:rPr>
              <a:t>j</a:t>
            </a:r>
            <a:r>
              <a:rPr lang="en-US" dirty="0" err="1">
                <a:solidFill>
                  <a:srgbClr val="030382"/>
                </a:solidFill>
                <a:latin typeface="Consolas" panose="020B0609020204030204" pitchFamily="49" charset="0"/>
                <a:cs typeface="Courier New" panose="02070309020205020404" pitchFamily="49" charset="0"/>
              </a:rPr>
              <a:t>++</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rgbClr val="00B050"/>
                </a:solidFill>
                <a:latin typeface="Consolas" panose="020B0609020204030204" pitchFamily="49" charset="0"/>
                <a:cs typeface="Courier New" panose="02070309020205020404" pitchFamily="49" charset="0"/>
              </a:rPr>
              <a:t>		</a:t>
            </a:r>
            <a:r>
              <a:rPr lang="en-US" dirty="0">
                <a:solidFill>
                  <a:schemeClr val="bg1"/>
                </a:solidFill>
                <a:latin typeface="Consolas" panose="020B0609020204030204" pitchFamily="49" charset="0"/>
                <a:cs typeface="Courier New" panose="02070309020205020404" pitchFamily="49" charset="0"/>
              </a:rPr>
              <a:t>b[</a:t>
            </a:r>
            <a:r>
              <a:rPr lang="en-US" dirty="0" err="1">
                <a:solidFill>
                  <a:schemeClr val="bg1"/>
                </a:solidFill>
                <a:latin typeface="Consolas" panose="020B0609020204030204" pitchFamily="49" charset="0"/>
                <a:cs typeface="Courier New" panose="02070309020205020404" pitchFamily="49" charset="0"/>
              </a:rPr>
              <a:t>i</a:t>
            </a:r>
            <a:r>
              <a:rPr lang="en-US" dirty="0">
                <a:solidFill>
                  <a:schemeClr val="bg1"/>
                </a:solidFill>
                <a:latin typeface="Consolas" panose="020B0609020204030204" pitchFamily="49" charset="0"/>
                <a:cs typeface="Courier New" panose="02070309020205020404" pitchFamily="49" charset="0"/>
              </a:rPr>
              <a:t>] = </a:t>
            </a:r>
            <a:r>
              <a:rPr lang="en-US" dirty="0">
                <a:solidFill>
                  <a:srgbClr val="FF8738"/>
                </a:solidFill>
                <a:latin typeface="Consolas" panose="020B0609020204030204" pitchFamily="49" charset="0"/>
                <a:cs typeface="Courier New" panose="02070309020205020404" pitchFamily="49" charset="0"/>
              </a:rPr>
              <a:t>0</a:t>
            </a:r>
            <a:r>
              <a:rPr lang="en-US"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dirty="0">
                <a:solidFill>
                  <a:schemeClr val="bg1"/>
                </a:solidFill>
                <a:latin typeface="Consolas" panose="020B0609020204030204" pitchFamily="49" charset="0"/>
                <a:cs typeface="Courier New" panose="02070309020205020404" pitchFamily="49" charset="0"/>
              </a:rPr>
              <a:t>}</a:t>
            </a:r>
          </a:p>
        </p:txBody>
      </p:sp>
    </p:spTree>
    <p:extLst>
      <p:ext uri="{BB962C8B-B14F-4D97-AF65-F5344CB8AC3E}">
        <p14:creationId xmlns:p14="http://schemas.microsoft.com/office/powerpoint/2010/main" val="420867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03A4C-9C09-4D59-958B-0555283A0A2A}"/>
              </a:ext>
            </a:extLst>
          </p:cNvPr>
          <p:cNvSpPr>
            <a:spLocks noGrp="1"/>
          </p:cNvSpPr>
          <p:nvPr>
            <p:ph type="title"/>
          </p:nvPr>
        </p:nvSpPr>
        <p:spPr/>
        <p:txBody>
          <a:bodyPr/>
          <a:lstStyle/>
          <a:p>
            <a:r>
              <a:rPr lang="en-US" dirty="0" err="1"/>
              <a:t>Openacc</a:t>
            </a:r>
            <a:r>
              <a:rPr lang="en-US" dirty="0"/>
              <a:t> loop directive</a:t>
            </a:r>
          </a:p>
        </p:txBody>
      </p:sp>
      <p:sp>
        <p:nvSpPr>
          <p:cNvPr id="4" name="Text Placeholder 3">
            <a:extLst>
              <a:ext uri="{FF2B5EF4-FFF2-40B4-BE49-F238E27FC236}">
                <a16:creationId xmlns:a16="http://schemas.microsoft.com/office/drawing/2014/main" id="{311C0108-4E6F-45F6-AF0A-578905EE4838}"/>
              </a:ext>
            </a:extLst>
          </p:cNvPr>
          <p:cNvSpPr>
            <a:spLocks noGrp="1"/>
          </p:cNvSpPr>
          <p:nvPr>
            <p:ph type="body" sz="quarter" idx="10"/>
          </p:nvPr>
        </p:nvSpPr>
        <p:spPr/>
        <p:txBody>
          <a:bodyPr/>
          <a:lstStyle/>
          <a:p>
            <a:r>
              <a:rPr lang="en-US" dirty="0"/>
              <a:t>Parallelizing loop nests</a:t>
            </a:r>
          </a:p>
        </p:txBody>
      </p:sp>
      <p:sp>
        <p:nvSpPr>
          <p:cNvPr id="7" name="Content Placeholder 2">
            <a:extLst>
              <a:ext uri="{FF2B5EF4-FFF2-40B4-BE49-F238E27FC236}">
                <a16:creationId xmlns:a16="http://schemas.microsoft.com/office/drawing/2014/main" id="{FE6D24DE-B8A5-4618-B9FE-049F96A0BDBB}"/>
              </a:ext>
            </a:extLst>
          </p:cNvPr>
          <p:cNvSpPr>
            <a:spLocks noGrp="1"/>
          </p:cNvSpPr>
          <p:nvPr>
            <p:ph idx="1"/>
          </p:nvPr>
        </p:nvSpPr>
        <p:spPr>
          <a:xfrm>
            <a:off x="4720755" y="1713493"/>
            <a:ext cx="5831341" cy="3718925"/>
          </a:xfrm>
        </p:spPr>
        <p:txBody>
          <a:bodyPr/>
          <a:lstStyle/>
          <a:p>
            <a:r>
              <a:rPr lang="en-US" dirty="0"/>
              <a:t>You can include multiple loop directives to parallelize multi-dimensional loop nests</a:t>
            </a:r>
          </a:p>
          <a:p>
            <a:r>
              <a:rPr lang="en-US" dirty="0"/>
              <a:t>On some parallel hardware, this will allow you to express more parallelism to increase performance</a:t>
            </a:r>
          </a:p>
          <a:p>
            <a:r>
              <a:rPr lang="en-US" dirty="0"/>
              <a:t>When the additional parallelism isn’t needed the compiler will choose what it believes is best and ignore the other loop directives</a:t>
            </a:r>
          </a:p>
        </p:txBody>
      </p:sp>
      <p:sp>
        <p:nvSpPr>
          <p:cNvPr id="11" name="Rectangle 10">
            <a:extLst>
              <a:ext uri="{FF2B5EF4-FFF2-40B4-BE49-F238E27FC236}">
                <a16:creationId xmlns:a16="http://schemas.microsoft.com/office/drawing/2014/main" id="{FD293BDB-5B1C-4E4C-B647-C9529E0B8ABF}"/>
              </a:ext>
            </a:extLst>
          </p:cNvPr>
          <p:cNvSpPr/>
          <p:nvPr/>
        </p:nvSpPr>
        <p:spPr>
          <a:xfrm>
            <a:off x="758733" y="3718603"/>
            <a:ext cx="3637053" cy="1820186"/>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sz="1600" dirty="0">
                <a:solidFill>
                  <a:srgbClr val="8E4000"/>
                </a:solidFill>
                <a:latin typeface="Consolas" panose="020B0609020204030204" pitchFamily="49" charset="0"/>
                <a:cs typeface="Courier New" panose="02070309020205020404" pitchFamily="49" charset="0"/>
              </a:rPr>
              <a:t>!$</a:t>
            </a:r>
            <a:r>
              <a:rPr lang="en-US" sz="1600" dirty="0" err="1">
                <a:solidFill>
                  <a:srgbClr val="8E4000"/>
                </a:solidFill>
                <a:latin typeface="Consolas" panose="020B0609020204030204" pitchFamily="49" charset="0"/>
                <a:cs typeface="Courier New" panose="02070309020205020404" pitchFamily="49" charset="0"/>
              </a:rPr>
              <a:t>acc</a:t>
            </a:r>
            <a:r>
              <a:rPr lang="en-US" sz="1600" dirty="0">
                <a:solidFill>
                  <a:srgbClr val="8E4000"/>
                </a:solidFill>
                <a:latin typeface="Consolas" panose="020B0609020204030204" pitchFamily="49" charset="0"/>
                <a:cs typeface="Courier New" panose="02070309020205020404" pitchFamily="49" charset="0"/>
              </a:rPr>
              <a:t> parallel loop</a:t>
            </a:r>
            <a:endParaRPr lang="en-US" sz="1600" i="1" dirty="0">
              <a:solidFill>
                <a:srgbClr val="8E4000"/>
              </a:solidFill>
              <a:latin typeface="Consolas" panose="020B0609020204030204" pitchFamily="49" charset="0"/>
              <a:cs typeface="Courier New" panose="02070309020205020404" pitchFamily="49" charset="0"/>
            </a:endParaRPr>
          </a:p>
          <a:p>
            <a:pPr defTabSz="228600">
              <a:lnSpc>
                <a:spcPct val="90000"/>
              </a:lnSpc>
            </a:pPr>
            <a:r>
              <a:rPr lang="en-US" sz="1600" dirty="0">
                <a:solidFill>
                  <a:srgbClr val="3051FF"/>
                </a:solidFill>
                <a:latin typeface="Consolas" panose="020B0609020204030204" pitchFamily="49" charset="0"/>
                <a:cs typeface="Courier New" panose="02070309020205020404" pitchFamily="49" charset="0"/>
              </a:rPr>
              <a:t>do</a:t>
            </a:r>
            <a:r>
              <a:rPr lang="en-US" sz="1600" dirty="0">
                <a:solidFill>
                  <a:srgbClr val="A64CFF"/>
                </a:solidFill>
                <a:latin typeface="Consolas" panose="020B0609020204030204" pitchFamily="49" charset="0"/>
                <a:cs typeface="Courier New" panose="02070309020205020404" pitchFamily="49" charset="0"/>
              </a:rPr>
              <a:t> </a:t>
            </a:r>
            <a:r>
              <a:rPr lang="en-US" sz="1600" dirty="0" err="1">
                <a:solidFill>
                  <a:schemeClr val="bg1"/>
                </a:solidFill>
                <a:latin typeface="Consolas" panose="020B0609020204030204" pitchFamily="49" charset="0"/>
                <a:cs typeface="Courier New" panose="02070309020205020404" pitchFamily="49" charset="0"/>
              </a:rPr>
              <a:t>i</a:t>
            </a:r>
            <a:r>
              <a:rPr lang="en-US" sz="1600" dirty="0">
                <a:solidFill>
                  <a:schemeClr val="bg1"/>
                </a:solidFill>
                <a:latin typeface="Consolas" panose="020B0609020204030204" pitchFamily="49" charset="0"/>
                <a:cs typeface="Courier New" panose="02070309020205020404" pitchFamily="49" charset="0"/>
              </a:rPr>
              <a:t> = </a:t>
            </a:r>
            <a:r>
              <a:rPr lang="en-US" sz="1600" dirty="0">
                <a:solidFill>
                  <a:srgbClr val="FF8738"/>
                </a:solidFill>
                <a:latin typeface="Consolas" panose="020B0609020204030204" pitchFamily="49" charset="0"/>
                <a:cs typeface="Courier New" panose="02070309020205020404" pitchFamily="49" charset="0"/>
              </a:rPr>
              <a:t>1</a:t>
            </a:r>
            <a:r>
              <a:rPr lang="en-US" sz="1600"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sz="1600" dirty="0">
                <a:solidFill>
                  <a:schemeClr val="bg1"/>
                </a:solidFill>
                <a:latin typeface="Consolas" panose="020B0609020204030204" pitchFamily="49" charset="0"/>
                <a:cs typeface="Courier New" panose="02070309020205020404" pitchFamily="49" charset="0"/>
              </a:rPr>
              <a:t>	</a:t>
            </a:r>
            <a:r>
              <a:rPr lang="en-US" sz="1600" dirty="0">
                <a:solidFill>
                  <a:srgbClr val="8E4000"/>
                </a:solidFill>
                <a:latin typeface="Consolas" panose="020B0609020204030204" pitchFamily="49" charset="0"/>
                <a:cs typeface="Courier New" panose="02070309020205020404" pitchFamily="49" charset="0"/>
              </a:rPr>
              <a:t>!$</a:t>
            </a:r>
            <a:r>
              <a:rPr lang="en-US" sz="1600" dirty="0" err="1">
                <a:solidFill>
                  <a:srgbClr val="8E4000"/>
                </a:solidFill>
                <a:latin typeface="Consolas" panose="020B0609020204030204" pitchFamily="49" charset="0"/>
                <a:cs typeface="Courier New" panose="02070309020205020404" pitchFamily="49" charset="0"/>
              </a:rPr>
              <a:t>acc</a:t>
            </a:r>
            <a:r>
              <a:rPr lang="en-US" sz="1600" dirty="0">
                <a:solidFill>
                  <a:srgbClr val="8E4000"/>
                </a:solidFill>
                <a:latin typeface="Consolas" panose="020B0609020204030204" pitchFamily="49" charset="0"/>
                <a:cs typeface="Courier New" panose="02070309020205020404" pitchFamily="49" charset="0"/>
              </a:rPr>
              <a:t> loop</a:t>
            </a:r>
            <a:endParaRPr lang="en-US" sz="16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600" dirty="0">
                <a:solidFill>
                  <a:srgbClr val="00B050"/>
                </a:solidFill>
                <a:latin typeface="Consolas" panose="020B0609020204030204" pitchFamily="49" charset="0"/>
                <a:cs typeface="Courier New" panose="02070309020205020404" pitchFamily="49" charset="0"/>
              </a:rPr>
              <a:t>	</a:t>
            </a:r>
            <a:r>
              <a:rPr lang="en-US" sz="1600" dirty="0">
                <a:solidFill>
                  <a:srgbClr val="3051FF"/>
                </a:solidFill>
                <a:latin typeface="Consolas" panose="020B0609020204030204" pitchFamily="49" charset="0"/>
                <a:cs typeface="Courier New" panose="02070309020205020404" pitchFamily="49" charset="0"/>
              </a:rPr>
              <a:t>do</a:t>
            </a:r>
            <a:r>
              <a:rPr lang="en-US" sz="1600" dirty="0">
                <a:solidFill>
                  <a:srgbClr val="A64CFF"/>
                </a:solidFill>
                <a:latin typeface="Consolas" panose="020B0609020204030204" pitchFamily="49" charset="0"/>
                <a:cs typeface="Courier New" panose="02070309020205020404" pitchFamily="49" charset="0"/>
              </a:rPr>
              <a:t> </a:t>
            </a:r>
            <a:r>
              <a:rPr lang="en-US" sz="1600" dirty="0" err="1">
                <a:solidFill>
                  <a:schemeClr val="bg1"/>
                </a:solidFill>
                <a:latin typeface="Consolas" panose="020B0609020204030204" pitchFamily="49" charset="0"/>
                <a:cs typeface="Courier New" panose="02070309020205020404" pitchFamily="49" charset="0"/>
              </a:rPr>
              <a:t>i</a:t>
            </a:r>
            <a:r>
              <a:rPr lang="en-US" sz="1600" dirty="0">
                <a:solidFill>
                  <a:schemeClr val="bg1"/>
                </a:solidFill>
                <a:latin typeface="Consolas" panose="020B0609020204030204" pitchFamily="49" charset="0"/>
                <a:cs typeface="Courier New" panose="02070309020205020404" pitchFamily="49" charset="0"/>
              </a:rPr>
              <a:t> = </a:t>
            </a:r>
            <a:r>
              <a:rPr lang="en-US" sz="1600" dirty="0">
                <a:solidFill>
                  <a:srgbClr val="FF8738"/>
                </a:solidFill>
                <a:latin typeface="Consolas" panose="020B0609020204030204" pitchFamily="49" charset="0"/>
                <a:cs typeface="Courier New" panose="02070309020205020404" pitchFamily="49" charset="0"/>
              </a:rPr>
              <a:t>1</a:t>
            </a:r>
            <a:r>
              <a:rPr lang="en-US" sz="1600" dirty="0">
                <a:solidFill>
                  <a:schemeClr val="bg1"/>
                </a:solidFill>
                <a:latin typeface="Consolas" panose="020B0609020204030204" pitchFamily="49" charset="0"/>
                <a:cs typeface="Courier New" panose="02070309020205020404" pitchFamily="49" charset="0"/>
              </a:rPr>
              <a:t>, M</a:t>
            </a:r>
          </a:p>
          <a:p>
            <a:pPr defTabSz="228600">
              <a:lnSpc>
                <a:spcPct val="90000"/>
              </a:lnSpc>
            </a:pPr>
            <a:r>
              <a:rPr lang="en-US" sz="1600" dirty="0">
                <a:solidFill>
                  <a:schemeClr val="bg1"/>
                </a:solidFill>
                <a:latin typeface="Consolas" panose="020B0609020204030204" pitchFamily="49" charset="0"/>
                <a:cs typeface="Courier New" panose="02070309020205020404" pitchFamily="49" charset="0"/>
              </a:rPr>
              <a:t>		a(</a:t>
            </a:r>
            <a:r>
              <a:rPr lang="en-US" sz="1600" dirty="0" err="1">
                <a:solidFill>
                  <a:schemeClr val="bg1"/>
                </a:solidFill>
                <a:latin typeface="Consolas" panose="020B0609020204030204" pitchFamily="49" charset="0"/>
                <a:cs typeface="Courier New" panose="02070309020205020404" pitchFamily="49" charset="0"/>
              </a:rPr>
              <a:t>i,j</a:t>
            </a:r>
            <a:r>
              <a:rPr lang="en-US" sz="1600" dirty="0">
                <a:solidFill>
                  <a:schemeClr val="bg1"/>
                </a:solidFill>
                <a:latin typeface="Consolas" panose="020B0609020204030204" pitchFamily="49" charset="0"/>
                <a:cs typeface="Courier New" panose="02070309020205020404" pitchFamily="49" charset="0"/>
              </a:rPr>
              <a:t>) = </a:t>
            </a:r>
            <a:r>
              <a:rPr lang="en-US" sz="1600" dirty="0">
                <a:solidFill>
                  <a:srgbClr val="FF8738"/>
                </a:solidFill>
                <a:latin typeface="Consolas" panose="020B0609020204030204" pitchFamily="49" charset="0"/>
                <a:cs typeface="Courier New" panose="02070309020205020404" pitchFamily="49" charset="0"/>
              </a:rPr>
              <a:t>0</a:t>
            </a:r>
          </a:p>
          <a:p>
            <a:pPr defTabSz="228600">
              <a:lnSpc>
                <a:spcPct val="90000"/>
              </a:lnSpc>
            </a:pPr>
            <a:r>
              <a:rPr lang="en-US" sz="1600" dirty="0">
                <a:solidFill>
                  <a:srgbClr val="FF8738"/>
                </a:solidFill>
                <a:latin typeface="Consolas" panose="020B0609020204030204" pitchFamily="49" charset="0"/>
                <a:cs typeface="Courier New" panose="02070309020205020404" pitchFamily="49" charset="0"/>
              </a:rPr>
              <a:t>	</a:t>
            </a:r>
            <a:r>
              <a:rPr lang="en-US" sz="1600" dirty="0">
                <a:solidFill>
                  <a:srgbClr val="3051FF"/>
                </a:solidFill>
                <a:latin typeface="Consolas" panose="020B0609020204030204" pitchFamily="49" charset="0"/>
                <a:cs typeface="Courier New" panose="02070309020205020404" pitchFamily="49" charset="0"/>
              </a:rPr>
              <a:t>end do</a:t>
            </a:r>
            <a:endParaRPr lang="en-US" sz="16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600" dirty="0">
                <a:solidFill>
                  <a:srgbClr val="3051FF"/>
                </a:solidFill>
                <a:latin typeface="Consolas" panose="020B0609020204030204" pitchFamily="49" charset="0"/>
                <a:cs typeface="Courier New" panose="02070309020205020404" pitchFamily="49" charset="0"/>
              </a:rPr>
              <a:t>end do</a:t>
            </a:r>
            <a:endParaRPr lang="en-US" sz="1600" dirty="0">
              <a:solidFill>
                <a:schemeClr val="bg1"/>
              </a:solidFill>
              <a:latin typeface="Consolas" panose="020B0609020204030204" pitchFamily="49" charset="0"/>
              <a:cs typeface="Courier New" panose="02070309020205020404" pitchFamily="49" charset="0"/>
            </a:endParaRPr>
          </a:p>
        </p:txBody>
      </p:sp>
      <p:sp>
        <p:nvSpPr>
          <p:cNvPr id="12" name="Rectangle: Top Corners Snipped 11">
            <a:extLst>
              <a:ext uri="{FF2B5EF4-FFF2-40B4-BE49-F238E27FC236}">
                <a16:creationId xmlns:a16="http://schemas.microsoft.com/office/drawing/2014/main" id="{47D7525B-3D1D-46F6-8B75-8AA04D007AEB}"/>
              </a:ext>
            </a:extLst>
          </p:cNvPr>
          <p:cNvSpPr/>
          <p:nvPr/>
        </p:nvSpPr>
        <p:spPr>
          <a:xfrm rot="16200000">
            <a:off x="-328237" y="4462464"/>
            <a:ext cx="1857378" cy="333375"/>
          </a:xfrm>
          <a:prstGeom prst="snip2SameRect">
            <a:avLst/>
          </a:prstGeom>
          <a:solidFill>
            <a:srgbClr val="FF5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Fortran</a:t>
            </a:r>
          </a:p>
        </p:txBody>
      </p:sp>
      <p:sp>
        <p:nvSpPr>
          <p:cNvPr id="13" name="Rectangle 12">
            <a:extLst>
              <a:ext uri="{FF2B5EF4-FFF2-40B4-BE49-F238E27FC236}">
                <a16:creationId xmlns:a16="http://schemas.microsoft.com/office/drawing/2014/main" id="{9A1502C5-FA10-4801-B501-4983112D25E4}"/>
              </a:ext>
            </a:extLst>
          </p:cNvPr>
          <p:cNvSpPr/>
          <p:nvPr/>
        </p:nvSpPr>
        <p:spPr>
          <a:xfrm>
            <a:off x="758733" y="1713493"/>
            <a:ext cx="3637053" cy="1820186"/>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28600">
              <a:lnSpc>
                <a:spcPct val="90000"/>
              </a:lnSpc>
            </a:pPr>
            <a:r>
              <a:rPr lang="en-US" sz="1600" dirty="0">
                <a:solidFill>
                  <a:srgbClr val="8E4000"/>
                </a:solidFill>
                <a:latin typeface="Consolas" panose="020B0609020204030204" pitchFamily="49" charset="0"/>
                <a:cs typeface="Courier New" panose="02070309020205020404" pitchFamily="49" charset="0"/>
              </a:rPr>
              <a:t>#pragma </a:t>
            </a:r>
            <a:r>
              <a:rPr lang="en-US" sz="1600" dirty="0" err="1">
                <a:solidFill>
                  <a:srgbClr val="8E4000"/>
                </a:solidFill>
                <a:latin typeface="Consolas" panose="020B0609020204030204" pitchFamily="49" charset="0"/>
                <a:cs typeface="Courier New" panose="02070309020205020404" pitchFamily="49" charset="0"/>
              </a:rPr>
              <a:t>acc</a:t>
            </a:r>
            <a:r>
              <a:rPr lang="en-US" sz="1600" dirty="0">
                <a:solidFill>
                  <a:srgbClr val="8E4000"/>
                </a:solidFill>
                <a:latin typeface="Consolas" panose="020B0609020204030204" pitchFamily="49" charset="0"/>
                <a:cs typeface="Courier New" panose="02070309020205020404" pitchFamily="49" charset="0"/>
              </a:rPr>
              <a:t> parallel loop</a:t>
            </a:r>
          </a:p>
          <a:p>
            <a:pPr defTabSz="228600">
              <a:lnSpc>
                <a:spcPct val="90000"/>
              </a:lnSpc>
            </a:pPr>
            <a:r>
              <a:rPr lang="en-US" sz="1600" dirty="0">
                <a:solidFill>
                  <a:srgbClr val="3051FF"/>
                </a:solidFill>
                <a:latin typeface="Consolas" panose="020B0609020204030204" pitchFamily="49" charset="0"/>
                <a:cs typeface="Courier New" panose="02070309020205020404" pitchFamily="49" charset="0"/>
              </a:rPr>
              <a:t>for</a:t>
            </a:r>
            <a:r>
              <a:rPr lang="en-US" sz="1600" dirty="0">
                <a:solidFill>
                  <a:schemeClr val="bg1"/>
                </a:solidFill>
                <a:latin typeface="Consolas" panose="020B0609020204030204" pitchFamily="49" charset="0"/>
                <a:cs typeface="Courier New" panose="02070309020205020404" pitchFamily="49" charset="0"/>
              </a:rPr>
              <a:t>(</a:t>
            </a:r>
            <a:r>
              <a:rPr lang="en-US" sz="1600" dirty="0" err="1">
                <a:solidFill>
                  <a:srgbClr val="A64CFF"/>
                </a:solidFill>
                <a:latin typeface="Consolas" panose="020B0609020204030204" pitchFamily="49" charset="0"/>
                <a:cs typeface="Courier New" panose="02070309020205020404" pitchFamily="49" charset="0"/>
              </a:rPr>
              <a:t>int</a:t>
            </a:r>
            <a:r>
              <a:rPr lang="en-US" sz="1600" dirty="0">
                <a:solidFill>
                  <a:schemeClr val="bg1"/>
                </a:solidFill>
                <a:latin typeface="Consolas" panose="020B0609020204030204" pitchFamily="49" charset="0"/>
                <a:cs typeface="Courier New" panose="02070309020205020404" pitchFamily="49" charset="0"/>
              </a:rPr>
              <a:t> </a:t>
            </a:r>
            <a:r>
              <a:rPr lang="en-US" sz="1600" dirty="0" err="1">
                <a:solidFill>
                  <a:schemeClr val="bg1"/>
                </a:solidFill>
                <a:latin typeface="Consolas" panose="020B0609020204030204" pitchFamily="49" charset="0"/>
                <a:cs typeface="Courier New" panose="02070309020205020404" pitchFamily="49" charset="0"/>
              </a:rPr>
              <a:t>i</a:t>
            </a:r>
            <a:r>
              <a:rPr lang="en-US" sz="1600" dirty="0">
                <a:solidFill>
                  <a:schemeClr val="bg1"/>
                </a:solidFill>
                <a:latin typeface="Consolas" panose="020B0609020204030204" pitchFamily="49" charset="0"/>
                <a:cs typeface="Courier New" panose="02070309020205020404" pitchFamily="49" charset="0"/>
              </a:rPr>
              <a:t> = </a:t>
            </a:r>
            <a:r>
              <a:rPr lang="en-US" sz="1600" dirty="0">
                <a:solidFill>
                  <a:srgbClr val="FF8738"/>
                </a:solidFill>
                <a:latin typeface="Consolas" panose="020B0609020204030204" pitchFamily="49" charset="0"/>
                <a:cs typeface="Courier New" panose="02070309020205020404" pitchFamily="49" charset="0"/>
              </a:rPr>
              <a:t>0</a:t>
            </a:r>
            <a:r>
              <a:rPr lang="en-US" sz="1600" dirty="0">
                <a:solidFill>
                  <a:schemeClr val="bg1"/>
                </a:solidFill>
                <a:latin typeface="Consolas" panose="020B0609020204030204" pitchFamily="49" charset="0"/>
                <a:cs typeface="Courier New" panose="02070309020205020404" pitchFamily="49" charset="0"/>
              </a:rPr>
              <a:t>; </a:t>
            </a:r>
            <a:r>
              <a:rPr lang="en-US" sz="1600" dirty="0" err="1">
                <a:solidFill>
                  <a:schemeClr val="bg1"/>
                </a:solidFill>
                <a:latin typeface="Consolas" panose="020B0609020204030204" pitchFamily="49" charset="0"/>
                <a:cs typeface="Courier New" panose="02070309020205020404" pitchFamily="49" charset="0"/>
              </a:rPr>
              <a:t>i</a:t>
            </a:r>
            <a:r>
              <a:rPr lang="en-US" sz="1600" dirty="0">
                <a:solidFill>
                  <a:schemeClr val="bg1"/>
                </a:solidFill>
                <a:latin typeface="Consolas" panose="020B0609020204030204" pitchFamily="49" charset="0"/>
                <a:cs typeface="Courier New" panose="02070309020205020404" pitchFamily="49" charset="0"/>
              </a:rPr>
              <a:t> &lt; N; </a:t>
            </a:r>
            <a:r>
              <a:rPr lang="en-US" sz="1600" dirty="0" err="1">
                <a:solidFill>
                  <a:schemeClr val="bg1"/>
                </a:solidFill>
                <a:latin typeface="Consolas" panose="020B0609020204030204" pitchFamily="49" charset="0"/>
                <a:cs typeface="Courier New" panose="02070309020205020404" pitchFamily="49" charset="0"/>
              </a:rPr>
              <a:t>i</a:t>
            </a:r>
            <a:r>
              <a:rPr lang="en-US" sz="1600" dirty="0">
                <a:solidFill>
                  <a:srgbClr val="030382"/>
                </a:solidFill>
                <a:latin typeface="Consolas" panose="020B0609020204030204" pitchFamily="49" charset="0"/>
                <a:cs typeface="Courier New" panose="02070309020205020404" pitchFamily="49" charset="0"/>
              </a:rPr>
              <a:t>++</a:t>
            </a:r>
            <a:r>
              <a:rPr lang="en-US" sz="16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600" dirty="0">
                <a:solidFill>
                  <a:schemeClr val="bg1"/>
                </a:solidFill>
                <a:latin typeface="Consolas" panose="020B0609020204030204" pitchFamily="49" charset="0"/>
                <a:cs typeface="Courier New" panose="02070309020205020404" pitchFamily="49" charset="0"/>
              </a:rPr>
              <a:t>	</a:t>
            </a:r>
            <a:r>
              <a:rPr lang="en-US" sz="1600" dirty="0">
                <a:solidFill>
                  <a:srgbClr val="8E4000"/>
                </a:solidFill>
                <a:latin typeface="Consolas" panose="020B0609020204030204" pitchFamily="49" charset="0"/>
                <a:cs typeface="Courier New" panose="02070309020205020404" pitchFamily="49" charset="0"/>
              </a:rPr>
              <a:t>#pragma </a:t>
            </a:r>
            <a:r>
              <a:rPr lang="en-US" sz="1600" dirty="0" err="1">
                <a:solidFill>
                  <a:srgbClr val="8E4000"/>
                </a:solidFill>
                <a:latin typeface="Consolas" panose="020B0609020204030204" pitchFamily="49" charset="0"/>
                <a:cs typeface="Courier New" panose="02070309020205020404" pitchFamily="49" charset="0"/>
              </a:rPr>
              <a:t>acc</a:t>
            </a:r>
            <a:r>
              <a:rPr lang="en-US" sz="1600" dirty="0">
                <a:solidFill>
                  <a:srgbClr val="8E4000"/>
                </a:solidFill>
                <a:latin typeface="Consolas" panose="020B0609020204030204" pitchFamily="49" charset="0"/>
                <a:cs typeface="Courier New" panose="02070309020205020404" pitchFamily="49" charset="0"/>
              </a:rPr>
              <a:t> loop</a:t>
            </a:r>
            <a:endParaRPr lang="en-US" sz="16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600" dirty="0">
                <a:solidFill>
                  <a:schemeClr val="bg1"/>
                </a:solidFill>
                <a:latin typeface="Consolas" panose="020B0609020204030204" pitchFamily="49" charset="0"/>
                <a:cs typeface="Courier New" panose="02070309020205020404" pitchFamily="49" charset="0"/>
              </a:rPr>
              <a:t>	</a:t>
            </a:r>
            <a:r>
              <a:rPr lang="en-US" sz="1600" dirty="0">
                <a:solidFill>
                  <a:srgbClr val="3051FF"/>
                </a:solidFill>
                <a:latin typeface="Consolas" panose="020B0609020204030204" pitchFamily="49" charset="0"/>
                <a:cs typeface="Courier New" panose="02070309020205020404" pitchFamily="49" charset="0"/>
              </a:rPr>
              <a:t>for</a:t>
            </a:r>
            <a:r>
              <a:rPr lang="en-US" sz="1600" dirty="0">
                <a:solidFill>
                  <a:schemeClr val="bg1"/>
                </a:solidFill>
                <a:latin typeface="Consolas" panose="020B0609020204030204" pitchFamily="49" charset="0"/>
                <a:cs typeface="Courier New" panose="02070309020205020404" pitchFamily="49" charset="0"/>
              </a:rPr>
              <a:t>(</a:t>
            </a:r>
            <a:r>
              <a:rPr lang="en-US" sz="1600" dirty="0" err="1">
                <a:solidFill>
                  <a:srgbClr val="A64CFF"/>
                </a:solidFill>
                <a:latin typeface="Consolas" panose="020B0609020204030204" pitchFamily="49" charset="0"/>
                <a:cs typeface="Courier New" panose="02070309020205020404" pitchFamily="49" charset="0"/>
              </a:rPr>
              <a:t>int</a:t>
            </a:r>
            <a:r>
              <a:rPr lang="en-US" sz="1600" dirty="0">
                <a:solidFill>
                  <a:schemeClr val="bg1"/>
                </a:solidFill>
                <a:latin typeface="Consolas" panose="020B0609020204030204" pitchFamily="49" charset="0"/>
                <a:cs typeface="Courier New" panose="02070309020205020404" pitchFamily="49" charset="0"/>
              </a:rPr>
              <a:t> j = </a:t>
            </a:r>
            <a:r>
              <a:rPr lang="en-US" sz="1600" dirty="0">
                <a:solidFill>
                  <a:srgbClr val="FF8738"/>
                </a:solidFill>
                <a:latin typeface="Consolas" panose="020B0609020204030204" pitchFamily="49" charset="0"/>
                <a:cs typeface="Courier New" panose="02070309020205020404" pitchFamily="49" charset="0"/>
              </a:rPr>
              <a:t>0</a:t>
            </a:r>
            <a:r>
              <a:rPr lang="en-US" sz="1600" dirty="0">
                <a:solidFill>
                  <a:schemeClr val="bg1"/>
                </a:solidFill>
                <a:latin typeface="Consolas" panose="020B0609020204030204" pitchFamily="49" charset="0"/>
                <a:cs typeface="Courier New" panose="02070309020205020404" pitchFamily="49" charset="0"/>
              </a:rPr>
              <a:t>; j &lt; M; </a:t>
            </a:r>
            <a:r>
              <a:rPr lang="en-US" sz="1600" dirty="0" err="1">
                <a:solidFill>
                  <a:schemeClr val="bg1"/>
                </a:solidFill>
                <a:latin typeface="Consolas" panose="020B0609020204030204" pitchFamily="49" charset="0"/>
                <a:cs typeface="Courier New" panose="02070309020205020404" pitchFamily="49" charset="0"/>
              </a:rPr>
              <a:t>j</a:t>
            </a:r>
            <a:r>
              <a:rPr lang="en-US" sz="1600" dirty="0" err="1">
                <a:solidFill>
                  <a:srgbClr val="030382"/>
                </a:solidFill>
                <a:latin typeface="Consolas" panose="020B0609020204030204" pitchFamily="49" charset="0"/>
                <a:cs typeface="Courier New" panose="02070309020205020404" pitchFamily="49" charset="0"/>
              </a:rPr>
              <a:t>++</a:t>
            </a:r>
            <a:r>
              <a:rPr lang="en-US" sz="16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600" dirty="0">
                <a:solidFill>
                  <a:schemeClr val="bg1"/>
                </a:solidFill>
                <a:latin typeface="Consolas" panose="020B0609020204030204" pitchFamily="49" charset="0"/>
                <a:cs typeface="Courier New" panose="02070309020205020404" pitchFamily="49" charset="0"/>
              </a:rPr>
              <a:t>		a[</a:t>
            </a:r>
            <a:r>
              <a:rPr lang="en-US" sz="1600" dirty="0" err="1">
                <a:solidFill>
                  <a:schemeClr val="bg1"/>
                </a:solidFill>
                <a:latin typeface="Consolas" panose="020B0609020204030204" pitchFamily="49" charset="0"/>
                <a:cs typeface="Courier New" panose="02070309020205020404" pitchFamily="49" charset="0"/>
              </a:rPr>
              <a:t>i</a:t>
            </a:r>
            <a:r>
              <a:rPr lang="en-US" sz="1600" dirty="0">
                <a:solidFill>
                  <a:schemeClr val="bg1"/>
                </a:solidFill>
                <a:latin typeface="Consolas" panose="020B0609020204030204" pitchFamily="49" charset="0"/>
                <a:cs typeface="Courier New" panose="02070309020205020404" pitchFamily="49" charset="0"/>
              </a:rPr>
              <a:t>][j] = </a:t>
            </a:r>
            <a:r>
              <a:rPr lang="en-US" sz="1600" dirty="0">
                <a:solidFill>
                  <a:srgbClr val="FF8738"/>
                </a:solidFill>
                <a:latin typeface="Consolas" panose="020B0609020204030204" pitchFamily="49" charset="0"/>
                <a:cs typeface="Courier New" panose="02070309020205020404" pitchFamily="49" charset="0"/>
              </a:rPr>
              <a:t>0</a:t>
            </a:r>
            <a:r>
              <a:rPr lang="en-US" sz="16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6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600" dirty="0">
                <a:solidFill>
                  <a:schemeClr val="bg1"/>
                </a:solidFill>
                <a:latin typeface="Consolas" panose="020B0609020204030204" pitchFamily="49" charset="0"/>
                <a:cs typeface="Courier New" panose="02070309020205020404" pitchFamily="49" charset="0"/>
              </a:rPr>
              <a:t>}</a:t>
            </a:r>
          </a:p>
        </p:txBody>
      </p:sp>
      <p:sp>
        <p:nvSpPr>
          <p:cNvPr id="14" name="Rectangle: Top Corners Snipped 13">
            <a:extLst>
              <a:ext uri="{FF2B5EF4-FFF2-40B4-BE49-F238E27FC236}">
                <a16:creationId xmlns:a16="http://schemas.microsoft.com/office/drawing/2014/main" id="{CA9400CF-8947-4DB7-9784-2C3508F63109}"/>
              </a:ext>
            </a:extLst>
          </p:cNvPr>
          <p:cNvSpPr/>
          <p:nvPr/>
        </p:nvSpPr>
        <p:spPr>
          <a:xfrm rot="16200000">
            <a:off x="-328271" y="2457321"/>
            <a:ext cx="1857444" cy="333375"/>
          </a:xfrm>
          <a:prstGeom prst="snip2SameRect">
            <a:avLst/>
          </a:prstGeom>
          <a:solidFill>
            <a:srgbClr val="008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Tree>
    <p:extLst>
      <p:ext uri="{BB962C8B-B14F-4D97-AF65-F5344CB8AC3E}">
        <p14:creationId xmlns:p14="http://schemas.microsoft.com/office/powerpoint/2010/main" val="204549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334" y="335381"/>
            <a:ext cx="9976104" cy="590931"/>
          </a:xfrm>
        </p:spPr>
        <p:txBody>
          <a:bodyPr/>
          <a:lstStyle/>
          <a:p>
            <a:r>
              <a:rPr lang="en-US" dirty="0"/>
              <a:t>OpenACC: 3 Levels of Parallelism</a:t>
            </a:r>
          </a:p>
        </p:txBody>
      </p:sp>
      <p:sp>
        <p:nvSpPr>
          <p:cNvPr id="5" name="TextBox 4"/>
          <p:cNvSpPr txBox="1"/>
          <p:nvPr/>
        </p:nvSpPr>
        <p:spPr>
          <a:xfrm>
            <a:off x="5649458" y="1222218"/>
            <a:ext cx="4445251" cy="4893647"/>
          </a:xfrm>
          <a:prstGeom prst="rect">
            <a:avLst/>
          </a:prstGeom>
          <a:noFill/>
        </p:spPr>
        <p:txBody>
          <a:bodyPr wrap="square" rtlCol="0">
            <a:spAutoFit/>
          </a:bodyPr>
          <a:lstStyle/>
          <a:p>
            <a:pPr marL="285750" indent="-285750">
              <a:buFont typeface="Arial" panose="020B0604020202020204" pitchFamily="34" charset="0"/>
              <a:buChar char="•"/>
            </a:pPr>
            <a:r>
              <a:rPr lang="en-US" sz="2400" i="1" dirty="0">
                <a:solidFill>
                  <a:schemeClr val="tx2"/>
                </a:solidFill>
                <a:latin typeface="Trebuchet MS" pitchFamily="34" charset="0"/>
              </a:rPr>
              <a:t>Vector</a:t>
            </a:r>
            <a:r>
              <a:rPr lang="en-US" sz="2400" dirty="0">
                <a:solidFill>
                  <a:schemeClr val="tx2"/>
                </a:solidFill>
                <a:latin typeface="Trebuchet MS" pitchFamily="34" charset="0"/>
              </a:rPr>
              <a:t> </a:t>
            </a:r>
            <a:r>
              <a:rPr lang="en-US" sz="2400" dirty="0">
                <a:solidFill>
                  <a:schemeClr val="bg1"/>
                </a:solidFill>
                <a:latin typeface="Trebuchet MS" pitchFamily="34" charset="0"/>
              </a:rPr>
              <a:t>threads work in lockstep (SIMD/SIMT parallelism)</a:t>
            </a:r>
          </a:p>
          <a:p>
            <a:pPr marL="285750" indent="-285750">
              <a:buFont typeface="Arial" panose="020B0604020202020204" pitchFamily="34" charset="0"/>
              <a:buChar char="•"/>
            </a:pPr>
            <a:r>
              <a:rPr lang="en-US" sz="2400" i="1" dirty="0">
                <a:solidFill>
                  <a:schemeClr val="tx2"/>
                </a:solidFill>
                <a:latin typeface="Trebuchet MS" pitchFamily="34" charset="0"/>
              </a:rPr>
              <a:t>Workers</a:t>
            </a:r>
            <a:r>
              <a:rPr lang="en-US" sz="2400" dirty="0">
                <a:solidFill>
                  <a:schemeClr val="tx2"/>
                </a:solidFill>
                <a:latin typeface="Trebuchet MS" pitchFamily="34" charset="0"/>
              </a:rPr>
              <a:t> </a:t>
            </a:r>
            <a:r>
              <a:rPr lang="en-US" sz="2400" dirty="0">
                <a:solidFill>
                  <a:schemeClr val="bg1"/>
                </a:solidFill>
                <a:latin typeface="Trebuchet MS" pitchFamily="34" charset="0"/>
              </a:rPr>
              <a:t>compute a vector</a:t>
            </a:r>
          </a:p>
          <a:p>
            <a:pPr marL="285750" indent="-285750">
              <a:buFont typeface="Arial" panose="020B0604020202020204" pitchFamily="34" charset="0"/>
              <a:buChar char="•"/>
            </a:pPr>
            <a:r>
              <a:rPr lang="en-US" sz="2400" i="1" dirty="0">
                <a:solidFill>
                  <a:schemeClr val="tx2"/>
                </a:solidFill>
                <a:latin typeface="Trebuchet MS" pitchFamily="34" charset="0"/>
              </a:rPr>
              <a:t>Gangs</a:t>
            </a:r>
            <a:r>
              <a:rPr lang="en-US" sz="2400" dirty="0">
                <a:solidFill>
                  <a:schemeClr val="tx2"/>
                </a:solidFill>
                <a:latin typeface="Trebuchet MS" pitchFamily="34" charset="0"/>
              </a:rPr>
              <a:t> </a:t>
            </a:r>
            <a:r>
              <a:rPr lang="en-US" sz="2400" dirty="0">
                <a:solidFill>
                  <a:schemeClr val="bg1"/>
                </a:solidFill>
                <a:latin typeface="Trebuchet MS" pitchFamily="34" charset="0"/>
              </a:rPr>
              <a:t>have 1 or more workers and share resources (such as cache, the streaming multiprocessor, etc.)</a:t>
            </a:r>
          </a:p>
          <a:p>
            <a:pPr marL="285750" indent="-285750">
              <a:buFont typeface="Arial" panose="020B0604020202020204" pitchFamily="34" charset="0"/>
              <a:buChar char="•"/>
            </a:pPr>
            <a:r>
              <a:rPr lang="en-US" sz="2400" dirty="0">
                <a:solidFill>
                  <a:schemeClr val="bg1"/>
                </a:solidFill>
                <a:latin typeface="Trebuchet MS" pitchFamily="34" charset="0"/>
              </a:rPr>
              <a:t>Multiple gangs work independently of each other</a:t>
            </a:r>
          </a:p>
          <a:p>
            <a:pPr marL="285750" indent="-285750">
              <a:buFont typeface="Arial" panose="020B0604020202020204" pitchFamily="34" charset="0"/>
              <a:buChar char="•"/>
            </a:pPr>
            <a:endParaRPr lang="en-US" sz="2400" dirty="0">
              <a:solidFill>
                <a:schemeClr val="bg1"/>
              </a:solidFill>
              <a:latin typeface="Trebuchet MS" pitchFamily="34" charset="0"/>
            </a:endParaRPr>
          </a:p>
          <a:p>
            <a:pPr marL="285750" indent="-285750">
              <a:buFont typeface="Arial" panose="020B0604020202020204" pitchFamily="34" charset="0"/>
              <a:buChar char="•"/>
            </a:pPr>
            <a:endParaRPr lang="en-US" sz="2400" dirty="0">
              <a:solidFill>
                <a:schemeClr val="bg1"/>
              </a:solidFill>
              <a:latin typeface="Trebuchet MS" pitchFamily="34" charset="0"/>
            </a:endParaRPr>
          </a:p>
        </p:txBody>
      </p:sp>
      <p:sp>
        <p:nvSpPr>
          <p:cNvPr id="6" name="Rounded Rectangle 5"/>
          <p:cNvSpPr/>
          <p:nvPr/>
        </p:nvSpPr>
        <p:spPr>
          <a:xfrm>
            <a:off x="861064" y="1222218"/>
            <a:ext cx="4626322" cy="1627768"/>
          </a:xfrm>
          <a:prstGeom prst="roundRect">
            <a:avLst/>
          </a:prstGeom>
          <a:solidFill>
            <a:schemeClr val="bg2">
              <a:lumMod val="40000"/>
              <a:lumOff val="60000"/>
            </a:schemeClr>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Right Brace 6"/>
          <p:cNvSpPr/>
          <p:nvPr/>
        </p:nvSpPr>
        <p:spPr>
          <a:xfrm>
            <a:off x="4226774" y="1600710"/>
            <a:ext cx="208230" cy="755960"/>
          </a:xfrm>
          <a:prstGeom prst="rightBrace">
            <a:avLst/>
          </a:prstGeom>
          <a:noFill/>
          <a:ln w="3175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8" name="TextBox 7"/>
          <p:cNvSpPr txBox="1"/>
          <p:nvPr/>
        </p:nvSpPr>
        <p:spPr>
          <a:xfrm>
            <a:off x="4256114" y="1750510"/>
            <a:ext cx="1231272" cy="369332"/>
          </a:xfrm>
          <a:prstGeom prst="rect">
            <a:avLst/>
          </a:prstGeom>
          <a:noFill/>
        </p:spPr>
        <p:txBody>
          <a:bodyPr wrap="square" rtlCol="0">
            <a:spAutoFit/>
          </a:bodyPr>
          <a:lstStyle/>
          <a:p>
            <a:pPr algn="ctr"/>
            <a:r>
              <a:rPr lang="en-US" b="1" dirty="0">
                <a:solidFill>
                  <a:schemeClr val="bg1"/>
                </a:solidFill>
                <a:latin typeface="Trebuchet MS" pitchFamily="34" charset="0"/>
              </a:rPr>
              <a:t>Workers</a:t>
            </a:r>
          </a:p>
        </p:txBody>
      </p:sp>
      <p:sp>
        <p:nvSpPr>
          <p:cNvPr id="9" name="TextBox 8"/>
          <p:cNvSpPr txBox="1"/>
          <p:nvPr/>
        </p:nvSpPr>
        <p:spPr>
          <a:xfrm>
            <a:off x="2445414" y="2480654"/>
            <a:ext cx="1602469" cy="369332"/>
          </a:xfrm>
          <a:prstGeom prst="rect">
            <a:avLst/>
          </a:prstGeom>
          <a:noFill/>
        </p:spPr>
        <p:txBody>
          <a:bodyPr wrap="square" rtlCol="0">
            <a:spAutoFit/>
          </a:bodyPr>
          <a:lstStyle/>
          <a:p>
            <a:pPr algn="ctr"/>
            <a:r>
              <a:rPr lang="en-US" b="1" dirty="0">
                <a:solidFill>
                  <a:schemeClr val="bg1"/>
                </a:solidFill>
                <a:latin typeface="Trebuchet MS" pitchFamily="34" charset="0"/>
              </a:rPr>
              <a:t>Gang</a:t>
            </a:r>
          </a:p>
        </p:txBody>
      </p:sp>
      <p:sp>
        <p:nvSpPr>
          <p:cNvPr id="10" name="Rounded Rectangle 9"/>
          <p:cNvSpPr/>
          <p:nvPr/>
        </p:nvSpPr>
        <p:spPr>
          <a:xfrm>
            <a:off x="861064" y="3002386"/>
            <a:ext cx="4626322" cy="1627768"/>
          </a:xfrm>
          <a:prstGeom prst="roundRect">
            <a:avLst/>
          </a:prstGeom>
          <a:solidFill>
            <a:schemeClr val="bg2">
              <a:lumMod val="40000"/>
              <a:lumOff val="60000"/>
            </a:schemeClr>
          </a:solidFill>
          <a:ln w="31750">
            <a:solidFill>
              <a:schemeClr val="tx2"/>
            </a:solidFill>
          </a:ln>
          <a:effectLst>
            <a:reflection blurRad="6350" stA="50000" endA="300" endPos="55500" dist="1016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8" name="Right Brace 37"/>
          <p:cNvSpPr/>
          <p:nvPr/>
        </p:nvSpPr>
        <p:spPr>
          <a:xfrm>
            <a:off x="4248277" y="3364804"/>
            <a:ext cx="208230" cy="755960"/>
          </a:xfrm>
          <a:prstGeom prst="rightBrace">
            <a:avLst/>
          </a:prstGeom>
          <a:noFill/>
          <a:ln w="31750">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39" name="TextBox 38"/>
          <p:cNvSpPr txBox="1"/>
          <p:nvPr/>
        </p:nvSpPr>
        <p:spPr>
          <a:xfrm>
            <a:off x="4277617" y="3514604"/>
            <a:ext cx="1231272" cy="369332"/>
          </a:xfrm>
          <a:prstGeom prst="rect">
            <a:avLst/>
          </a:prstGeom>
          <a:noFill/>
        </p:spPr>
        <p:txBody>
          <a:bodyPr wrap="square" rtlCol="0">
            <a:spAutoFit/>
          </a:bodyPr>
          <a:lstStyle/>
          <a:p>
            <a:pPr algn="ctr"/>
            <a:r>
              <a:rPr lang="en-US" b="1" dirty="0">
                <a:solidFill>
                  <a:schemeClr val="bg1"/>
                </a:solidFill>
                <a:latin typeface="Trebuchet MS" pitchFamily="34" charset="0"/>
              </a:rPr>
              <a:t>Workers</a:t>
            </a:r>
          </a:p>
        </p:txBody>
      </p:sp>
      <p:sp>
        <p:nvSpPr>
          <p:cNvPr id="40" name="TextBox 39"/>
          <p:cNvSpPr txBox="1"/>
          <p:nvPr/>
        </p:nvSpPr>
        <p:spPr>
          <a:xfrm>
            <a:off x="2466917" y="4244748"/>
            <a:ext cx="1602469" cy="369332"/>
          </a:xfrm>
          <a:prstGeom prst="rect">
            <a:avLst/>
          </a:prstGeom>
          <a:noFill/>
        </p:spPr>
        <p:txBody>
          <a:bodyPr wrap="square" rtlCol="0">
            <a:spAutoFit/>
          </a:bodyPr>
          <a:lstStyle/>
          <a:p>
            <a:pPr algn="ctr"/>
            <a:r>
              <a:rPr lang="en-US" b="1" dirty="0">
                <a:solidFill>
                  <a:schemeClr val="bg1"/>
                </a:solidFill>
                <a:latin typeface="Trebuchet MS" pitchFamily="34" charset="0"/>
              </a:rPr>
              <a:t>Gang</a:t>
            </a:r>
          </a:p>
        </p:txBody>
      </p:sp>
      <p:graphicFrame>
        <p:nvGraphicFramePr>
          <p:cNvPr id="68" name="Table 67"/>
          <p:cNvGraphicFramePr>
            <a:graphicFrameLocks noGrp="1"/>
          </p:cNvGraphicFramePr>
          <p:nvPr>
            <p:extLst/>
          </p:nvPr>
        </p:nvGraphicFramePr>
        <p:xfrm>
          <a:off x="1320275" y="1368352"/>
          <a:ext cx="2779856" cy="1097280"/>
        </p:xfrm>
        <a:graphic>
          <a:graphicData uri="http://schemas.openxmlformats.org/drawingml/2006/table">
            <a:tbl>
              <a:tblPr firstRow="1" bandRow="1">
                <a:tableStyleId>{5C22544A-7EE6-4342-B048-85BDC9FD1C3A}</a:tableStyleId>
              </a:tblPr>
              <a:tblGrid>
                <a:gridCol w="347482">
                  <a:extLst>
                    <a:ext uri="{9D8B030D-6E8A-4147-A177-3AD203B41FA5}">
                      <a16:colId xmlns:a16="http://schemas.microsoft.com/office/drawing/2014/main" val="20000"/>
                    </a:ext>
                  </a:extLst>
                </a:gridCol>
                <a:gridCol w="347482">
                  <a:extLst>
                    <a:ext uri="{9D8B030D-6E8A-4147-A177-3AD203B41FA5}">
                      <a16:colId xmlns:a16="http://schemas.microsoft.com/office/drawing/2014/main" val="20001"/>
                    </a:ext>
                  </a:extLst>
                </a:gridCol>
                <a:gridCol w="347482">
                  <a:extLst>
                    <a:ext uri="{9D8B030D-6E8A-4147-A177-3AD203B41FA5}">
                      <a16:colId xmlns:a16="http://schemas.microsoft.com/office/drawing/2014/main" val="20002"/>
                    </a:ext>
                  </a:extLst>
                </a:gridCol>
                <a:gridCol w="347482">
                  <a:extLst>
                    <a:ext uri="{9D8B030D-6E8A-4147-A177-3AD203B41FA5}">
                      <a16:colId xmlns:a16="http://schemas.microsoft.com/office/drawing/2014/main" val="20003"/>
                    </a:ext>
                  </a:extLst>
                </a:gridCol>
                <a:gridCol w="347482">
                  <a:extLst>
                    <a:ext uri="{9D8B030D-6E8A-4147-A177-3AD203B41FA5}">
                      <a16:colId xmlns:a16="http://schemas.microsoft.com/office/drawing/2014/main" val="20004"/>
                    </a:ext>
                  </a:extLst>
                </a:gridCol>
                <a:gridCol w="347482">
                  <a:extLst>
                    <a:ext uri="{9D8B030D-6E8A-4147-A177-3AD203B41FA5}">
                      <a16:colId xmlns:a16="http://schemas.microsoft.com/office/drawing/2014/main" val="20005"/>
                    </a:ext>
                  </a:extLst>
                </a:gridCol>
                <a:gridCol w="347482">
                  <a:extLst>
                    <a:ext uri="{9D8B030D-6E8A-4147-A177-3AD203B41FA5}">
                      <a16:colId xmlns:a16="http://schemas.microsoft.com/office/drawing/2014/main" val="20006"/>
                    </a:ext>
                  </a:extLst>
                </a:gridCol>
                <a:gridCol w="347482">
                  <a:extLst>
                    <a:ext uri="{9D8B030D-6E8A-4147-A177-3AD203B41FA5}">
                      <a16:colId xmlns:a16="http://schemas.microsoft.com/office/drawing/2014/main" val="20007"/>
                    </a:ext>
                  </a:extLst>
                </a:gridCol>
              </a:tblGrid>
              <a:tr h="34048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34048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34048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2"/>
                  </a:ext>
                </a:extLst>
              </a:tr>
            </a:tbl>
          </a:graphicData>
        </a:graphic>
      </p:graphicFrame>
      <p:grpSp>
        <p:nvGrpSpPr>
          <p:cNvPr id="69" name="Group 68"/>
          <p:cNvGrpSpPr/>
          <p:nvPr/>
        </p:nvGrpSpPr>
        <p:grpSpPr>
          <a:xfrm>
            <a:off x="1331402" y="1738780"/>
            <a:ext cx="2824680" cy="400110"/>
            <a:chOff x="1268798" y="1462592"/>
            <a:chExt cx="2824680" cy="400110"/>
          </a:xfrm>
        </p:grpSpPr>
        <p:sp>
          <p:nvSpPr>
            <p:cNvPr id="35" name="TextBox 34"/>
            <p:cNvSpPr txBox="1"/>
            <p:nvPr/>
          </p:nvSpPr>
          <p:spPr>
            <a:xfrm>
              <a:off x="1268798" y="1462592"/>
              <a:ext cx="2824680" cy="400110"/>
            </a:xfrm>
            <a:prstGeom prst="rect">
              <a:avLst/>
            </a:prstGeom>
            <a:noFill/>
          </p:spPr>
          <p:txBody>
            <a:bodyPr wrap="square" rtlCol="0">
              <a:spAutoFit/>
            </a:bodyPr>
            <a:lstStyle/>
            <a:p>
              <a:pPr algn="ctr"/>
              <a:r>
                <a:rPr lang="en-US" sz="2000" b="1" dirty="0">
                  <a:latin typeface="Trebuchet MS" pitchFamily="34" charset="0"/>
                </a:rPr>
                <a:t>Vector</a:t>
              </a:r>
            </a:p>
          </p:txBody>
        </p:sp>
        <p:cxnSp>
          <p:nvCxnSpPr>
            <p:cNvPr id="36" name="Straight Arrow Connector 35"/>
            <p:cNvCxnSpPr/>
            <p:nvPr/>
          </p:nvCxnSpPr>
          <p:spPr>
            <a:xfrm>
              <a:off x="3178323" y="1660019"/>
              <a:ext cx="771053" cy="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1442769" y="1662647"/>
              <a:ext cx="774073" cy="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70" name="Table 69"/>
          <p:cNvGraphicFramePr>
            <a:graphicFrameLocks noGrp="1"/>
          </p:cNvGraphicFramePr>
          <p:nvPr>
            <p:extLst/>
          </p:nvPr>
        </p:nvGraphicFramePr>
        <p:xfrm>
          <a:off x="1320275" y="3147468"/>
          <a:ext cx="2779856" cy="1097280"/>
        </p:xfrm>
        <a:graphic>
          <a:graphicData uri="http://schemas.openxmlformats.org/drawingml/2006/table">
            <a:tbl>
              <a:tblPr firstRow="1" bandRow="1">
                <a:tableStyleId>{5C22544A-7EE6-4342-B048-85BDC9FD1C3A}</a:tableStyleId>
              </a:tblPr>
              <a:tblGrid>
                <a:gridCol w="347482">
                  <a:extLst>
                    <a:ext uri="{9D8B030D-6E8A-4147-A177-3AD203B41FA5}">
                      <a16:colId xmlns:a16="http://schemas.microsoft.com/office/drawing/2014/main" val="20000"/>
                    </a:ext>
                  </a:extLst>
                </a:gridCol>
                <a:gridCol w="347482">
                  <a:extLst>
                    <a:ext uri="{9D8B030D-6E8A-4147-A177-3AD203B41FA5}">
                      <a16:colId xmlns:a16="http://schemas.microsoft.com/office/drawing/2014/main" val="20001"/>
                    </a:ext>
                  </a:extLst>
                </a:gridCol>
                <a:gridCol w="347482">
                  <a:extLst>
                    <a:ext uri="{9D8B030D-6E8A-4147-A177-3AD203B41FA5}">
                      <a16:colId xmlns:a16="http://schemas.microsoft.com/office/drawing/2014/main" val="20002"/>
                    </a:ext>
                  </a:extLst>
                </a:gridCol>
                <a:gridCol w="347482">
                  <a:extLst>
                    <a:ext uri="{9D8B030D-6E8A-4147-A177-3AD203B41FA5}">
                      <a16:colId xmlns:a16="http://schemas.microsoft.com/office/drawing/2014/main" val="20003"/>
                    </a:ext>
                  </a:extLst>
                </a:gridCol>
                <a:gridCol w="347482">
                  <a:extLst>
                    <a:ext uri="{9D8B030D-6E8A-4147-A177-3AD203B41FA5}">
                      <a16:colId xmlns:a16="http://schemas.microsoft.com/office/drawing/2014/main" val="20004"/>
                    </a:ext>
                  </a:extLst>
                </a:gridCol>
                <a:gridCol w="347482">
                  <a:extLst>
                    <a:ext uri="{9D8B030D-6E8A-4147-A177-3AD203B41FA5}">
                      <a16:colId xmlns:a16="http://schemas.microsoft.com/office/drawing/2014/main" val="20005"/>
                    </a:ext>
                  </a:extLst>
                </a:gridCol>
                <a:gridCol w="347482">
                  <a:extLst>
                    <a:ext uri="{9D8B030D-6E8A-4147-A177-3AD203B41FA5}">
                      <a16:colId xmlns:a16="http://schemas.microsoft.com/office/drawing/2014/main" val="20006"/>
                    </a:ext>
                  </a:extLst>
                </a:gridCol>
                <a:gridCol w="347482">
                  <a:extLst>
                    <a:ext uri="{9D8B030D-6E8A-4147-A177-3AD203B41FA5}">
                      <a16:colId xmlns:a16="http://schemas.microsoft.com/office/drawing/2014/main" val="20007"/>
                    </a:ext>
                  </a:extLst>
                </a:gridCol>
              </a:tblGrid>
              <a:tr h="34048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34048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34048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2"/>
                  </a:ext>
                </a:extLst>
              </a:tr>
            </a:tbl>
          </a:graphicData>
        </a:graphic>
      </p:graphicFrame>
      <p:grpSp>
        <p:nvGrpSpPr>
          <p:cNvPr id="71" name="Group 70"/>
          <p:cNvGrpSpPr/>
          <p:nvPr/>
        </p:nvGrpSpPr>
        <p:grpSpPr>
          <a:xfrm>
            <a:off x="1331402" y="3517896"/>
            <a:ext cx="2824680" cy="400110"/>
            <a:chOff x="1268798" y="1462592"/>
            <a:chExt cx="2824680" cy="400110"/>
          </a:xfrm>
        </p:grpSpPr>
        <p:sp>
          <p:nvSpPr>
            <p:cNvPr id="72" name="TextBox 71"/>
            <p:cNvSpPr txBox="1"/>
            <p:nvPr/>
          </p:nvSpPr>
          <p:spPr>
            <a:xfrm>
              <a:off x="1268798" y="1462592"/>
              <a:ext cx="2824680" cy="400110"/>
            </a:xfrm>
            <a:prstGeom prst="rect">
              <a:avLst/>
            </a:prstGeom>
            <a:noFill/>
          </p:spPr>
          <p:txBody>
            <a:bodyPr wrap="square" rtlCol="0">
              <a:spAutoFit/>
            </a:bodyPr>
            <a:lstStyle/>
            <a:p>
              <a:pPr algn="ctr"/>
              <a:r>
                <a:rPr lang="en-US" sz="2000" b="1" dirty="0">
                  <a:latin typeface="Trebuchet MS" pitchFamily="34" charset="0"/>
                </a:rPr>
                <a:t>Vector</a:t>
              </a:r>
            </a:p>
          </p:txBody>
        </p:sp>
        <p:cxnSp>
          <p:nvCxnSpPr>
            <p:cNvPr id="73" name="Straight Arrow Connector 72"/>
            <p:cNvCxnSpPr/>
            <p:nvPr/>
          </p:nvCxnSpPr>
          <p:spPr>
            <a:xfrm>
              <a:off x="3178323" y="1660019"/>
              <a:ext cx="771053" cy="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a:off x="1442769" y="1662647"/>
              <a:ext cx="774073" cy="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8551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662940"/>
            <a:ext cx="9204325" cy="617042"/>
          </a:xfrm>
        </p:spPr>
        <p:txBody>
          <a:bodyPr/>
          <a:lstStyle/>
          <a:p>
            <a:pPr algn="l"/>
            <a:r>
              <a:rPr lang="en-US" dirty="0">
                <a:latin typeface="+mj-lt"/>
                <a:cs typeface="Courier New" panose="02070309020205020404" pitchFamily="49" charset="0"/>
              </a:rPr>
              <a:t>gang</a:t>
            </a:r>
            <a:r>
              <a:rPr lang="en-US" dirty="0">
                <a:latin typeface="+mj-lt"/>
              </a:rPr>
              <a:t>, </a:t>
            </a:r>
            <a:r>
              <a:rPr lang="en-US" dirty="0">
                <a:latin typeface="+mj-lt"/>
                <a:cs typeface="Courier New" panose="02070309020205020404" pitchFamily="49" charset="0"/>
              </a:rPr>
              <a:t>worker</a:t>
            </a:r>
            <a:r>
              <a:rPr lang="en-US" dirty="0">
                <a:latin typeface="+mj-lt"/>
              </a:rPr>
              <a:t>, </a:t>
            </a:r>
            <a:r>
              <a:rPr lang="en-US" dirty="0">
                <a:latin typeface="+mj-lt"/>
                <a:cs typeface="Courier New" panose="02070309020205020404" pitchFamily="49" charset="0"/>
              </a:rPr>
              <a:t>vector</a:t>
            </a:r>
            <a:r>
              <a:rPr lang="en-US" dirty="0">
                <a:latin typeface="+mj-lt"/>
              </a:rPr>
              <a:t> Clauses</a:t>
            </a:r>
          </a:p>
        </p:txBody>
      </p:sp>
      <p:sp>
        <p:nvSpPr>
          <p:cNvPr id="3" name="Content Placeholder 2"/>
          <p:cNvSpPr>
            <a:spLocks noGrp="1"/>
          </p:cNvSpPr>
          <p:nvPr>
            <p:ph idx="1"/>
          </p:nvPr>
        </p:nvSpPr>
        <p:spPr>
          <a:xfrm>
            <a:off x="549275" y="1439863"/>
            <a:ext cx="10275244" cy="4252912"/>
          </a:xfrm>
        </p:spPr>
        <p:txBody>
          <a:bodyPr/>
          <a:lstStyle/>
          <a:p>
            <a:pPr>
              <a:buNone/>
            </a:pPr>
            <a:r>
              <a:rPr lang="en-US" i="1" dirty="0">
                <a:solidFill>
                  <a:srgbClr val="F1572E"/>
                </a:solidFill>
              </a:rPr>
              <a:t>gang</a:t>
            </a:r>
            <a:r>
              <a:rPr lang="en-US" i="1" dirty="0">
                <a:solidFill>
                  <a:schemeClr val="bg1"/>
                </a:solidFill>
              </a:rPr>
              <a:t>, </a:t>
            </a:r>
            <a:r>
              <a:rPr lang="en-US" i="1" dirty="0">
                <a:solidFill>
                  <a:srgbClr val="F1572E"/>
                </a:solidFill>
              </a:rPr>
              <a:t>worker</a:t>
            </a:r>
            <a:r>
              <a:rPr lang="en-US" dirty="0">
                <a:solidFill>
                  <a:schemeClr val="bg1"/>
                </a:solidFill>
              </a:rPr>
              <a:t>, and </a:t>
            </a:r>
            <a:r>
              <a:rPr lang="en-US" i="1" dirty="0">
                <a:solidFill>
                  <a:srgbClr val="F1572E"/>
                </a:solidFill>
              </a:rPr>
              <a:t>vector</a:t>
            </a:r>
            <a:r>
              <a:rPr lang="en-US" dirty="0">
                <a:solidFill>
                  <a:schemeClr val="bg1"/>
                </a:solidFill>
              </a:rPr>
              <a:t> can be added to a loop clause</a:t>
            </a:r>
          </a:p>
          <a:p>
            <a:pPr>
              <a:buNone/>
            </a:pPr>
            <a:r>
              <a:rPr lang="en-US" dirty="0">
                <a:solidFill>
                  <a:schemeClr val="bg1"/>
                </a:solidFill>
              </a:rPr>
              <a:t>A parallel region can only specify one of each gang, worker, vector</a:t>
            </a:r>
          </a:p>
          <a:p>
            <a:pPr>
              <a:buNone/>
            </a:pPr>
            <a:r>
              <a:rPr lang="en-US" dirty="0">
                <a:solidFill>
                  <a:schemeClr val="bg1"/>
                </a:solidFill>
              </a:rPr>
              <a:t>Control the size using the following clauses on the parallel region</a:t>
            </a:r>
          </a:p>
          <a:p>
            <a:pPr lvl="1">
              <a:buNone/>
            </a:pPr>
            <a:r>
              <a:rPr lang="en-US" dirty="0" err="1">
                <a:solidFill>
                  <a:schemeClr val="tx2"/>
                </a:solidFill>
              </a:rPr>
              <a:t>num_gangs</a:t>
            </a:r>
            <a:r>
              <a:rPr lang="en-US" dirty="0">
                <a:solidFill>
                  <a:schemeClr val="tx2"/>
                </a:solidFill>
              </a:rPr>
              <a:t>(n)</a:t>
            </a:r>
            <a:r>
              <a:rPr lang="en-US" dirty="0">
                <a:solidFill>
                  <a:schemeClr val="bg1"/>
                </a:solidFill>
              </a:rPr>
              <a:t>, </a:t>
            </a:r>
            <a:r>
              <a:rPr lang="en-US" dirty="0" err="1">
                <a:solidFill>
                  <a:schemeClr val="tx2"/>
                </a:solidFill>
              </a:rPr>
              <a:t>num_workers</a:t>
            </a:r>
            <a:r>
              <a:rPr lang="en-US" dirty="0">
                <a:solidFill>
                  <a:schemeClr val="tx2"/>
                </a:solidFill>
              </a:rPr>
              <a:t>(n)</a:t>
            </a:r>
            <a:r>
              <a:rPr lang="en-US" dirty="0">
                <a:solidFill>
                  <a:schemeClr val="bg1"/>
                </a:solidFill>
              </a:rPr>
              <a:t>, </a:t>
            </a:r>
            <a:r>
              <a:rPr lang="en-US" dirty="0" err="1">
                <a:solidFill>
                  <a:schemeClr val="tx2"/>
                </a:solidFill>
              </a:rPr>
              <a:t>vector_length</a:t>
            </a:r>
            <a:r>
              <a:rPr lang="en-US" dirty="0">
                <a:solidFill>
                  <a:schemeClr val="tx2"/>
                </a:solidFill>
              </a:rPr>
              <a:t>(n)</a:t>
            </a:r>
          </a:p>
        </p:txBody>
      </p:sp>
      <p:sp>
        <p:nvSpPr>
          <p:cNvPr id="4" name="Rounded Rectangle 3"/>
          <p:cNvSpPr/>
          <p:nvPr/>
        </p:nvSpPr>
        <p:spPr>
          <a:xfrm>
            <a:off x="488124" y="3581491"/>
            <a:ext cx="4306903" cy="1951403"/>
          </a:xfrm>
          <a:prstGeom prst="rect">
            <a:avLst/>
          </a:prstGeom>
          <a:solidFill>
            <a:schemeClr val="tx1"/>
          </a:solidFill>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38097" rIns="0" bIns="38097" rtlCol="0" anchor="t"/>
          <a:lstStyle/>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parallel loop gang </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for</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(int i = 0; i</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&lt;</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n; ++i) </a:t>
            </a:r>
          </a:p>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loop vector</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for</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(int j = 0; j</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&lt;</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n; ++j) </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a:t>
            </a:r>
          </a:p>
        </p:txBody>
      </p:sp>
      <p:sp>
        <p:nvSpPr>
          <p:cNvPr id="5" name="Rounded Rectangle 4"/>
          <p:cNvSpPr/>
          <p:nvPr/>
        </p:nvSpPr>
        <p:spPr>
          <a:xfrm>
            <a:off x="5209056" y="3581491"/>
            <a:ext cx="5391785" cy="1951403"/>
          </a:xfrm>
          <a:prstGeom prst="rect">
            <a:avLst/>
          </a:prstGeom>
          <a:solidFill>
            <a:schemeClr val="tx1"/>
          </a:solidFill>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38097" rIns="0" bIns="38097" rtlCol="0" anchor="t"/>
          <a:lstStyle/>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parallel vector_length(32)</a:t>
            </a:r>
          </a:p>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loop gang worker</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for</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(int i = 0; i</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&lt;</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n; ++i) </a:t>
            </a:r>
          </a:p>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loop vector</a:t>
            </a:r>
          </a:p>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for</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(int j = 0; j</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&lt;</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n; ++j) </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130846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662940"/>
            <a:ext cx="9204325" cy="617042"/>
          </a:xfrm>
        </p:spPr>
        <p:txBody>
          <a:bodyPr/>
          <a:lstStyle/>
          <a:p>
            <a:pPr algn="l"/>
            <a:r>
              <a:rPr lang="en-US" dirty="0">
                <a:latin typeface="+mj-lt"/>
                <a:cs typeface="Courier New" panose="02070309020205020404" pitchFamily="49" charset="0"/>
              </a:rPr>
              <a:t>gang</a:t>
            </a:r>
            <a:r>
              <a:rPr lang="en-US" dirty="0">
                <a:latin typeface="+mj-lt"/>
              </a:rPr>
              <a:t>, </a:t>
            </a:r>
            <a:r>
              <a:rPr lang="en-US" dirty="0">
                <a:latin typeface="+mj-lt"/>
                <a:cs typeface="Courier New" panose="02070309020205020404" pitchFamily="49" charset="0"/>
              </a:rPr>
              <a:t>worker</a:t>
            </a:r>
            <a:r>
              <a:rPr lang="en-US" dirty="0">
                <a:latin typeface="+mj-lt"/>
              </a:rPr>
              <a:t>, </a:t>
            </a:r>
            <a:r>
              <a:rPr lang="en-US" dirty="0">
                <a:latin typeface="+mj-lt"/>
                <a:cs typeface="Courier New" panose="02070309020205020404" pitchFamily="49" charset="0"/>
              </a:rPr>
              <a:t>vector</a:t>
            </a:r>
            <a:r>
              <a:rPr lang="en-US" dirty="0">
                <a:latin typeface="+mj-lt"/>
              </a:rPr>
              <a:t> Clauses</a:t>
            </a:r>
          </a:p>
        </p:txBody>
      </p:sp>
      <p:sp>
        <p:nvSpPr>
          <p:cNvPr id="3" name="Content Placeholder 2"/>
          <p:cNvSpPr>
            <a:spLocks noGrp="1"/>
          </p:cNvSpPr>
          <p:nvPr>
            <p:ph idx="1"/>
          </p:nvPr>
        </p:nvSpPr>
        <p:spPr>
          <a:xfrm>
            <a:off x="549275" y="1710573"/>
            <a:ext cx="10275244" cy="1272657"/>
          </a:xfrm>
        </p:spPr>
        <p:txBody>
          <a:bodyPr/>
          <a:lstStyle/>
          <a:p>
            <a:pPr>
              <a:buNone/>
            </a:pPr>
            <a:r>
              <a:rPr lang="en-US" i="1" dirty="0">
                <a:solidFill>
                  <a:srgbClr val="F1572E"/>
                </a:solidFill>
              </a:rPr>
              <a:t>gang</a:t>
            </a:r>
            <a:r>
              <a:rPr lang="en-US" i="1" dirty="0">
                <a:solidFill>
                  <a:schemeClr val="bg1"/>
                </a:solidFill>
              </a:rPr>
              <a:t>, </a:t>
            </a:r>
            <a:r>
              <a:rPr lang="en-US" i="1" dirty="0">
                <a:solidFill>
                  <a:srgbClr val="F1572E"/>
                </a:solidFill>
              </a:rPr>
              <a:t>worker</a:t>
            </a:r>
            <a:r>
              <a:rPr lang="en-US" dirty="0">
                <a:solidFill>
                  <a:schemeClr val="bg1"/>
                </a:solidFill>
              </a:rPr>
              <a:t>, and </a:t>
            </a:r>
            <a:r>
              <a:rPr lang="en-US" i="1" dirty="0">
                <a:solidFill>
                  <a:srgbClr val="F1572E"/>
                </a:solidFill>
              </a:rPr>
              <a:t>vector</a:t>
            </a:r>
            <a:r>
              <a:rPr lang="en-US" dirty="0">
                <a:solidFill>
                  <a:schemeClr val="bg1"/>
                </a:solidFill>
              </a:rPr>
              <a:t> can be added to a kernels loop clause too</a:t>
            </a:r>
          </a:p>
          <a:p>
            <a:pPr>
              <a:buNone/>
            </a:pPr>
            <a:r>
              <a:rPr lang="en-US" dirty="0">
                <a:solidFill>
                  <a:schemeClr val="bg1"/>
                </a:solidFill>
              </a:rPr>
              <a:t>Since different loops in a kernels region may be parallelized differently, fine-tuning is done as a parameter to the gang, worker, and vector clauses.</a:t>
            </a:r>
          </a:p>
          <a:p>
            <a:pPr>
              <a:buNone/>
            </a:pPr>
            <a:endParaRPr lang="en-US" dirty="0">
              <a:solidFill>
                <a:schemeClr val="bg1"/>
              </a:solidFill>
            </a:endParaRPr>
          </a:p>
        </p:txBody>
      </p:sp>
      <p:sp>
        <p:nvSpPr>
          <p:cNvPr id="4" name="Rounded Rectangle 3"/>
          <p:cNvSpPr/>
          <p:nvPr/>
        </p:nvSpPr>
        <p:spPr>
          <a:xfrm>
            <a:off x="549275" y="3318601"/>
            <a:ext cx="4306903" cy="1951403"/>
          </a:xfrm>
          <a:prstGeom prst="rect">
            <a:avLst/>
          </a:prstGeom>
          <a:solidFill>
            <a:schemeClr val="tx1"/>
          </a:solidFill>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38097" rIns="0" bIns="38097" rtlCol="0" anchor="t"/>
          <a:lstStyle/>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kernels loop gang </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for</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(int i = 0; i</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&lt;</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n; ++i) </a:t>
            </a:r>
          </a:p>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loop vector</a:t>
            </a:r>
          </a:p>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for</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(int j = 0; j</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&lt;</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n; ++j) </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a:t>
            </a:r>
          </a:p>
        </p:txBody>
      </p:sp>
      <p:sp>
        <p:nvSpPr>
          <p:cNvPr id="5" name="Rounded Rectangle 4"/>
          <p:cNvSpPr/>
          <p:nvPr/>
        </p:nvSpPr>
        <p:spPr>
          <a:xfrm>
            <a:off x="5151437" y="3318600"/>
            <a:ext cx="5391785" cy="1951403"/>
          </a:xfrm>
          <a:prstGeom prst="rect">
            <a:avLst/>
          </a:prstGeom>
          <a:solidFill>
            <a:schemeClr val="tx1"/>
          </a:solidFill>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0" tIns="38097" rIns="0" bIns="38097" rtlCol="0" anchor="t"/>
          <a:lstStyle/>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kernels loop gang worker</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for</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(int i = 0; i</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&lt;</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n; ++i) </a:t>
            </a:r>
          </a:p>
          <a:p>
            <a:pPr eaLnBrk="0" fontAlgn="ctr" hangingPunct="0">
              <a:spcBef>
                <a:spcPct val="10000"/>
              </a:spcBef>
              <a:buSzPct val="180000"/>
            </a:pPr>
            <a:r>
              <a:rPr lang="en-US" sz="1600" b="1" noProof="1">
                <a:solidFill>
                  <a:schemeClr val="tx2"/>
                </a:solidFill>
                <a:latin typeface="Courier New" panose="02070309020205020404" pitchFamily="49" charset="0"/>
                <a:cs typeface="Courier New" panose="02070309020205020404" pitchFamily="49" charset="0"/>
              </a:rPr>
              <a:t>   #pragma acc loop vector(32)</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for</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(int j = 0; j</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&lt;</a:t>
            </a:r>
            <a:r>
              <a:rPr lang="en-US" sz="1600" b="1" dirty="0">
                <a:solidFill>
                  <a:schemeClr val="bg1"/>
                </a:solidFill>
                <a:latin typeface="Courier New" panose="02070309020205020404" pitchFamily="49" charset="0"/>
                <a:cs typeface="Courier New" panose="02070309020205020404" pitchFamily="49" charset="0"/>
              </a:rPr>
              <a:t> </a:t>
            </a:r>
            <a:r>
              <a:rPr lang="en-US" sz="1600" b="1" noProof="1">
                <a:solidFill>
                  <a:schemeClr val="bg1"/>
                </a:solidFill>
                <a:latin typeface="Courier New" panose="02070309020205020404" pitchFamily="49" charset="0"/>
                <a:cs typeface="Courier New" panose="02070309020205020404" pitchFamily="49" charset="0"/>
              </a:rPr>
              <a:t>n; ++j) </a:t>
            </a:r>
          </a:p>
          <a:p>
            <a:pPr eaLnBrk="0" fontAlgn="ctr" hangingPunct="0">
              <a:spcBef>
                <a:spcPct val="10000"/>
              </a:spcBef>
              <a:buSzPct val="180000"/>
            </a:pPr>
            <a:r>
              <a:rPr lang="en-US" sz="1600" b="1" noProof="1">
                <a:solidFill>
                  <a:schemeClr val="bg1"/>
                </a:solidFill>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411228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7402" y="290357"/>
            <a:ext cx="9204325" cy="590931"/>
          </a:xfrm>
        </p:spPr>
        <p:txBody>
          <a:bodyPr/>
          <a:lstStyle/>
          <a:p>
            <a:pPr algn="l"/>
            <a:r>
              <a:rPr lang="en-GB" dirty="0">
                <a:latin typeface="+mj-lt"/>
              </a:rPr>
              <a:t>The </a:t>
            </a:r>
            <a:r>
              <a:rPr lang="en-GB" dirty="0">
                <a:latin typeface="+mj-lt"/>
                <a:cs typeface="Courier New" pitchFamily="49" charset="0"/>
              </a:rPr>
              <a:t>collapse </a:t>
            </a:r>
            <a:r>
              <a:rPr lang="en-GB" dirty="0">
                <a:latin typeface="+mj-lt"/>
              </a:rPr>
              <a:t>Clause</a:t>
            </a:r>
          </a:p>
        </p:txBody>
      </p:sp>
      <p:sp>
        <p:nvSpPr>
          <p:cNvPr id="5" name="Content Placeholder 4"/>
          <p:cNvSpPr>
            <a:spLocks noGrp="1"/>
          </p:cNvSpPr>
          <p:nvPr>
            <p:ph idx="1"/>
          </p:nvPr>
        </p:nvSpPr>
        <p:spPr>
          <a:xfrm>
            <a:off x="517402" y="1068225"/>
            <a:ext cx="9948931" cy="4842190"/>
          </a:xfrm>
        </p:spPr>
        <p:txBody>
          <a:bodyPr/>
          <a:lstStyle/>
          <a:p>
            <a:pPr marL="0" indent="0">
              <a:buNone/>
            </a:pPr>
            <a:r>
              <a:rPr lang="en-GB" sz="2400" b="1" dirty="0">
                <a:solidFill>
                  <a:schemeClr val="tx2"/>
                </a:solidFill>
                <a:latin typeface="+mj-lt"/>
                <a:cs typeface="Courier New" pitchFamily="49" charset="0"/>
              </a:rPr>
              <a:t>collapse(n): </a:t>
            </a:r>
            <a:r>
              <a:rPr lang="en-GB" sz="2400" dirty="0">
                <a:solidFill>
                  <a:schemeClr val="bg1"/>
                </a:solidFill>
                <a:latin typeface="+mj-lt"/>
                <a:cs typeface="Courier New" pitchFamily="49" charset="0"/>
              </a:rPr>
              <a:t>Takes the next </a:t>
            </a:r>
            <a:r>
              <a:rPr lang="en-GB" sz="2400" i="1" dirty="0">
                <a:solidFill>
                  <a:schemeClr val="bg1"/>
                </a:solidFill>
                <a:latin typeface="+mj-lt"/>
                <a:cs typeface="Courier New" pitchFamily="49" charset="0"/>
              </a:rPr>
              <a:t>n</a:t>
            </a:r>
            <a:r>
              <a:rPr lang="en-GB" sz="2400" dirty="0">
                <a:solidFill>
                  <a:schemeClr val="bg1"/>
                </a:solidFill>
                <a:latin typeface="+mj-lt"/>
                <a:cs typeface="Courier New" pitchFamily="49" charset="0"/>
              </a:rPr>
              <a:t> tightly-nested loops, folds them into one, and applies the OpenACC directives to the new loop.</a:t>
            </a:r>
          </a:p>
          <a:p>
            <a:pPr marL="0" indent="0">
              <a:buNone/>
            </a:pPr>
            <a:endParaRPr lang="en-GB" sz="2400" b="1" dirty="0">
              <a:solidFill>
                <a:schemeClr val="bg1"/>
              </a:solidFill>
              <a:latin typeface="+mj-lt"/>
              <a:cs typeface="Courier New" pitchFamily="49" charset="0"/>
            </a:endParaRPr>
          </a:p>
          <a:p>
            <a:pPr marL="0" indent="0">
              <a:buNone/>
            </a:pPr>
            <a:endParaRPr lang="en-GB" sz="2400" b="1" dirty="0">
              <a:solidFill>
                <a:schemeClr val="bg1"/>
              </a:solidFill>
              <a:latin typeface="+mj-lt"/>
              <a:cs typeface="Courier New" pitchFamily="49" charset="0"/>
            </a:endParaRPr>
          </a:p>
          <a:p>
            <a:pPr marL="0" indent="0">
              <a:buNone/>
            </a:pPr>
            <a:endParaRPr lang="en-GB" sz="2400" b="1" dirty="0">
              <a:solidFill>
                <a:schemeClr val="bg1"/>
              </a:solidFill>
              <a:latin typeface="+mj-lt"/>
              <a:cs typeface="Courier New" pitchFamily="49" charset="0"/>
            </a:endParaRPr>
          </a:p>
          <a:p>
            <a:pPr marL="0" indent="0">
              <a:spcBef>
                <a:spcPts val="0"/>
              </a:spcBef>
              <a:buNone/>
            </a:pPr>
            <a:endParaRPr lang="en-GB" sz="2400" dirty="0">
              <a:solidFill>
                <a:schemeClr val="bg1"/>
              </a:solidFill>
              <a:latin typeface="+mj-lt"/>
              <a:cs typeface="Courier New" pitchFamily="49" charset="0"/>
            </a:endParaRPr>
          </a:p>
          <a:p>
            <a:pPr marL="0" indent="0">
              <a:spcBef>
                <a:spcPts val="0"/>
              </a:spcBef>
              <a:buNone/>
            </a:pPr>
            <a:r>
              <a:rPr lang="en-GB" sz="2400" dirty="0">
                <a:solidFill>
                  <a:schemeClr val="bg1"/>
                </a:solidFill>
                <a:latin typeface="+mj-lt"/>
                <a:cs typeface="Courier New" pitchFamily="49" charset="0"/>
              </a:rPr>
              <a:t>Why?</a:t>
            </a:r>
          </a:p>
          <a:p>
            <a:pPr marL="342900" indent="-342900">
              <a:spcBef>
                <a:spcPts val="0"/>
              </a:spcBef>
              <a:buFont typeface="Arial" panose="020B0604020202020204" pitchFamily="34" charset="0"/>
              <a:buChar char="•"/>
            </a:pPr>
            <a:r>
              <a:rPr lang="en-GB" sz="2400" dirty="0">
                <a:solidFill>
                  <a:schemeClr val="bg1"/>
                </a:solidFill>
                <a:latin typeface="+mj-lt"/>
                <a:cs typeface="Courier New" pitchFamily="49" charset="0"/>
              </a:rPr>
              <a:t>Collapse outer loops to enable creating more gangs.</a:t>
            </a:r>
          </a:p>
          <a:p>
            <a:pPr marL="342900" indent="-342900">
              <a:spcBef>
                <a:spcPts val="0"/>
              </a:spcBef>
              <a:buFont typeface="Arial" panose="020B0604020202020204" pitchFamily="34" charset="0"/>
              <a:buChar char="•"/>
            </a:pPr>
            <a:r>
              <a:rPr lang="en-GB" sz="2400" dirty="0">
                <a:solidFill>
                  <a:schemeClr val="bg1"/>
                </a:solidFill>
                <a:latin typeface="+mj-lt"/>
                <a:cs typeface="Courier New" pitchFamily="49" charset="0"/>
              </a:rPr>
              <a:t>Collapse inner loops to enable longer vector lengths.</a:t>
            </a:r>
          </a:p>
          <a:p>
            <a:pPr marL="342900" indent="-342900">
              <a:spcBef>
                <a:spcPts val="0"/>
              </a:spcBef>
              <a:buFont typeface="Arial" panose="020B0604020202020204" pitchFamily="34" charset="0"/>
              <a:buChar char="•"/>
            </a:pPr>
            <a:r>
              <a:rPr lang="en-GB" sz="2400" dirty="0">
                <a:solidFill>
                  <a:schemeClr val="bg1"/>
                </a:solidFill>
                <a:latin typeface="+mj-lt"/>
                <a:cs typeface="Courier New" pitchFamily="49" charset="0"/>
              </a:rPr>
              <a:t>Collapse all loops, when possible, to do both.</a:t>
            </a:r>
          </a:p>
          <a:p>
            <a:pPr marL="0" indent="0">
              <a:buNone/>
            </a:pPr>
            <a:endParaRPr lang="en-US" sz="2400" b="1" dirty="0">
              <a:solidFill>
                <a:schemeClr val="bg1"/>
              </a:solidFill>
              <a:latin typeface="+mj-lt"/>
            </a:endParaRPr>
          </a:p>
          <a:p>
            <a:pPr>
              <a:spcBef>
                <a:spcPts val="0"/>
              </a:spcBef>
              <a:spcAft>
                <a:spcPts val="0"/>
              </a:spcAft>
              <a:buNone/>
            </a:pPr>
            <a:endParaRPr lang="en-US" sz="1800" b="1" dirty="0">
              <a:solidFill>
                <a:schemeClr val="bg1"/>
              </a:solidFill>
              <a:latin typeface="+mj-lt"/>
              <a:cs typeface="Courier New" pitchFamily="49" charset="0"/>
            </a:endParaRPr>
          </a:p>
        </p:txBody>
      </p:sp>
      <p:sp>
        <p:nvSpPr>
          <p:cNvPr id="6" name="Rounded Rectangle 5"/>
          <p:cNvSpPr/>
          <p:nvPr/>
        </p:nvSpPr>
        <p:spPr>
          <a:xfrm>
            <a:off x="631678" y="2025535"/>
            <a:ext cx="4612863" cy="1704814"/>
          </a:xfrm>
          <a:prstGeom prst="rect">
            <a:avLst/>
          </a:prstGeom>
          <a:solidFill>
            <a:schemeClr val="tx1">
              <a:lumMod val="95000"/>
            </a:schemeClr>
          </a:solidFill>
          <a:ln w="38100">
            <a:solidFill>
              <a:srgbClr val="0080A7"/>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40" tIns="38097" rIns="91440" bIns="38097" rtlCol="0" anchor="t"/>
          <a:lstStyle/>
          <a:p>
            <a:pPr marL="0" lvl="0" indent="0">
              <a:buNone/>
            </a:pPr>
            <a:r>
              <a:rPr lang="en-US" sz="2000" b="1" dirty="0">
                <a:solidFill>
                  <a:srgbClr val="0080A7"/>
                </a:solidFill>
                <a:latin typeface="Courier New" pitchFamily="49" charset="0"/>
                <a:cs typeface="Courier New" pitchFamily="49" charset="0"/>
              </a:rPr>
              <a:t>#pragma </a:t>
            </a:r>
            <a:r>
              <a:rPr lang="en-US" sz="2000" b="1" dirty="0" err="1">
                <a:solidFill>
                  <a:srgbClr val="0080A7"/>
                </a:solidFill>
                <a:latin typeface="Courier New" pitchFamily="49" charset="0"/>
                <a:cs typeface="Courier New" pitchFamily="49" charset="0"/>
              </a:rPr>
              <a:t>acc</a:t>
            </a:r>
            <a:r>
              <a:rPr lang="en-US" sz="2000" b="1" dirty="0">
                <a:solidFill>
                  <a:srgbClr val="0080A7"/>
                </a:solidFill>
                <a:latin typeface="Courier New" pitchFamily="49" charset="0"/>
                <a:cs typeface="Courier New" pitchFamily="49" charset="0"/>
              </a:rPr>
              <a:t> parallel loop \</a:t>
            </a:r>
          </a:p>
          <a:p>
            <a:pPr marL="0" lvl="0" indent="0">
              <a:buNone/>
            </a:pPr>
            <a:r>
              <a:rPr lang="en-US" sz="2000" b="1" dirty="0">
                <a:solidFill>
                  <a:srgbClr val="0080A7"/>
                </a:solidFill>
                <a:latin typeface="Courier New" pitchFamily="49" charset="0"/>
                <a:cs typeface="Courier New" pitchFamily="49" charset="0"/>
              </a:rPr>
              <a:t>  collapse(2)</a:t>
            </a:r>
          </a:p>
          <a:p>
            <a:pPr marL="0" lvl="0" indent="0">
              <a:buNone/>
            </a:pPr>
            <a:r>
              <a:rPr lang="en-US" sz="2000" b="1" dirty="0">
                <a:solidFill>
                  <a:schemeClr val="bg1"/>
                </a:solidFill>
                <a:latin typeface="Courier New" pitchFamily="49" charset="0"/>
                <a:cs typeface="Courier New" pitchFamily="49" charset="0"/>
              </a:rPr>
              <a:t>for(</a:t>
            </a:r>
            <a:r>
              <a:rPr lang="en-US" sz="2000" b="1" dirty="0" err="1">
                <a:solidFill>
                  <a:schemeClr val="bg1"/>
                </a:solidFill>
                <a:latin typeface="Courier New" pitchFamily="49" charset="0"/>
                <a:cs typeface="Courier New" pitchFamily="49" charset="0"/>
              </a:rPr>
              <a:t>int</a:t>
            </a:r>
            <a:r>
              <a:rPr lang="en-US" sz="2000" b="1" dirty="0">
                <a:solidFill>
                  <a:schemeClr val="bg1"/>
                </a:solidFill>
                <a:latin typeface="Courier New" pitchFamily="49" charset="0"/>
                <a:cs typeface="Courier New" pitchFamily="49" charset="0"/>
              </a:rPr>
              <a:t> </a:t>
            </a:r>
            <a:r>
              <a:rPr lang="en-US" sz="2000" b="1" dirty="0" err="1">
                <a:solidFill>
                  <a:schemeClr val="bg1"/>
                </a:solidFill>
                <a:latin typeface="Courier New" pitchFamily="49" charset="0"/>
                <a:cs typeface="Courier New" pitchFamily="49" charset="0"/>
              </a:rPr>
              <a:t>i</a:t>
            </a:r>
            <a:r>
              <a:rPr lang="en-US" sz="2000" b="1" dirty="0">
                <a:solidFill>
                  <a:schemeClr val="bg1"/>
                </a:solidFill>
                <a:latin typeface="Courier New" pitchFamily="49" charset="0"/>
                <a:cs typeface="Courier New" pitchFamily="49" charset="0"/>
              </a:rPr>
              <a:t>=0; </a:t>
            </a:r>
            <a:r>
              <a:rPr lang="en-US" sz="2000" b="1" dirty="0" err="1">
                <a:solidFill>
                  <a:schemeClr val="bg1"/>
                </a:solidFill>
                <a:latin typeface="Courier New" pitchFamily="49" charset="0"/>
                <a:cs typeface="Courier New" pitchFamily="49" charset="0"/>
              </a:rPr>
              <a:t>i</a:t>
            </a:r>
            <a:r>
              <a:rPr lang="en-US" sz="2000" b="1" dirty="0">
                <a:solidFill>
                  <a:schemeClr val="bg1"/>
                </a:solidFill>
                <a:latin typeface="Courier New" pitchFamily="49" charset="0"/>
                <a:cs typeface="Courier New" pitchFamily="49" charset="0"/>
              </a:rPr>
              <a:t>&lt;N; </a:t>
            </a:r>
            <a:r>
              <a:rPr lang="en-US" sz="2000" b="1" dirty="0" err="1">
                <a:solidFill>
                  <a:schemeClr val="bg1"/>
                </a:solidFill>
                <a:latin typeface="Courier New" pitchFamily="49" charset="0"/>
                <a:cs typeface="Courier New" pitchFamily="49" charset="0"/>
              </a:rPr>
              <a:t>i</a:t>
            </a:r>
            <a:r>
              <a:rPr lang="en-US" sz="2000" b="1" dirty="0">
                <a:solidFill>
                  <a:schemeClr val="bg1"/>
                </a:solidFill>
                <a:latin typeface="Courier New" pitchFamily="49" charset="0"/>
                <a:cs typeface="Courier New" pitchFamily="49" charset="0"/>
              </a:rPr>
              <a:t>++)</a:t>
            </a:r>
            <a:endParaRPr lang="en-US" sz="2000" dirty="0">
              <a:solidFill>
                <a:schemeClr val="bg1"/>
              </a:solidFill>
              <a:latin typeface="Courier New" pitchFamily="49" charset="0"/>
              <a:cs typeface="Courier New" pitchFamily="49" charset="0"/>
            </a:endParaRPr>
          </a:p>
          <a:p>
            <a:pPr marL="0" indent="0">
              <a:buNone/>
            </a:pPr>
            <a:r>
              <a:rPr lang="en-US" sz="2000" dirty="0">
                <a:solidFill>
                  <a:schemeClr val="bg1"/>
                </a:solidFill>
                <a:latin typeface="Courier New" pitchFamily="49" charset="0"/>
                <a:cs typeface="Courier New" pitchFamily="49" charset="0"/>
              </a:rPr>
              <a:t>  </a:t>
            </a:r>
            <a:r>
              <a:rPr lang="en-US" sz="2000" b="1" dirty="0">
                <a:solidFill>
                  <a:schemeClr val="bg1"/>
                </a:solidFill>
                <a:latin typeface="Courier New" pitchFamily="49" charset="0"/>
                <a:cs typeface="Courier New" pitchFamily="49" charset="0"/>
              </a:rPr>
              <a:t>for(</a:t>
            </a:r>
            <a:r>
              <a:rPr lang="en-US" sz="2000" b="1" dirty="0" err="1">
                <a:solidFill>
                  <a:schemeClr val="bg1"/>
                </a:solidFill>
                <a:latin typeface="Courier New" pitchFamily="49" charset="0"/>
                <a:cs typeface="Courier New" pitchFamily="49" charset="0"/>
              </a:rPr>
              <a:t>int</a:t>
            </a:r>
            <a:r>
              <a:rPr lang="en-US" sz="2000" b="1" dirty="0">
                <a:solidFill>
                  <a:schemeClr val="bg1"/>
                </a:solidFill>
                <a:latin typeface="Courier New" pitchFamily="49" charset="0"/>
                <a:cs typeface="Courier New" pitchFamily="49" charset="0"/>
              </a:rPr>
              <a:t> j=0; j&lt;M; j++)  </a:t>
            </a:r>
          </a:p>
          <a:p>
            <a:pPr marL="0" lvl="0" indent="0">
              <a:buNone/>
            </a:pPr>
            <a:r>
              <a:rPr lang="en-US" sz="2000" b="1" dirty="0">
                <a:solidFill>
                  <a:schemeClr val="bg1"/>
                </a:solidFill>
                <a:latin typeface="Courier New" pitchFamily="49" charset="0"/>
                <a:cs typeface="Courier New" pitchFamily="49" charset="0"/>
              </a:rPr>
              <a:t>    ...</a:t>
            </a:r>
          </a:p>
          <a:p>
            <a:pPr marL="0" indent="0">
              <a:buNone/>
            </a:pPr>
            <a:endParaRPr lang="en-GB" sz="1600" dirty="0"/>
          </a:p>
        </p:txBody>
      </p:sp>
      <p:sp>
        <p:nvSpPr>
          <p:cNvPr id="7" name="Rounded Rectangle 6"/>
          <p:cNvSpPr/>
          <p:nvPr/>
        </p:nvSpPr>
        <p:spPr>
          <a:xfrm>
            <a:off x="6260468" y="2025535"/>
            <a:ext cx="4395887" cy="1704814"/>
          </a:xfrm>
          <a:prstGeom prst="rect">
            <a:avLst/>
          </a:prstGeom>
          <a:solidFill>
            <a:schemeClr val="tx1">
              <a:lumMod val="95000"/>
            </a:schemeClr>
          </a:solidFill>
          <a:ln w="38100">
            <a:solidFill>
              <a:srgbClr val="FF8738"/>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40" tIns="38097" rIns="91440" bIns="38097" rtlCol="0" anchor="t"/>
          <a:lstStyle/>
          <a:p>
            <a:pPr marL="0" lvl="0" indent="0">
              <a:buNone/>
            </a:pPr>
            <a:r>
              <a:rPr lang="en-US" sz="2000" b="1" dirty="0">
                <a:solidFill>
                  <a:srgbClr val="FF8738"/>
                </a:solidFill>
                <a:latin typeface="Courier New" pitchFamily="49" charset="0"/>
                <a:cs typeface="Courier New" pitchFamily="49" charset="0"/>
              </a:rPr>
              <a:t>#pragma </a:t>
            </a:r>
            <a:r>
              <a:rPr lang="en-US" sz="2000" b="1" dirty="0" err="1">
                <a:solidFill>
                  <a:srgbClr val="FF8738"/>
                </a:solidFill>
                <a:latin typeface="Courier New" pitchFamily="49" charset="0"/>
                <a:cs typeface="Courier New" pitchFamily="49" charset="0"/>
              </a:rPr>
              <a:t>acc</a:t>
            </a:r>
            <a:r>
              <a:rPr lang="en-US" sz="2000" b="1" dirty="0">
                <a:solidFill>
                  <a:srgbClr val="FF8738"/>
                </a:solidFill>
                <a:latin typeface="Courier New" pitchFamily="49" charset="0"/>
                <a:cs typeface="Courier New" pitchFamily="49" charset="0"/>
              </a:rPr>
              <a:t> parallel loop </a:t>
            </a:r>
          </a:p>
          <a:p>
            <a:pPr marL="0" lvl="0" indent="0">
              <a:buNone/>
            </a:pPr>
            <a:r>
              <a:rPr lang="en-US" sz="2000" b="1" dirty="0">
                <a:solidFill>
                  <a:schemeClr val="bg1"/>
                </a:solidFill>
                <a:latin typeface="Courier New" pitchFamily="49" charset="0"/>
                <a:cs typeface="Courier New" pitchFamily="49" charset="0"/>
              </a:rPr>
              <a:t>for(</a:t>
            </a:r>
            <a:r>
              <a:rPr lang="en-US" sz="2000" b="1" dirty="0" err="1">
                <a:solidFill>
                  <a:schemeClr val="bg1"/>
                </a:solidFill>
                <a:latin typeface="Courier New" pitchFamily="49" charset="0"/>
                <a:cs typeface="Courier New" pitchFamily="49" charset="0"/>
              </a:rPr>
              <a:t>int</a:t>
            </a:r>
            <a:r>
              <a:rPr lang="en-US" sz="2000" b="1" dirty="0">
                <a:solidFill>
                  <a:schemeClr val="bg1"/>
                </a:solidFill>
                <a:latin typeface="Courier New" pitchFamily="49" charset="0"/>
                <a:cs typeface="Courier New" pitchFamily="49" charset="0"/>
              </a:rPr>
              <a:t> </a:t>
            </a:r>
            <a:r>
              <a:rPr lang="en-US" sz="2000" b="1" dirty="0" err="1">
                <a:solidFill>
                  <a:schemeClr val="bg1"/>
                </a:solidFill>
                <a:latin typeface="Courier New" pitchFamily="49" charset="0"/>
                <a:cs typeface="Courier New" pitchFamily="49" charset="0"/>
              </a:rPr>
              <a:t>ij</a:t>
            </a:r>
            <a:r>
              <a:rPr lang="en-US" sz="2000" b="1" dirty="0">
                <a:solidFill>
                  <a:schemeClr val="bg1"/>
                </a:solidFill>
                <a:latin typeface="Courier New" pitchFamily="49" charset="0"/>
                <a:cs typeface="Courier New" pitchFamily="49" charset="0"/>
              </a:rPr>
              <a:t>=0; </a:t>
            </a:r>
            <a:r>
              <a:rPr lang="en-US" sz="2000" b="1" dirty="0" err="1">
                <a:solidFill>
                  <a:schemeClr val="bg1"/>
                </a:solidFill>
                <a:latin typeface="Courier New" pitchFamily="49" charset="0"/>
                <a:cs typeface="Courier New" pitchFamily="49" charset="0"/>
              </a:rPr>
              <a:t>ij</a:t>
            </a:r>
            <a:r>
              <a:rPr lang="en-US" sz="2000" b="1" dirty="0">
                <a:solidFill>
                  <a:schemeClr val="bg1"/>
                </a:solidFill>
                <a:latin typeface="Courier New" pitchFamily="49" charset="0"/>
                <a:cs typeface="Courier New" pitchFamily="49" charset="0"/>
              </a:rPr>
              <a:t>&lt;N*M; </a:t>
            </a:r>
            <a:r>
              <a:rPr lang="en-US" sz="2000" b="1" dirty="0" err="1">
                <a:solidFill>
                  <a:schemeClr val="bg1"/>
                </a:solidFill>
                <a:latin typeface="Courier New" pitchFamily="49" charset="0"/>
                <a:cs typeface="Courier New" pitchFamily="49" charset="0"/>
              </a:rPr>
              <a:t>ij</a:t>
            </a:r>
            <a:r>
              <a:rPr lang="en-US" sz="2000" b="1" dirty="0">
                <a:solidFill>
                  <a:schemeClr val="bg1"/>
                </a:solidFill>
                <a:latin typeface="Courier New" pitchFamily="49" charset="0"/>
                <a:cs typeface="Courier New" pitchFamily="49" charset="0"/>
              </a:rPr>
              <a:t>++)</a:t>
            </a:r>
            <a:endParaRPr lang="en-US" sz="2000" dirty="0">
              <a:solidFill>
                <a:schemeClr val="bg1"/>
              </a:solidFill>
              <a:latin typeface="Courier New" pitchFamily="49" charset="0"/>
              <a:cs typeface="Courier New" pitchFamily="49" charset="0"/>
            </a:endParaRPr>
          </a:p>
          <a:p>
            <a:pPr marL="0" lvl="0" indent="0">
              <a:buNone/>
            </a:pPr>
            <a:r>
              <a:rPr lang="en-US" sz="2000" b="1" dirty="0">
                <a:solidFill>
                  <a:schemeClr val="bg1"/>
                </a:solidFill>
                <a:latin typeface="Courier New" pitchFamily="49" charset="0"/>
                <a:cs typeface="Courier New" pitchFamily="49" charset="0"/>
              </a:rPr>
              <a:t>    ...</a:t>
            </a:r>
          </a:p>
          <a:p>
            <a:pPr marL="0" indent="0">
              <a:buNone/>
            </a:pPr>
            <a:endParaRPr lang="en-GB" sz="1600" dirty="0"/>
          </a:p>
        </p:txBody>
      </p:sp>
      <p:sp>
        <p:nvSpPr>
          <p:cNvPr id="8" name="Right Arrow 7"/>
          <p:cNvSpPr/>
          <p:nvPr/>
        </p:nvSpPr>
        <p:spPr>
          <a:xfrm>
            <a:off x="5374500" y="2476923"/>
            <a:ext cx="756009" cy="57343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8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8348" y="654352"/>
            <a:ext cx="9976104" cy="590931"/>
          </a:xfrm>
        </p:spPr>
        <p:txBody>
          <a:bodyPr/>
          <a:lstStyle/>
          <a:p>
            <a:r>
              <a:rPr lang="en-US" dirty="0"/>
              <a:t>The tile clause</a:t>
            </a:r>
          </a:p>
        </p:txBody>
      </p:sp>
      <p:sp>
        <p:nvSpPr>
          <p:cNvPr id="7" name="Content Placeholder 6"/>
          <p:cNvSpPr>
            <a:spLocks noGrp="1"/>
          </p:cNvSpPr>
          <p:nvPr>
            <p:ph sz="half" idx="2"/>
          </p:nvPr>
        </p:nvSpPr>
        <p:spPr>
          <a:xfrm>
            <a:off x="4349809" y="2111660"/>
            <a:ext cx="6312652" cy="3693521"/>
          </a:xfrm>
        </p:spPr>
        <p:txBody>
          <a:bodyPr/>
          <a:lstStyle/>
          <a:p>
            <a:pPr marL="0" indent="0">
              <a:lnSpc>
                <a:spcPct val="100000"/>
              </a:lnSpc>
              <a:spcBef>
                <a:spcPts val="0"/>
              </a:spcBef>
              <a:spcAft>
                <a:spcPts val="0"/>
              </a:spcAft>
              <a:buNone/>
            </a:pPr>
            <a:r>
              <a:rPr lang="en-US" b="1" dirty="0">
                <a:solidFill>
                  <a:srgbClr val="0C4E9B"/>
                </a:solidFill>
                <a:latin typeface="Consolas" panose="020B0609020204030204" pitchFamily="49" charset="0"/>
                <a:cs typeface="Consolas" panose="020B0609020204030204" pitchFamily="49" charset="0"/>
              </a:rPr>
              <a:t>#pragma </a:t>
            </a:r>
            <a:r>
              <a:rPr lang="en-US" b="1" dirty="0" err="1">
                <a:solidFill>
                  <a:srgbClr val="0C4E9B"/>
                </a:solidFill>
                <a:latin typeface="Consolas" panose="020B0609020204030204" pitchFamily="49" charset="0"/>
                <a:cs typeface="Consolas" panose="020B0609020204030204" pitchFamily="49" charset="0"/>
              </a:rPr>
              <a:t>acc</a:t>
            </a:r>
            <a:r>
              <a:rPr lang="en-US" b="1" dirty="0">
                <a:solidFill>
                  <a:srgbClr val="0C4E9B"/>
                </a:solidFill>
                <a:latin typeface="Consolas" panose="020B0609020204030204" pitchFamily="49" charset="0"/>
                <a:cs typeface="Consolas" panose="020B0609020204030204" pitchFamily="49" charset="0"/>
              </a:rPr>
              <a:t> loop </a:t>
            </a:r>
            <a:r>
              <a:rPr lang="en-US" b="1" dirty="0">
                <a:solidFill>
                  <a:srgbClr val="FF5400"/>
                </a:solidFill>
                <a:latin typeface="Consolas" panose="020B0609020204030204" pitchFamily="49" charset="0"/>
                <a:cs typeface="Consolas" panose="020B0609020204030204" pitchFamily="49" charset="0"/>
              </a:rPr>
              <a:t>tile(4,4)</a:t>
            </a:r>
          </a:p>
          <a:p>
            <a:pPr marL="0" indent="0">
              <a:lnSpc>
                <a:spcPct val="100000"/>
              </a:lnSpc>
              <a:spcBef>
                <a:spcPts val="0"/>
              </a:spcBef>
              <a:spcAft>
                <a:spcPts val="0"/>
              </a:spcAft>
              <a:buNone/>
            </a:pPr>
            <a:r>
              <a:rPr lang="en-US" dirty="0">
                <a:solidFill>
                  <a:srgbClr val="4E7A00"/>
                </a:solidFill>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for(</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 = 1;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 &lt;= ROWS;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for(j = 1; j &lt;= COLUMNS; </a:t>
            </a:r>
            <a:r>
              <a:rPr lang="en-US" dirty="0" err="1">
                <a:latin typeface="Consolas" panose="020B0609020204030204" pitchFamily="49" charset="0"/>
                <a:cs typeface="Consolas" panose="020B0609020204030204" pitchFamily="49" charset="0"/>
              </a:rPr>
              <a:t>j++</a:t>
            </a: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Temp[</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 = 0.25 *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Temp_last</a:t>
            </a:r>
            <a:r>
              <a:rPr lang="en-US" dirty="0">
                <a:latin typeface="Consolas" panose="020B0609020204030204" pitchFamily="49" charset="0"/>
                <a:cs typeface="Consolas" panose="020B0609020204030204" pitchFamily="49" charset="0"/>
              </a:rPr>
              <a:t>[i+1][j] +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Temp_last</a:t>
            </a:r>
            <a:r>
              <a:rPr lang="en-US" dirty="0">
                <a:latin typeface="Consolas" panose="020B0609020204030204" pitchFamily="49" charset="0"/>
                <a:cs typeface="Consolas" panose="020B0609020204030204" pitchFamily="49" charset="0"/>
              </a:rPr>
              <a:t>[i-1][j]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Temp_last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][j+1] +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Temp_last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][j-1]);</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1845696872"/>
              </p:ext>
            </p:extLst>
          </p:nvPr>
        </p:nvGraphicFramePr>
        <p:xfrm>
          <a:off x="612775" y="1890553"/>
          <a:ext cx="3398408" cy="3693808"/>
        </p:xfrm>
        <a:graphic>
          <a:graphicData uri="http://schemas.openxmlformats.org/drawingml/2006/table">
            <a:tbl>
              <a:tblPr firstRow="1" bandRow="1">
                <a:tableStyleId>{5940675A-B579-460E-94D1-54222C63F5DA}</a:tableStyleId>
              </a:tblPr>
              <a:tblGrid>
                <a:gridCol w="424801">
                  <a:extLst>
                    <a:ext uri="{9D8B030D-6E8A-4147-A177-3AD203B41FA5}">
                      <a16:colId xmlns:a16="http://schemas.microsoft.com/office/drawing/2014/main" val="513712999"/>
                    </a:ext>
                  </a:extLst>
                </a:gridCol>
                <a:gridCol w="424801">
                  <a:extLst>
                    <a:ext uri="{9D8B030D-6E8A-4147-A177-3AD203B41FA5}">
                      <a16:colId xmlns:a16="http://schemas.microsoft.com/office/drawing/2014/main" val="211511952"/>
                    </a:ext>
                  </a:extLst>
                </a:gridCol>
                <a:gridCol w="424801">
                  <a:extLst>
                    <a:ext uri="{9D8B030D-6E8A-4147-A177-3AD203B41FA5}">
                      <a16:colId xmlns:a16="http://schemas.microsoft.com/office/drawing/2014/main" val="3922248002"/>
                    </a:ext>
                  </a:extLst>
                </a:gridCol>
                <a:gridCol w="424801">
                  <a:extLst>
                    <a:ext uri="{9D8B030D-6E8A-4147-A177-3AD203B41FA5}">
                      <a16:colId xmlns:a16="http://schemas.microsoft.com/office/drawing/2014/main" val="1581905017"/>
                    </a:ext>
                  </a:extLst>
                </a:gridCol>
                <a:gridCol w="424801">
                  <a:extLst>
                    <a:ext uri="{9D8B030D-6E8A-4147-A177-3AD203B41FA5}">
                      <a16:colId xmlns:a16="http://schemas.microsoft.com/office/drawing/2014/main" val="3175606556"/>
                    </a:ext>
                  </a:extLst>
                </a:gridCol>
                <a:gridCol w="424801">
                  <a:extLst>
                    <a:ext uri="{9D8B030D-6E8A-4147-A177-3AD203B41FA5}">
                      <a16:colId xmlns:a16="http://schemas.microsoft.com/office/drawing/2014/main" val="2682391012"/>
                    </a:ext>
                  </a:extLst>
                </a:gridCol>
                <a:gridCol w="424801">
                  <a:extLst>
                    <a:ext uri="{9D8B030D-6E8A-4147-A177-3AD203B41FA5}">
                      <a16:colId xmlns:a16="http://schemas.microsoft.com/office/drawing/2014/main" val="2462103223"/>
                    </a:ext>
                  </a:extLst>
                </a:gridCol>
                <a:gridCol w="424801">
                  <a:extLst>
                    <a:ext uri="{9D8B030D-6E8A-4147-A177-3AD203B41FA5}">
                      <a16:colId xmlns:a16="http://schemas.microsoft.com/office/drawing/2014/main" val="2408502199"/>
                    </a:ext>
                  </a:extLst>
                </a:gridCol>
              </a:tblGrid>
              <a:tr h="461726">
                <a:tc>
                  <a:txBody>
                    <a:bodyPr/>
                    <a:lstStyle/>
                    <a:p>
                      <a:endParaRPr lang="en-US" dirty="0"/>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dirty="0"/>
                    </a:p>
                  </a:txBody>
                  <a:tcPr>
                    <a:solidFill>
                      <a:schemeClr val="accent1"/>
                    </a:solidFill>
                  </a:tcPr>
                </a:tc>
                <a:tc>
                  <a:txBody>
                    <a:bodyPr/>
                    <a:lstStyle/>
                    <a:p>
                      <a:endParaRPr lang="en-US"/>
                    </a:p>
                  </a:txBody>
                  <a:tcPr>
                    <a:solidFill>
                      <a:schemeClr val="accent1"/>
                    </a:solidFill>
                  </a:tcPr>
                </a:tc>
                <a:tc>
                  <a:txBody>
                    <a:bodyPr/>
                    <a:lstStyle/>
                    <a:p>
                      <a:endParaRPr lang="en-US"/>
                    </a:p>
                  </a:txBody>
                  <a:tcPr>
                    <a:solidFill>
                      <a:schemeClr val="accent1"/>
                    </a:solidFill>
                  </a:tcPr>
                </a:tc>
                <a:tc>
                  <a:txBody>
                    <a:bodyPr/>
                    <a:lstStyle/>
                    <a:p>
                      <a:endParaRPr lang="en-US"/>
                    </a:p>
                  </a:txBody>
                  <a:tcPr>
                    <a:solidFill>
                      <a:schemeClr val="accent1"/>
                    </a:solidFill>
                  </a:tcPr>
                </a:tc>
                <a:extLst>
                  <a:ext uri="{0D108BD9-81ED-4DB2-BD59-A6C34878D82A}">
                    <a16:rowId xmlns:a16="http://schemas.microsoft.com/office/drawing/2014/main" val="3470595552"/>
                  </a:ext>
                </a:extLst>
              </a:tr>
              <a:tr h="461726">
                <a:tc>
                  <a:txBody>
                    <a:bodyPr/>
                    <a:lstStyle/>
                    <a:p>
                      <a:endParaRPr lang="en-US"/>
                    </a:p>
                  </a:txBody>
                  <a:tcPr>
                    <a:solidFill>
                      <a:schemeClr val="tx2"/>
                    </a:solidFill>
                  </a:tcPr>
                </a:tc>
                <a:tc>
                  <a:txBody>
                    <a:bodyPr/>
                    <a:lstStyle/>
                    <a:p>
                      <a:endParaRPr lang="en-US" dirty="0"/>
                    </a:p>
                  </a:txBody>
                  <a:tcPr>
                    <a:solidFill>
                      <a:schemeClr val="tx2"/>
                    </a:solidFill>
                  </a:tcPr>
                </a:tc>
                <a:tc>
                  <a:txBody>
                    <a:bodyPr/>
                    <a:lstStyle/>
                    <a:p>
                      <a:endParaRPr lang="en-US" dirty="0"/>
                    </a:p>
                  </a:txBody>
                  <a:tcPr>
                    <a:solidFill>
                      <a:schemeClr val="tx2"/>
                    </a:solidFill>
                  </a:tcPr>
                </a:tc>
                <a:tc>
                  <a:txBody>
                    <a:bodyPr/>
                    <a:lstStyle/>
                    <a:p>
                      <a:endParaRPr lang="en-US" dirty="0"/>
                    </a:p>
                  </a:txBody>
                  <a:tcPr>
                    <a:solidFill>
                      <a:schemeClr val="tx2"/>
                    </a:solidFill>
                  </a:tcPr>
                </a:tc>
                <a:tc>
                  <a:txBody>
                    <a:bodyPr/>
                    <a:lstStyle/>
                    <a:p>
                      <a:endParaRPr lang="en-US"/>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solidFill>
                      <a:schemeClr val="accent1"/>
                    </a:solidFill>
                  </a:tcPr>
                </a:tc>
                <a:tc>
                  <a:txBody>
                    <a:bodyPr/>
                    <a:lstStyle/>
                    <a:p>
                      <a:endParaRPr lang="en-US"/>
                    </a:p>
                  </a:txBody>
                  <a:tcPr>
                    <a:solidFill>
                      <a:schemeClr val="accent1"/>
                    </a:solidFill>
                  </a:tcPr>
                </a:tc>
                <a:extLst>
                  <a:ext uri="{0D108BD9-81ED-4DB2-BD59-A6C34878D82A}">
                    <a16:rowId xmlns:a16="http://schemas.microsoft.com/office/drawing/2014/main" val="1170517955"/>
                  </a:ext>
                </a:extLst>
              </a:tr>
              <a:tr h="461726">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dirty="0"/>
                    </a:p>
                  </a:txBody>
                  <a:tcPr>
                    <a:solidFill>
                      <a:schemeClr val="tx2"/>
                    </a:solidFill>
                  </a:tcPr>
                </a:tc>
                <a:tc>
                  <a:txBody>
                    <a:bodyPr/>
                    <a:lstStyle/>
                    <a:p>
                      <a:endParaRPr lang="en-US" dirty="0"/>
                    </a:p>
                  </a:txBody>
                  <a:tcPr>
                    <a:solidFill>
                      <a:schemeClr val="tx2"/>
                    </a:solidFill>
                  </a:tcPr>
                </a:tc>
                <a:tc>
                  <a:txBody>
                    <a:bodyPr/>
                    <a:lstStyle/>
                    <a:p>
                      <a:endParaRPr lang="en-US"/>
                    </a:p>
                  </a:txBody>
                  <a:tcPr>
                    <a:solidFill>
                      <a:schemeClr val="accent1"/>
                    </a:solidFill>
                  </a:tcPr>
                </a:tc>
                <a:tc>
                  <a:txBody>
                    <a:bodyPr/>
                    <a:lstStyle/>
                    <a:p>
                      <a:endParaRPr lang="en-US"/>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solidFill>
                      <a:schemeClr val="accent1"/>
                    </a:solidFill>
                  </a:tcPr>
                </a:tc>
                <a:extLst>
                  <a:ext uri="{0D108BD9-81ED-4DB2-BD59-A6C34878D82A}">
                    <a16:rowId xmlns:a16="http://schemas.microsoft.com/office/drawing/2014/main" val="3090187639"/>
                  </a:ext>
                </a:extLst>
              </a:tr>
              <a:tr h="461726">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a:p>
                  </a:txBody>
                  <a:tcPr>
                    <a:solidFill>
                      <a:schemeClr val="tx2"/>
                    </a:solidFill>
                  </a:tcPr>
                </a:tc>
                <a:tc>
                  <a:txBody>
                    <a:bodyPr/>
                    <a:lstStyle/>
                    <a:p>
                      <a:endParaRPr lang="en-US" dirty="0"/>
                    </a:p>
                  </a:txBody>
                  <a:tcPr>
                    <a:solidFill>
                      <a:schemeClr val="tx2"/>
                    </a:solidFill>
                  </a:tcPr>
                </a:tc>
                <a:tc>
                  <a:txBody>
                    <a:bodyPr/>
                    <a:lstStyle/>
                    <a:p>
                      <a:endParaRPr lang="en-US"/>
                    </a:p>
                  </a:txBody>
                  <a:tcPr>
                    <a:solidFill>
                      <a:schemeClr val="accent1"/>
                    </a:solidFill>
                  </a:tcPr>
                </a:tc>
                <a:tc>
                  <a:txBody>
                    <a:bodyPr/>
                    <a:lstStyle/>
                    <a:p>
                      <a:endParaRPr lang="en-US"/>
                    </a:p>
                  </a:txBody>
                  <a:tcPr>
                    <a:solidFill>
                      <a:schemeClr val="accent1"/>
                    </a:solidFill>
                  </a:tcPr>
                </a:tc>
                <a:tc>
                  <a:txBody>
                    <a:bodyPr/>
                    <a:lstStyle/>
                    <a:p>
                      <a:endParaRPr lang="en-US"/>
                    </a:p>
                  </a:txBody>
                  <a:tcPr>
                    <a:solidFill>
                      <a:schemeClr val="accent1"/>
                    </a:solidFill>
                  </a:tcPr>
                </a:tc>
                <a:tc>
                  <a:txBody>
                    <a:bodyPr/>
                    <a:lstStyle/>
                    <a:p>
                      <a:endParaRPr lang="en-US" dirty="0"/>
                    </a:p>
                  </a:txBody>
                  <a:tcPr>
                    <a:solidFill>
                      <a:schemeClr val="accent1"/>
                    </a:solidFill>
                  </a:tcPr>
                </a:tc>
                <a:extLst>
                  <a:ext uri="{0D108BD9-81ED-4DB2-BD59-A6C34878D82A}">
                    <a16:rowId xmlns:a16="http://schemas.microsoft.com/office/drawing/2014/main" val="799662620"/>
                  </a:ext>
                </a:extLst>
              </a:tr>
              <a:tr h="461726">
                <a:tc>
                  <a:txBody>
                    <a:bodyPr/>
                    <a:lstStyle/>
                    <a:p>
                      <a:endParaRPr lang="en-US" dirty="0"/>
                    </a:p>
                  </a:txBody>
                  <a:tcPr>
                    <a:solidFill>
                      <a:schemeClr val="accent6"/>
                    </a:solidFill>
                  </a:tcPr>
                </a:tc>
                <a:tc>
                  <a:txBody>
                    <a:bodyPr/>
                    <a:lstStyle/>
                    <a:p>
                      <a:endParaRPr lang="en-US" dirty="0"/>
                    </a:p>
                  </a:txBody>
                  <a:tcPr>
                    <a:solidFill>
                      <a:schemeClr val="accent6"/>
                    </a:solidFill>
                  </a:tcPr>
                </a:tc>
                <a:tc>
                  <a:txBody>
                    <a:bodyPr/>
                    <a:lstStyle/>
                    <a:p>
                      <a:endParaRPr lang="en-US"/>
                    </a:p>
                  </a:txBody>
                  <a:tcPr>
                    <a:solidFill>
                      <a:schemeClr val="accent6"/>
                    </a:solidFill>
                  </a:tcPr>
                </a:tc>
                <a:tc>
                  <a:txBody>
                    <a:bodyPr/>
                    <a:lstStyle/>
                    <a:p>
                      <a:endParaRPr lang="en-US"/>
                    </a:p>
                  </a:txBody>
                  <a:tcPr>
                    <a:solidFill>
                      <a:schemeClr val="accent6"/>
                    </a:solidFill>
                  </a:tcPr>
                </a:tc>
                <a:tc>
                  <a:txBody>
                    <a:bodyPr/>
                    <a:lstStyle/>
                    <a:p>
                      <a:endParaRPr lang="en-US" dirty="0"/>
                    </a:p>
                  </a:txBody>
                  <a:tcPr>
                    <a:solidFill>
                      <a:srgbClr val="C00000"/>
                    </a:solidFill>
                  </a:tcPr>
                </a:tc>
                <a:tc>
                  <a:txBody>
                    <a:bodyPr/>
                    <a:lstStyle/>
                    <a:p>
                      <a:endParaRPr lang="en-US"/>
                    </a:p>
                  </a:txBody>
                  <a:tcPr>
                    <a:solidFill>
                      <a:srgbClr val="C00000"/>
                    </a:solidFill>
                  </a:tcPr>
                </a:tc>
                <a:tc>
                  <a:txBody>
                    <a:bodyPr/>
                    <a:lstStyle/>
                    <a:p>
                      <a:endParaRPr lang="en-US"/>
                    </a:p>
                  </a:txBody>
                  <a:tcPr>
                    <a:solidFill>
                      <a:srgbClr val="C00000"/>
                    </a:solidFill>
                  </a:tcPr>
                </a:tc>
                <a:tc>
                  <a:txBody>
                    <a:bodyPr/>
                    <a:lstStyle/>
                    <a:p>
                      <a:endParaRPr lang="en-US"/>
                    </a:p>
                  </a:txBody>
                  <a:tcPr>
                    <a:solidFill>
                      <a:srgbClr val="C00000"/>
                    </a:solidFill>
                  </a:tcPr>
                </a:tc>
                <a:extLst>
                  <a:ext uri="{0D108BD9-81ED-4DB2-BD59-A6C34878D82A}">
                    <a16:rowId xmlns:a16="http://schemas.microsoft.com/office/drawing/2014/main" val="9980815"/>
                  </a:ext>
                </a:extLst>
              </a:tr>
              <a:tr h="461726">
                <a:tc>
                  <a:txBody>
                    <a:bodyPr/>
                    <a:lstStyle/>
                    <a:p>
                      <a:endParaRPr lang="en-US"/>
                    </a:p>
                  </a:txBody>
                  <a:tcPr>
                    <a:solidFill>
                      <a:schemeClr val="accent6"/>
                    </a:solidFill>
                  </a:tcPr>
                </a:tc>
                <a:tc>
                  <a:txBody>
                    <a:bodyPr/>
                    <a:lstStyle/>
                    <a:p>
                      <a:endParaRPr lang="en-US" dirty="0"/>
                    </a:p>
                  </a:txBody>
                  <a:tcPr>
                    <a:solidFill>
                      <a:schemeClr val="accent6"/>
                    </a:solidFill>
                  </a:tcPr>
                </a:tc>
                <a:tc>
                  <a:txBody>
                    <a:bodyPr/>
                    <a:lstStyle/>
                    <a:p>
                      <a:endParaRPr lang="en-US" dirty="0"/>
                    </a:p>
                  </a:txBody>
                  <a:tcPr>
                    <a:solidFill>
                      <a:schemeClr val="accent6"/>
                    </a:solidFill>
                  </a:tcPr>
                </a:tc>
                <a:tc>
                  <a:txBody>
                    <a:bodyPr/>
                    <a:lstStyle/>
                    <a:p>
                      <a:endParaRPr lang="en-US"/>
                    </a:p>
                  </a:txBody>
                  <a:tcPr>
                    <a:solidFill>
                      <a:schemeClr val="accent6"/>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a:p>
                  </a:txBody>
                  <a:tcPr>
                    <a:solidFill>
                      <a:srgbClr val="C00000"/>
                    </a:solidFill>
                  </a:tcPr>
                </a:tc>
                <a:tc>
                  <a:txBody>
                    <a:bodyPr/>
                    <a:lstStyle/>
                    <a:p>
                      <a:endParaRPr lang="en-US"/>
                    </a:p>
                  </a:txBody>
                  <a:tcPr>
                    <a:solidFill>
                      <a:srgbClr val="C00000"/>
                    </a:solidFill>
                  </a:tcPr>
                </a:tc>
                <a:extLst>
                  <a:ext uri="{0D108BD9-81ED-4DB2-BD59-A6C34878D82A}">
                    <a16:rowId xmlns:a16="http://schemas.microsoft.com/office/drawing/2014/main" val="860098517"/>
                  </a:ext>
                </a:extLst>
              </a:tr>
              <a:tr h="461726">
                <a:tc>
                  <a:txBody>
                    <a:bodyPr/>
                    <a:lstStyle/>
                    <a:p>
                      <a:endParaRPr lang="en-US"/>
                    </a:p>
                  </a:txBody>
                  <a:tcPr>
                    <a:solidFill>
                      <a:schemeClr val="accent6"/>
                    </a:solidFill>
                  </a:tcPr>
                </a:tc>
                <a:tc>
                  <a:txBody>
                    <a:bodyPr/>
                    <a:lstStyle/>
                    <a:p>
                      <a:endParaRPr lang="en-US"/>
                    </a:p>
                  </a:txBody>
                  <a:tcPr>
                    <a:solidFill>
                      <a:schemeClr val="accent6"/>
                    </a:solidFill>
                  </a:tcPr>
                </a:tc>
                <a:tc>
                  <a:txBody>
                    <a:bodyPr/>
                    <a:lstStyle/>
                    <a:p>
                      <a:endParaRPr lang="en-US" dirty="0"/>
                    </a:p>
                  </a:txBody>
                  <a:tcPr>
                    <a:solidFill>
                      <a:schemeClr val="accent6"/>
                    </a:solidFill>
                  </a:tcPr>
                </a:tc>
                <a:tc>
                  <a:txBody>
                    <a:bodyPr/>
                    <a:lstStyle/>
                    <a:p>
                      <a:endParaRPr lang="en-US" dirty="0"/>
                    </a:p>
                  </a:txBody>
                  <a:tcPr>
                    <a:solidFill>
                      <a:schemeClr val="accent6"/>
                    </a:solidFill>
                  </a:tcPr>
                </a:tc>
                <a:tc>
                  <a:txBody>
                    <a:bodyPr/>
                    <a:lstStyle/>
                    <a:p>
                      <a:endParaRPr lang="en-US"/>
                    </a:p>
                  </a:txBody>
                  <a:tcPr>
                    <a:solidFill>
                      <a:srgbClr val="C00000"/>
                    </a:solidFill>
                  </a:tcPr>
                </a:tc>
                <a:tc>
                  <a:txBody>
                    <a:bodyPr/>
                    <a:lstStyle/>
                    <a:p>
                      <a:endParaRPr lang="en-US" dirty="0"/>
                    </a:p>
                  </a:txBody>
                  <a:tcPr>
                    <a:solidFill>
                      <a:srgbClr val="C00000"/>
                    </a:solidFill>
                  </a:tcPr>
                </a:tc>
                <a:tc>
                  <a:txBody>
                    <a:bodyPr/>
                    <a:lstStyle/>
                    <a:p>
                      <a:endParaRPr lang="en-US" dirty="0"/>
                    </a:p>
                  </a:txBody>
                  <a:tcPr>
                    <a:solidFill>
                      <a:srgbClr val="C00000"/>
                    </a:solidFill>
                  </a:tcPr>
                </a:tc>
                <a:tc>
                  <a:txBody>
                    <a:bodyPr/>
                    <a:lstStyle/>
                    <a:p>
                      <a:endParaRPr lang="en-US"/>
                    </a:p>
                  </a:txBody>
                  <a:tcPr>
                    <a:solidFill>
                      <a:srgbClr val="C00000"/>
                    </a:solidFill>
                  </a:tcPr>
                </a:tc>
                <a:extLst>
                  <a:ext uri="{0D108BD9-81ED-4DB2-BD59-A6C34878D82A}">
                    <a16:rowId xmlns:a16="http://schemas.microsoft.com/office/drawing/2014/main" val="2926316973"/>
                  </a:ext>
                </a:extLst>
              </a:tr>
              <a:tr h="461726">
                <a:tc>
                  <a:txBody>
                    <a:bodyPr/>
                    <a:lstStyle/>
                    <a:p>
                      <a:endParaRPr lang="en-US"/>
                    </a:p>
                  </a:txBody>
                  <a:tcPr>
                    <a:solidFill>
                      <a:schemeClr val="accent6"/>
                    </a:solidFill>
                  </a:tcPr>
                </a:tc>
                <a:tc>
                  <a:txBody>
                    <a:bodyPr/>
                    <a:lstStyle/>
                    <a:p>
                      <a:endParaRPr lang="en-US"/>
                    </a:p>
                  </a:txBody>
                  <a:tcPr>
                    <a:solidFill>
                      <a:schemeClr val="accent6"/>
                    </a:solidFill>
                  </a:tcPr>
                </a:tc>
                <a:tc>
                  <a:txBody>
                    <a:bodyPr/>
                    <a:lstStyle/>
                    <a:p>
                      <a:endParaRPr lang="en-US"/>
                    </a:p>
                  </a:txBody>
                  <a:tcPr>
                    <a:solidFill>
                      <a:schemeClr val="accent6"/>
                    </a:solidFill>
                  </a:tcPr>
                </a:tc>
                <a:tc>
                  <a:txBody>
                    <a:bodyPr/>
                    <a:lstStyle/>
                    <a:p>
                      <a:endParaRPr lang="en-US" dirty="0"/>
                    </a:p>
                  </a:txBody>
                  <a:tcPr>
                    <a:solidFill>
                      <a:schemeClr val="accent6"/>
                    </a:solidFill>
                  </a:tcPr>
                </a:tc>
                <a:tc>
                  <a:txBody>
                    <a:bodyPr/>
                    <a:lstStyle/>
                    <a:p>
                      <a:endParaRPr lang="en-US"/>
                    </a:p>
                  </a:txBody>
                  <a:tcPr>
                    <a:solidFill>
                      <a:srgbClr val="C00000"/>
                    </a:solidFill>
                  </a:tcPr>
                </a:tc>
                <a:tc>
                  <a:txBody>
                    <a:bodyPr/>
                    <a:lstStyle/>
                    <a:p>
                      <a:endParaRPr lang="en-US"/>
                    </a:p>
                  </a:txBody>
                  <a:tcPr>
                    <a:solidFill>
                      <a:srgbClr val="C00000"/>
                    </a:solidFill>
                  </a:tcPr>
                </a:tc>
                <a:tc>
                  <a:txBody>
                    <a:bodyPr/>
                    <a:lstStyle/>
                    <a:p>
                      <a:endParaRPr lang="en-US"/>
                    </a:p>
                  </a:txBody>
                  <a:tcPr>
                    <a:solidFill>
                      <a:srgbClr val="C00000"/>
                    </a:solidFill>
                  </a:tcPr>
                </a:tc>
                <a:tc>
                  <a:txBody>
                    <a:bodyPr/>
                    <a:lstStyle/>
                    <a:p>
                      <a:endParaRPr lang="en-US" dirty="0"/>
                    </a:p>
                  </a:txBody>
                  <a:tcPr>
                    <a:solidFill>
                      <a:srgbClr val="C00000"/>
                    </a:solidFill>
                  </a:tcPr>
                </a:tc>
                <a:extLst>
                  <a:ext uri="{0D108BD9-81ED-4DB2-BD59-A6C34878D82A}">
                    <a16:rowId xmlns:a16="http://schemas.microsoft.com/office/drawing/2014/main" val="1676793745"/>
                  </a:ext>
                </a:extLst>
              </a:tr>
            </a:tbl>
          </a:graphicData>
        </a:graphic>
      </p:graphicFrame>
      <p:sp>
        <p:nvSpPr>
          <p:cNvPr id="4" name="TextBox 3"/>
          <p:cNvSpPr txBox="1"/>
          <p:nvPr/>
        </p:nvSpPr>
        <p:spPr>
          <a:xfrm>
            <a:off x="498348" y="1465821"/>
            <a:ext cx="9477286"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2400" dirty="0">
                <a:solidFill>
                  <a:schemeClr val="bg1"/>
                </a:solidFill>
              </a:rPr>
              <a:t>Operate on smaller blocks of the operation to exploit data locality</a:t>
            </a:r>
          </a:p>
        </p:txBody>
      </p:sp>
    </p:spTree>
    <p:extLst>
      <p:ext uri="{BB962C8B-B14F-4D97-AF65-F5344CB8AC3E}">
        <p14:creationId xmlns:p14="http://schemas.microsoft.com/office/powerpoint/2010/main" val="273137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p>
            <a:r>
              <a:rPr lang="en-US" dirty="0"/>
              <a:t>Stride-1 Memory Accesses</a:t>
            </a:r>
          </a:p>
        </p:txBody>
      </p:sp>
      <p:sp>
        <p:nvSpPr>
          <p:cNvPr id="3" name="Content Placeholder 2"/>
          <p:cNvSpPr>
            <a:spLocks noGrp="1"/>
          </p:cNvSpPr>
          <p:nvPr>
            <p:ph sz="half" idx="1"/>
          </p:nvPr>
        </p:nvSpPr>
        <p:spPr>
          <a:xfrm>
            <a:off x="498348" y="1888911"/>
            <a:ext cx="4945063" cy="4099151"/>
          </a:xfrm>
        </p:spPr>
        <p:txBody>
          <a:bodyPr/>
          <a:lstStyle/>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for(</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=0;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&lt;N;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for(j=0; j&lt;M; </a:t>
            </a:r>
            <a:r>
              <a:rPr lang="en-US" dirty="0" err="1">
                <a:latin typeface="Consolas" panose="020B0609020204030204" pitchFamily="49" charset="0"/>
                <a:cs typeface="Consolas" panose="020B0609020204030204" pitchFamily="49" charset="0"/>
              </a:rPr>
              <a:t>j++</a:t>
            </a: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][j][1] = 1.0f;</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][j][2] = 0.0f;</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endParaRPr lang="en-US" dirty="0">
              <a:latin typeface="Consolas" panose="020B0609020204030204" pitchFamily="49" charset="0"/>
              <a:cs typeface="Consolas" panose="020B0609020204030204" pitchFamily="49" charset="0"/>
            </a:endParaRPr>
          </a:p>
          <a:p>
            <a:pPr marL="0" indent="0">
              <a:lnSpc>
                <a:spcPct val="100000"/>
              </a:lnSpc>
              <a:spcBef>
                <a:spcPts val="0"/>
              </a:spcBef>
              <a:spcAft>
                <a:spcPts val="0"/>
              </a:spcAft>
              <a:buNone/>
            </a:pPr>
            <a:r>
              <a:rPr lang="en-US" sz="2000" dirty="0">
                <a:latin typeface="+mn-lt"/>
                <a:cs typeface="Consolas" panose="020B0609020204030204" pitchFamily="49" charset="0"/>
              </a:rPr>
              <a:t>The fastest dimension is length 2 and fastest loop strides by 2. </a:t>
            </a:r>
          </a:p>
        </p:txBody>
      </p:sp>
      <p:sp>
        <p:nvSpPr>
          <p:cNvPr id="4" name="Content Placeholder 3"/>
          <p:cNvSpPr>
            <a:spLocks noGrp="1"/>
          </p:cNvSpPr>
          <p:nvPr>
            <p:ph sz="half" idx="2"/>
          </p:nvPr>
        </p:nvSpPr>
        <p:spPr>
          <a:xfrm>
            <a:off x="5529390" y="1648881"/>
            <a:ext cx="4945062" cy="4099151"/>
          </a:xfrm>
        </p:spPr>
        <p:txBody>
          <a:bodyPr/>
          <a:lstStyle/>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for(</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=0;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&lt;N;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for(j=0; j&lt;M; </a:t>
            </a:r>
            <a:r>
              <a:rPr lang="en-US" dirty="0" err="1">
                <a:latin typeface="Consolas" panose="020B0609020204030204" pitchFamily="49" charset="0"/>
                <a:cs typeface="Consolas" panose="020B0609020204030204" pitchFamily="49" charset="0"/>
              </a:rPr>
              <a:t>j++</a:t>
            </a: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A[1][</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 = 1.0f;</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A[2][</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 = 0.0f;</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a:t>
            </a:r>
          </a:p>
          <a:p>
            <a:pPr marL="0" indent="0">
              <a:buNone/>
            </a:pPr>
            <a:endParaRPr lang="en-US" sz="2000" dirty="0">
              <a:cs typeface="Consolas" panose="020B0609020204030204" pitchFamily="49" charset="0"/>
            </a:endParaRPr>
          </a:p>
          <a:p>
            <a:pPr marL="0" indent="0">
              <a:buNone/>
            </a:pPr>
            <a:r>
              <a:rPr lang="en-US" sz="2000" dirty="0">
                <a:cs typeface="Consolas" panose="020B0609020204030204" pitchFamily="49" charset="0"/>
              </a:rPr>
              <a:t>Now the inner loop is the fastest dimension through memory.</a:t>
            </a:r>
          </a:p>
          <a:p>
            <a:pPr marL="0" indent="0">
              <a:buNone/>
            </a:pPr>
            <a:endParaRPr lang="en-US" dirty="0"/>
          </a:p>
        </p:txBody>
      </p:sp>
      <p:sp>
        <p:nvSpPr>
          <p:cNvPr id="5" name="Text Placeholder 4"/>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40019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Week’s Objectives</a:t>
            </a:r>
          </a:p>
        </p:txBody>
      </p:sp>
      <p:sp>
        <p:nvSpPr>
          <p:cNvPr id="4" name="Text Placeholder 3"/>
          <p:cNvSpPr>
            <a:spLocks noGrp="1"/>
          </p:cNvSpPr>
          <p:nvPr>
            <p:ph type="body" sz="quarter" idx="10"/>
          </p:nvPr>
        </p:nvSpPr>
        <p:spPr/>
        <p:txBody>
          <a:bodyPr/>
          <a:lstStyle/>
          <a:p>
            <a:r>
              <a:rPr lang="en-US" dirty="0"/>
              <a:t>OpenACC Course: Week 3</a:t>
            </a:r>
          </a:p>
          <a:p>
            <a:endParaRPr lang="en-US" dirty="0"/>
          </a:p>
          <a:p>
            <a:endParaRPr lang="en-US" dirty="0"/>
          </a:p>
        </p:txBody>
      </p:sp>
      <p:sp>
        <p:nvSpPr>
          <p:cNvPr id="3" name="Content Placeholder 2"/>
          <p:cNvSpPr>
            <a:spLocks noGrp="1"/>
          </p:cNvSpPr>
          <p:nvPr>
            <p:ph idx="1"/>
          </p:nvPr>
        </p:nvSpPr>
        <p:spPr/>
        <p:txBody>
          <a:bodyPr/>
          <a:lstStyle/>
          <a:p>
            <a:r>
              <a:rPr lang="en-US" dirty="0"/>
              <a:t>Homework Solution</a:t>
            </a:r>
          </a:p>
          <a:p>
            <a:r>
              <a:rPr lang="en-US" dirty="0"/>
              <a:t>The PARALLEL LOOP Directive</a:t>
            </a:r>
          </a:p>
          <a:p>
            <a:r>
              <a:rPr lang="en-US" dirty="0"/>
              <a:t>OpenACC Loop Optimizations</a:t>
            </a:r>
          </a:p>
          <a:p>
            <a:r>
              <a:rPr lang="en-US" dirty="0"/>
              <a:t>Using Managed Memory and Unstructured Data Directives</a:t>
            </a:r>
          </a:p>
          <a:p>
            <a:r>
              <a:rPr lang="en-US" dirty="0"/>
              <a:t>Best Practices and Common Pitfalls</a:t>
            </a:r>
          </a:p>
          <a:p>
            <a:r>
              <a:rPr lang="en-US" dirty="0"/>
              <a:t>Final Homework</a:t>
            </a:r>
          </a:p>
          <a:p>
            <a:r>
              <a:rPr lang="en-US" dirty="0"/>
              <a:t>Additional Resources</a:t>
            </a:r>
          </a:p>
          <a:p>
            <a:endParaRPr lang="en-US" dirty="0"/>
          </a:p>
          <a:p>
            <a:endParaRPr lang="en-US" dirty="0"/>
          </a:p>
        </p:txBody>
      </p:sp>
    </p:spTree>
    <p:extLst>
      <p:ext uri="{BB962C8B-B14F-4D97-AF65-F5344CB8AC3E}">
        <p14:creationId xmlns:p14="http://schemas.microsoft.com/office/powerpoint/2010/main" val="169861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p>
            <a:r>
              <a:rPr lang="en-US" dirty="0"/>
              <a:t>Stride-1 Memory Accesses</a:t>
            </a:r>
          </a:p>
        </p:txBody>
      </p:sp>
      <p:sp>
        <p:nvSpPr>
          <p:cNvPr id="3" name="Content Placeholder 2"/>
          <p:cNvSpPr>
            <a:spLocks noGrp="1"/>
          </p:cNvSpPr>
          <p:nvPr>
            <p:ph sz="half" idx="1"/>
          </p:nvPr>
        </p:nvSpPr>
        <p:spPr>
          <a:xfrm>
            <a:off x="498348" y="1706031"/>
            <a:ext cx="4945063" cy="4099151"/>
          </a:xfrm>
        </p:spPr>
        <p:txBody>
          <a:bodyPr/>
          <a:lstStyle/>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for(</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=0;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&lt;N;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for(j=0; j&lt;M; </a:t>
            </a:r>
            <a:r>
              <a:rPr lang="en-US" dirty="0" err="1">
                <a:latin typeface="Consolas" panose="020B0609020204030204" pitchFamily="49" charset="0"/>
                <a:cs typeface="Consolas" panose="020B0609020204030204" pitchFamily="49" charset="0"/>
              </a:rPr>
              <a:t>j++</a:t>
            </a: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][j].a = 1.0f;</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][j].b = 0.0f;</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endParaRPr lang="en-US" dirty="0">
              <a:latin typeface="Consolas" panose="020B0609020204030204" pitchFamily="49" charset="0"/>
              <a:cs typeface="Consolas" panose="020B0609020204030204" pitchFamily="49" charset="0"/>
            </a:endParaRPr>
          </a:p>
          <a:p>
            <a:pPr marL="0" indent="0">
              <a:lnSpc>
                <a:spcPct val="100000"/>
              </a:lnSpc>
              <a:spcBef>
                <a:spcPts val="0"/>
              </a:spcBef>
              <a:spcAft>
                <a:spcPts val="0"/>
              </a:spcAft>
              <a:buNone/>
            </a:pPr>
            <a:r>
              <a:rPr lang="en-US" dirty="0">
                <a:latin typeface="+mn-lt"/>
                <a:cs typeface="Consolas" panose="020B0609020204030204" pitchFamily="49" charset="0"/>
              </a:rPr>
              <a:t>If all threads access the “a” element, they will be accesses every-other memory element.</a:t>
            </a:r>
          </a:p>
        </p:txBody>
      </p:sp>
      <p:sp>
        <p:nvSpPr>
          <p:cNvPr id="4" name="Content Placeholder 3"/>
          <p:cNvSpPr>
            <a:spLocks noGrp="1"/>
          </p:cNvSpPr>
          <p:nvPr>
            <p:ph sz="half" idx="2"/>
          </p:nvPr>
        </p:nvSpPr>
        <p:spPr>
          <a:xfrm>
            <a:off x="5529390" y="1706031"/>
            <a:ext cx="4945062" cy="4099151"/>
          </a:xfrm>
        </p:spPr>
        <p:txBody>
          <a:bodyPr/>
          <a:lstStyle/>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for(</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=0;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&lt;N; </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for(j=0; j&lt;M; </a:t>
            </a:r>
            <a:r>
              <a:rPr lang="en-US" dirty="0" err="1">
                <a:latin typeface="Consolas" panose="020B0609020204030204" pitchFamily="49" charset="0"/>
                <a:cs typeface="Consolas" panose="020B0609020204030204" pitchFamily="49" charset="0"/>
              </a:rPr>
              <a:t>j++</a:t>
            </a: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Aa[</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 = 1.0f;</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Ab[</a:t>
            </a:r>
            <a:r>
              <a:rPr lang="en-US" dirty="0" err="1">
                <a:latin typeface="Consolas" panose="020B0609020204030204" pitchFamily="49" charset="0"/>
                <a:cs typeface="Consolas" panose="020B0609020204030204" pitchFamily="49" charset="0"/>
              </a:rPr>
              <a:t>i</a:t>
            </a:r>
            <a:r>
              <a:rPr lang="en-US" dirty="0">
                <a:latin typeface="Consolas" panose="020B0609020204030204" pitchFamily="49" charset="0"/>
                <a:cs typeface="Consolas" panose="020B0609020204030204" pitchFamily="49" charset="0"/>
              </a:rPr>
              <a:t>][j] = 0.0f;</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  }</a:t>
            </a:r>
          </a:p>
          <a:p>
            <a:pPr marL="0" indent="0">
              <a:lnSpc>
                <a:spcPct val="100000"/>
              </a:lnSpc>
              <a:spcBef>
                <a:spcPts val="0"/>
              </a:spcBef>
              <a:spcAft>
                <a:spcPts val="0"/>
              </a:spcAft>
              <a:buNone/>
            </a:pPr>
            <a:r>
              <a:rPr lang="en-US" dirty="0">
                <a:latin typeface="Consolas" panose="020B0609020204030204" pitchFamily="49" charset="0"/>
                <a:cs typeface="Consolas" panose="020B0609020204030204" pitchFamily="49" charset="0"/>
              </a:rPr>
              <a:t>}</a:t>
            </a:r>
          </a:p>
          <a:p>
            <a:pPr marL="0" indent="0">
              <a:lnSpc>
                <a:spcPct val="100000"/>
              </a:lnSpc>
              <a:spcBef>
                <a:spcPts val="0"/>
              </a:spcBef>
              <a:spcAft>
                <a:spcPts val="0"/>
              </a:spcAft>
              <a:buNone/>
            </a:pPr>
            <a:endParaRPr lang="en-US" dirty="0">
              <a:latin typeface="Consolas" panose="020B0609020204030204" pitchFamily="49" charset="0"/>
              <a:cs typeface="Consolas" panose="020B0609020204030204" pitchFamily="49" charset="0"/>
            </a:endParaRPr>
          </a:p>
          <a:p>
            <a:pPr marL="0" indent="0">
              <a:buNone/>
            </a:pPr>
            <a:r>
              <a:rPr lang="en-US" dirty="0">
                <a:cs typeface="Consolas" panose="020B0609020204030204" pitchFamily="49" charset="0"/>
              </a:rPr>
              <a:t>Now all threads are access contiguous elements of Aa and Ab.</a:t>
            </a:r>
          </a:p>
          <a:p>
            <a:pPr marL="0" indent="0">
              <a:buNone/>
            </a:pPr>
            <a:endParaRPr lang="en-US" dirty="0"/>
          </a:p>
        </p:txBody>
      </p:sp>
      <p:sp>
        <p:nvSpPr>
          <p:cNvPr id="5" name="Text Placeholder 4"/>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4756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A31F-4F05-458C-A46C-13EE00B0B7A9}"/>
              </a:ext>
            </a:extLst>
          </p:cNvPr>
          <p:cNvSpPr>
            <a:spLocks noGrp="1"/>
          </p:cNvSpPr>
          <p:nvPr>
            <p:ph type="title"/>
          </p:nvPr>
        </p:nvSpPr>
        <p:spPr/>
        <p:txBody>
          <a:bodyPr/>
          <a:lstStyle/>
          <a:p>
            <a:r>
              <a:rPr lang="en-US" dirty="0"/>
              <a:t>Managed memory</a:t>
            </a:r>
          </a:p>
        </p:txBody>
      </p:sp>
    </p:spTree>
    <p:extLst>
      <p:ext uri="{BB962C8B-B14F-4D97-AF65-F5344CB8AC3E}">
        <p14:creationId xmlns:p14="http://schemas.microsoft.com/office/powerpoint/2010/main" val="10207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Simplified Developer Effort</a:t>
            </a:r>
          </a:p>
        </p:txBody>
      </p:sp>
      <p:grpSp>
        <p:nvGrpSpPr>
          <p:cNvPr id="5" name="Group 4"/>
          <p:cNvGrpSpPr/>
          <p:nvPr/>
        </p:nvGrpSpPr>
        <p:grpSpPr>
          <a:xfrm>
            <a:off x="6189703" y="4182561"/>
            <a:ext cx="3224204" cy="769046"/>
            <a:chOff x="5814712" y="4003549"/>
            <a:chExt cx="3745794" cy="893458"/>
          </a:xfrm>
        </p:grpSpPr>
        <p:sp>
          <p:nvSpPr>
            <p:cNvPr id="6" name="Rounded Rectangle 5"/>
            <p:cNvSpPr/>
            <p:nvPr/>
          </p:nvSpPr>
          <p:spPr>
            <a:xfrm>
              <a:off x="5814712" y="4003549"/>
              <a:ext cx="3745794" cy="893458"/>
            </a:xfrm>
            <a:prstGeom prst="roundRect">
              <a:avLst>
                <a:gd name="adj" fmla="val 8127"/>
              </a:avLst>
            </a:prstGeom>
            <a:gradFill>
              <a:gsLst>
                <a:gs pos="100000">
                  <a:schemeClr val="bg2"/>
                </a:gs>
                <a:gs pos="0">
                  <a:schemeClr val="bg2">
                    <a:lumMod val="85000"/>
                    <a:lumOff val="15000"/>
                  </a:schemeClr>
                </a:gs>
              </a:gsLst>
              <a:lin ang="5400000" scaled="0"/>
            </a:gradFill>
            <a:ln>
              <a:noFill/>
            </a:ln>
            <a:scene3d>
              <a:camera prst="orthographicFront"/>
              <a:lightRig rig="threePt" dir="t"/>
            </a:scene3d>
            <a:sp3d>
              <a:bevelT w="381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5861354" y="4045318"/>
              <a:ext cx="3652511" cy="809918"/>
            </a:xfrm>
            <a:prstGeom prst="roundRect">
              <a:avLst>
                <a:gd name="adj" fmla="val 23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879862" y="4062747"/>
              <a:ext cx="3615492" cy="775053"/>
            </a:xfrm>
            <a:prstGeom prst="rect">
              <a:avLst/>
            </a:prstGeom>
            <a:gradFill>
              <a:gsLst>
                <a:gs pos="0">
                  <a:schemeClr val="bg1">
                    <a:lumMod val="73000"/>
                    <a:lumOff val="27000"/>
                  </a:schemeClr>
                </a:gs>
                <a:gs pos="100000">
                  <a:schemeClr val="bg1">
                    <a:lumMod val="87000"/>
                    <a:lumOff val="13000"/>
                  </a:schemeClr>
                </a:gs>
                <a:gs pos="94000">
                  <a:srgbClr val="070707"/>
                </a:gs>
                <a:gs pos="29000">
                  <a:schemeClr val="bg1"/>
                </a:gs>
                <a:gs pos="28000">
                  <a:schemeClr val="bg1">
                    <a:lumMod val="85000"/>
                    <a:lumOff val="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916883" y="4096139"/>
              <a:ext cx="3541450" cy="708267"/>
            </a:xfrm>
            <a:prstGeom prst="rect">
              <a:avLst/>
            </a:prstGeom>
            <a:gradFill>
              <a:gsLst>
                <a:gs pos="0">
                  <a:srgbClr val="3BB478"/>
                </a:gs>
                <a:gs pos="100000">
                  <a:srgbClr val="3BB478">
                    <a:lumMod val="50000"/>
                  </a:srgbClr>
                </a:gs>
              </a:gsLst>
              <a:lin ang="5400000" scaled="0"/>
            </a:gradFill>
            <a:ln w="9525" cap="flat" cmpd="sng" algn="ctr">
              <a:noFill/>
              <a:prstDash val="solid"/>
              <a:round/>
              <a:headEnd type="none" w="med" len="med"/>
              <a:tailEnd type="none" w="med" len="med"/>
            </a:ln>
            <a:effectLst/>
            <a:scene3d>
              <a:camera prst="orthographicFront"/>
              <a:lightRig rig="brightRoom" dir="t"/>
            </a:scene3d>
            <a:sp3d extrusionH="76200" prstMaterial="powder"/>
          </p:spPr>
          <p:txBody>
            <a:bodyPr/>
            <a:lstStyle/>
            <a:p>
              <a:endParaRPr lang="en-US" b="1" dirty="0">
                <a:solidFill>
                  <a:srgbClr val="FFFFFF"/>
                </a:solidFill>
                <a:latin typeface="Trebuchet MS" pitchFamily="34" charset="0"/>
              </a:endParaRPr>
            </a:p>
          </p:txBody>
        </p:sp>
      </p:grpSp>
      <p:sp>
        <p:nvSpPr>
          <p:cNvPr id="10" name="Title 1"/>
          <p:cNvSpPr txBox="1">
            <a:spLocks/>
          </p:cNvSpPr>
          <p:nvPr/>
        </p:nvSpPr>
        <p:spPr bwMode="auto">
          <a:xfrm>
            <a:off x="1590234" y="1906020"/>
            <a:ext cx="3364724"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2000" dirty="0">
                <a:solidFill>
                  <a:schemeClr val="bg1"/>
                </a:solidFill>
              </a:rPr>
              <a:t>Without Managed Memory</a:t>
            </a:r>
          </a:p>
        </p:txBody>
      </p:sp>
      <p:sp>
        <p:nvSpPr>
          <p:cNvPr id="11" name="Title 1"/>
          <p:cNvSpPr txBox="1">
            <a:spLocks/>
          </p:cNvSpPr>
          <p:nvPr/>
        </p:nvSpPr>
        <p:spPr bwMode="auto">
          <a:xfrm>
            <a:off x="6119443" y="1906020"/>
            <a:ext cx="3364724"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2000" dirty="0">
                <a:solidFill>
                  <a:schemeClr val="bg1"/>
                </a:solidFill>
              </a:rPr>
              <a:t>With Managed Memory</a:t>
            </a:r>
          </a:p>
        </p:txBody>
      </p:sp>
      <p:cxnSp>
        <p:nvCxnSpPr>
          <p:cNvPr id="12" name="Straight Connector 11"/>
          <p:cNvCxnSpPr>
            <a:cxnSpLocks/>
          </p:cNvCxnSpPr>
          <p:nvPr/>
        </p:nvCxnSpPr>
        <p:spPr>
          <a:xfrm>
            <a:off x="6657151" y="3858870"/>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8822541" y="3858870"/>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bwMode="auto">
          <a:xfrm>
            <a:off x="6245783" y="4980668"/>
            <a:ext cx="3112044" cy="313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1600" dirty="0">
                <a:solidFill>
                  <a:schemeClr val="bg1"/>
                </a:solidFill>
                <a:effectLst>
                  <a:outerShdw blurRad="38100" dist="38100" dir="2700000" algn="tl">
                    <a:srgbClr val="000000">
                      <a:alpha val="43137"/>
                    </a:srgbClr>
                  </a:outerShdw>
                </a:effectLst>
              </a:rPr>
              <a:t>Managed Memory</a:t>
            </a:r>
            <a:endParaRPr lang="en-US" sz="1200" b="0" dirty="0">
              <a:solidFill>
                <a:schemeClr val="bg1"/>
              </a:solidFill>
              <a:effectLst>
                <a:outerShdw blurRad="38100" dist="38100" dir="2700000" algn="tl">
                  <a:srgbClr val="000000">
                    <a:alpha val="43137"/>
                  </a:srgbClr>
                </a:outerShdw>
              </a:effectLst>
            </a:endParaRPr>
          </a:p>
        </p:txBody>
      </p:sp>
      <p:cxnSp>
        <p:nvCxnSpPr>
          <p:cNvPr id="15" name="Straight Connector 14"/>
          <p:cNvCxnSpPr>
            <a:cxnSpLocks/>
          </p:cNvCxnSpPr>
          <p:nvPr/>
        </p:nvCxnSpPr>
        <p:spPr>
          <a:xfrm>
            <a:off x="5537201" y="1990756"/>
            <a:ext cx="0" cy="3866920"/>
          </a:xfrm>
          <a:prstGeom prst="line">
            <a:avLst/>
          </a:prstGeom>
          <a:ln w="25400">
            <a:gradFill>
              <a:gsLst>
                <a:gs pos="62000">
                  <a:schemeClr val="bg2"/>
                </a:gs>
                <a:gs pos="100000">
                  <a:schemeClr val="bg2">
                    <a:alpha val="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446133" y="4184675"/>
            <a:ext cx="1357862" cy="769046"/>
            <a:chOff x="1285502" y="3727048"/>
            <a:chExt cx="1577527" cy="893457"/>
          </a:xfrm>
        </p:grpSpPr>
        <p:sp>
          <p:nvSpPr>
            <p:cNvPr id="17" name="Rounded Rectangle 16"/>
            <p:cNvSpPr/>
            <p:nvPr/>
          </p:nvSpPr>
          <p:spPr>
            <a:xfrm>
              <a:off x="1285502" y="3727048"/>
              <a:ext cx="1577527" cy="893457"/>
            </a:xfrm>
            <a:prstGeom prst="roundRect">
              <a:avLst>
                <a:gd name="adj" fmla="val 8127"/>
              </a:avLst>
            </a:prstGeom>
            <a:gradFill>
              <a:gsLst>
                <a:gs pos="100000">
                  <a:schemeClr val="bg2"/>
                </a:gs>
                <a:gs pos="0">
                  <a:schemeClr val="bg2">
                    <a:lumMod val="85000"/>
                    <a:lumOff val="15000"/>
                  </a:schemeClr>
                </a:gs>
              </a:gsLst>
              <a:lin ang="5400000" scaled="0"/>
            </a:gradFill>
            <a:ln>
              <a:noFill/>
            </a:ln>
            <a:scene3d>
              <a:camera prst="orthographicFront"/>
              <a:lightRig rig="threePt" dir="t"/>
            </a:scene3d>
            <a:sp3d>
              <a:bevelT w="381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1332143" y="3768818"/>
              <a:ext cx="1484245" cy="809917"/>
            </a:xfrm>
            <a:prstGeom prst="roundRect">
              <a:avLst>
                <a:gd name="adj" fmla="val 23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3614401" y="4182562"/>
            <a:ext cx="1357862" cy="769046"/>
            <a:chOff x="1285502" y="3727048"/>
            <a:chExt cx="1577527" cy="893457"/>
          </a:xfrm>
        </p:grpSpPr>
        <p:sp>
          <p:nvSpPr>
            <p:cNvPr id="21" name="Rounded Rectangle 20"/>
            <p:cNvSpPr/>
            <p:nvPr/>
          </p:nvSpPr>
          <p:spPr>
            <a:xfrm>
              <a:off x="1285502" y="3727048"/>
              <a:ext cx="1577527" cy="893457"/>
            </a:xfrm>
            <a:prstGeom prst="roundRect">
              <a:avLst>
                <a:gd name="adj" fmla="val 8127"/>
              </a:avLst>
            </a:prstGeom>
            <a:gradFill>
              <a:gsLst>
                <a:gs pos="100000">
                  <a:schemeClr val="bg2"/>
                </a:gs>
                <a:gs pos="0">
                  <a:schemeClr val="bg2">
                    <a:lumMod val="85000"/>
                    <a:lumOff val="15000"/>
                  </a:schemeClr>
                </a:gs>
              </a:gsLst>
              <a:lin ang="5400000" scaled="0"/>
            </a:gradFill>
            <a:ln>
              <a:noFill/>
            </a:ln>
            <a:scene3d>
              <a:camera prst="orthographicFront"/>
              <a:lightRig rig="threePt" dir="t"/>
            </a:scene3d>
            <a:sp3d>
              <a:bevelT w="381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332143" y="3768818"/>
              <a:ext cx="1484245" cy="809917"/>
            </a:xfrm>
            <a:prstGeom prst="roundRect">
              <a:avLst>
                <a:gd name="adj" fmla="val 23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350652" y="3786250"/>
              <a:ext cx="1447226" cy="775052"/>
            </a:xfrm>
            <a:prstGeom prst="rect">
              <a:avLst/>
            </a:prstGeom>
            <a:gradFill>
              <a:gsLst>
                <a:gs pos="0">
                  <a:schemeClr val="bg1">
                    <a:lumMod val="73000"/>
                    <a:lumOff val="27000"/>
                  </a:schemeClr>
                </a:gs>
                <a:gs pos="100000">
                  <a:schemeClr val="bg1">
                    <a:lumMod val="87000"/>
                    <a:lumOff val="13000"/>
                  </a:schemeClr>
                </a:gs>
                <a:gs pos="94000">
                  <a:srgbClr val="070707"/>
                </a:gs>
                <a:gs pos="29000">
                  <a:schemeClr val="bg1"/>
                </a:gs>
                <a:gs pos="28000">
                  <a:schemeClr val="bg1">
                    <a:lumMod val="85000"/>
                    <a:lumOff val="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5" name="Straight Connector 24"/>
          <p:cNvCxnSpPr>
            <a:cxnSpLocks/>
          </p:cNvCxnSpPr>
          <p:nvPr/>
        </p:nvCxnSpPr>
        <p:spPr>
          <a:xfrm>
            <a:off x="2125066" y="3858870"/>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flipH="1">
            <a:off x="2871338" y="4567086"/>
            <a:ext cx="675721" cy="0"/>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4293332" y="3858870"/>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bwMode="auto">
          <a:xfrm>
            <a:off x="1378794" y="4980668"/>
            <a:ext cx="1492544"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1600" dirty="0">
                <a:solidFill>
                  <a:schemeClr val="accent1"/>
                </a:solidFill>
                <a:effectLst>
                  <a:outerShdw blurRad="38100" dist="38100" dir="2700000" algn="tl">
                    <a:srgbClr val="000000">
                      <a:alpha val="43137"/>
                    </a:srgbClr>
                  </a:outerShdw>
                </a:effectLst>
              </a:rPr>
              <a:t>System Memory</a:t>
            </a:r>
            <a:endParaRPr lang="en-US" sz="1200" b="0" dirty="0">
              <a:solidFill>
                <a:schemeClr val="accent1"/>
              </a:solidFill>
              <a:effectLst>
                <a:outerShdw blurRad="38100" dist="38100" dir="2700000" algn="tl">
                  <a:srgbClr val="000000">
                    <a:alpha val="43137"/>
                  </a:srgbClr>
                </a:outerShdw>
              </a:effectLst>
            </a:endParaRPr>
          </a:p>
        </p:txBody>
      </p:sp>
      <p:sp>
        <p:nvSpPr>
          <p:cNvPr id="29" name="Title 1"/>
          <p:cNvSpPr txBox="1">
            <a:spLocks/>
          </p:cNvSpPr>
          <p:nvPr/>
        </p:nvSpPr>
        <p:spPr bwMode="auto">
          <a:xfrm>
            <a:off x="3547060" y="4980668"/>
            <a:ext cx="1492544" cy="313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1600" dirty="0">
                <a:effectLst>
                  <a:outerShdw blurRad="38100" dist="38100" dir="2700000" algn="tl">
                    <a:srgbClr val="000000">
                      <a:alpha val="43137"/>
                    </a:srgbClr>
                  </a:outerShdw>
                </a:effectLst>
              </a:rPr>
              <a:t>GPU Memory</a:t>
            </a:r>
            <a:endParaRPr lang="en-US" sz="1200" b="0" dirty="0">
              <a:effectLst>
                <a:outerShdw blurRad="38100" dist="38100" dir="2700000" algn="tl">
                  <a:srgbClr val="000000">
                    <a:alpha val="43137"/>
                  </a:srgbClr>
                </a:outerShdw>
              </a:effectLst>
            </a:endParaRPr>
          </a:p>
        </p:txBody>
      </p:sp>
      <p:pic>
        <p:nvPicPr>
          <p:cNvPr id="30" name="Picture 29"/>
          <p:cNvPicPr>
            <a:picLocks noChangeAspect="1"/>
          </p:cNvPicPr>
          <p:nvPr/>
        </p:nvPicPr>
        <p:blipFill>
          <a:blip r:embed="rId3"/>
          <a:stretch>
            <a:fillRect/>
          </a:stretch>
        </p:blipFill>
        <p:spPr>
          <a:xfrm>
            <a:off x="1534076" y="2551449"/>
            <a:ext cx="1180437" cy="1280474"/>
          </a:xfrm>
          <a:prstGeom prst="rect">
            <a:avLst/>
          </a:prstGeom>
          <a:effectLst/>
        </p:spPr>
      </p:pic>
      <p:pic>
        <p:nvPicPr>
          <p:cNvPr id="31" name="Picture 30"/>
          <p:cNvPicPr>
            <a:picLocks noChangeAspect="1"/>
          </p:cNvPicPr>
          <p:nvPr/>
        </p:nvPicPr>
        <p:blipFill>
          <a:blip r:embed="rId4"/>
          <a:stretch>
            <a:fillRect/>
          </a:stretch>
        </p:blipFill>
        <p:spPr>
          <a:xfrm>
            <a:off x="3605636" y="2521308"/>
            <a:ext cx="1375389" cy="1328474"/>
          </a:xfrm>
          <a:prstGeom prst="rect">
            <a:avLst/>
          </a:prstGeom>
          <a:effectLst/>
        </p:spPr>
      </p:pic>
      <p:pic>
        <p:nvPicPr>
          <p:cNvPr id="32" name="Picture 31"/>
          <p:cNvPicPr>
            <a:picLocks noChangeAspect="1"/>
          </p:cNvPicPr>
          <p:nvPr/>
        </p:nvPicPr>
        <p:blipFill>
          <a:blip r:embed="rId3"/>
          <a:stretch>
            <a:fillRect/>
          </a:stretch>
        </p:blipFill>
        <p:spPr>
          <a:xfrm>
            <a:off x="6063286" y="2542561"/>
            <a:ext cx="1180437" cy="1280474"/>
          </a:xfrm>
          <a:prstGeom prst="rect">
            <a:avLst/>
          </a:prstGeom>
          <a:effectLst/>
        </p:spPr>
      </p:pic>
      <p:pic>
        <p:nvPicPr>
          <p:cNvPr id="33" name="Picture 32"/>
          <p:cNvPicPr>
            <a:picLocks noChangeAspect="1"/>
          </p:cNvPicPr>
          <p:nvPr/>
        </p:nvPicPr>
        <p:blipFill>
          <a:blip r:embed="rId4"/>
          <a:stretch>
            <a:fillRect/>
          </a:stretch>
        </p:blipFill>
        <p:spPr>
          <a:xfrm>
            <a:off x="8134846" y="2512420"/>
            <a:ext cx="1375389" cy="1328474"/>
          </a:xfrm>
          <a:prstGeom prst="rect">
            <a:avLst/>
          </a:prstGeom>
          <a:effectLst/>
        </p:spPr>
      </p:pic>
      <p:sp>
        <p:nvSpPr>
          <p:cNvPr id="34" name="Rounded Rectangle 33"/>
          <p:cNvSpPr/>
          <p:nvPr/>
        </p:nvSpPr>
        <p:spPr>
          <a:xfrm>
            <a:off x="6480699" y="661226"/>
            <a:ext cx="3701988" cy="945632"/>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Commonly referred to as “unified memory.”</a:t>
            </a:r>
          </a:p>
        </p:txBody>
      </p:sp>
      <p:sp>
        <p:nvSpPr>
          <p:cNvPr id="37" name="Rectangle 36">
            <a:extLst>
              <a:ext uri="{FF2B5EF4-FFF2-40B4-BE49-F238E27FC236}">
                <a16:creationId xmlns:a16="http://schemas.microsoft.com/office/drawing/2014/main" id="{4D03D123-F957-491E-8D40-A26E17639350}"/>
              </a:ext>
            </a:extLst>
          </p:cNvPr>
          <p:cNvSpPr/>
          <p:nvPr/>
        </p:nvSpPr>
        <p:spPr>
          <a:xfrm>
            <a:off x="1534076" y="4260148"/>
            <a:ext cx="1181974" cy="609643"/>
          </a:xfrm>
          <a:prstGeom prst="rect">
            <a:avLst/>
          </a:prstGeom>
          <a:gradFill>
            <a:gsLst>
              <a:gs pos="0">
                <a:schemeClr val="tx2"/>
              </a:gs>
              <a:gs pos="100000">
                <a:schemeClr val="tx2">
                  <a:lumMod val="50000"/>
                </a:schemeClr>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p:spPr>
        <p:txBody>
          <a:bodyPr/>
          <a:lstStyle/>
          <a:p>
            <a:endParaRPr lang="en-US" b="1" dirty="0">
              <a:solidFill>
                <a:srgbClr val="FFFFFF"/>
              </a:solidFill>
              <a:latin typeface="Trebuchet MS" pitchFamily="34" charset="0"/>
            </a:endParaRPr>
          </a:p>
        </p:txBody>
      </p:sp>
      <p:sp>
        <p:nvSpPr>
          <p:cNvPr id="39" name="Rectangle 38">
            <a:extLst>
              <a:ext uri="{FF2B5EF4-FFF2-40B4-BE49-F238E27FC236}">
                <a16:creationId xmlns:a16="http://schemas.microsoft.com/office/drawing/2014/main" id="{E6BE39BF-8325-4BEA-B49B-D694779B8330}"/>
              </a:ext>
            </a:extLst>
          </p:cNvPr>
          <p:cNvSpPr/>
          <p:nvPr/>
        </p:nvSpPr>
        <p:spPr>
          <a:xfrm>
            <a:off x="3701320" y="4259265"/>
            <a:ext cx="1181974" cy="609643"/>
          </a:xfrm>
          <a:prstGeom prst="rect">
            <a:avLst/>
          </a:prstGeom>
          <a:gradFill>
            <a:gsLst>
              <a:gs pos="0">
                <a:srgbClr val="7BF429"/>
              </a:gs>
              <a:gs pos="100000">
                <a:schemeClr val="tx2">
                  <a:lumMod val="50000"/>
                </a:schemeClr>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p:spPr>
        <p:txBody>
          <a:bodyPr/>
          <a:lstStyle/>
          <a:p>
            <a:endParaRPr lang="en-US" b="1" dirty="0">
              <a:solidFill>
                <a:srgbClr val="FFFFFF"/>
              </a:solidFill>
              <a:latin typeface="Trebuchet MS" pitchFamily="34" charset="0"/>
            </a:endParaRPr>
          </a:p>
        </p:txBody>
      </p:sp>
      <p:sp>
        <p:nvSpPr>
          <p:cNvPr id="40" name="Title 39">
            <a:extLst>
              <a:ext uri="{FF2B5EF4-FFF2-40B4-BE49-F238E27FC236}">
                <a16:creationId xmlns:a16="http://schemas.microsoft.com/office/drawing/2014/main" id="{3F0EB4D3-5F3A-4992-8733-0BBF48F6AB82}"/>
              </a:ext>
            </a:extLst>
          </p:cNvPr>
          <p:cNvSpPr>
            <a:spLocks noGrp="1"/>
          </p:cNvSpPr>
          <p:nvPr>
            <p:ph type="title"/>
          </p:nvPr>
        </p:nvSpPr>
        <p:spPr>
          <a:xfrm>
            <a:off x="419641" y="649796"/>
            <a:ext cx="6237510" cy="590931"/>
          </a:xfrm>
        </p:spPr>
        <p:txBody>
          <a:bodyPr/>
          <a:lstStyle/>
          <a:p>
            <a:r>
              <a:rPr lang="en-US" dirty="0" err="1"/>
              <a:t>Cuda</a:t>
            </a:r>
            <a:r>
              <a:rPr lang="en-US" dirty="0"/>
              <a:t> managed memory</a:t>
            </a:r>
          </a:p>
        </p:txBody>
      </p:sp>
      <p:sp>
        <p:nvSpPr>
          <p:cNvPr id="42" name="TextBox 41">
            <a:extLst>
              <a:ext uri="{FF2B5EF4-FFF2-40B4-BE49-F238E27FC236}">
                <a16:creationId xmlns:a16="http://schemas.microsoft.com/office/drawing/2014/main" id="{21C39453-3797-4180-9FC1-8BE9FD5BD6C4}"/>
              </a:ext>
            </a:extLst>
          </p:cNvPr>
          <p:cNvSpPr txBox="1"/>
          <p:nvPr/>
        </p:nvSpPr>
        <p:spPr>
          <a:xfrm>
            <a:off x="6277647" y="4313899"/>
            <a:ext cx="2999539"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tx1"/>
                </a:solidFill>
              </a:rPr>
              <a:t>CPU and GPU memories are </a:t>
            </a:r>
            <a:br>
              <a:rPr lang="en-US" sz="1400" dirty="0">
                <a:solidFill>
                  <a:schemeClr val="tx1"/>
                </a:solidFill>
              </a:rPr>
            </a:br>
            <a:r>
              <a:rPr lang="en-US" sz="1400" dirty="0">
                <a:solidFill>
                  <a:schemeClr val="tx1"/>
                </a:solidFill>
              </a:rPr>
              <a:t>combined into a single, shared pool</a:t>
            </a:r>
          </a:p>
        </p:txBody>
      </p:sp>
    </p:spTree>
    <p:extLst>
      <p:ext uri="{BB962C8B-B14F-4D97-AF65-F5344CB8AC3E}">
        <p14:creationId xmlns:p14="http://schemas.microsoft.com/office/powerpoint/2010/main" val="24995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a:t>Managed memory</a:t>
            </a:r>
          </a:p>
        </p:txBody>
      </p:sp>
      <p:sp>
        <p:nvSpPr>
          <p:cNvPr id="3" name="Content Placeholder 2">
            <a:extLst>
              <a:ext uri="{FF2B5EF4-FFF2-40B4-BE49-F238E27FC236}">
                <a16:creationId xmlns:a16="http://schemas.microsoft.com/office/drawing/2014/main" id="{A6A84FA9-BCF1-453E-95F9-FE4225B4324E}"/>
              </a:ext>
            </a:extLst>
          </p:cNvPr>
          <p:cNvSpPr>
            <a:spLocks noGrp="1"/>
          </p:cNvSpPr>
          <p:nvPr>
            <p:ph idx="1"/>
          </p:nvPr>
        </p:nvSpPr>
        <p:spPr>
          <a:xfrm>
            <a:off x="436740" y="2103035"/>
            <a:ext cx="5811660" cy="3718925"/>
          </a:xfrm>
        </p:spPr>
        <p:txBody>
          <a:bodyPr/>
          <a:lstStyle/>
          <a:p>
            <a:r>
              <a:rPr lang="en-US" dirty="0"/>
              <a:t>The programmer will almost always be able to get better performance by manually handling data transfers</a:t>
            </a:r>
          </a:p>
          <a:p>
            <a:r>
              <a:rPr lang="en-US" dirty="0"/>
              <a:t>Memory allocation/deallocation takes longer with managed memory</a:t>
            </a:r>
          </a:p>
          <a:p>
            <a:r>
              <a:rPr lang="en-US" dirty="0"/>
              <a:t>Cannot transfer data asynchronously</a:t>
            </a:r>
          </a:p>
          <a:p>
            <a:r>
              <a:rPr lang="en-US" dirty="0"/>
              <a:t>Cannot be used with static memory*</a:t>
            </a:r>
          </a:p>
          <a:p>
            <a:r>
              <a:rPr lang="en-US" dirty="0"/>
              <a:t>Performance depends on how the data is accessed</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Limitations</a:t>
            </a:r>
          </a:p>
        </p:txBody>
      </p:sp>
      <p:grpSp>
        <p:nvGrpSpPr>
          <p:cNvPr id="5" name="Group 4">
            <a:extLst>
              <a:ext uri="{FF2B5EF4-FFF2-40B4-BE49-F238E27FC236}">
                <a16:creationId xmlns:a16="http://schemas.microsoft.com/office/drawing/2014/main" id="{494F5693-EF25-40AB-9A53-411786668200}"/>
              </a:ext>
            </a:extLst>
          </p:cNvPr>
          <p:cNvGrpSpPr/>
          <p:nvPr/>
        </p:nvGrpSpPr>
        <p:grpSpPr>
          <a:xfrm>
            <a:off x="6964403" y="4055502"/>
            <a:ext cx="3224204" cy="769046"/>
            <a:chOff x="5814712" y="4003549"/>
            <a:chExt cx="3745794" cy="893458"/>
          </a:xfrm>
        </p:grpSpPr>
        <p:sp>
          <p:nvSpPr>
            <p:cNvPr id="6" name="Rounded Rectangle 5">
              <a:extLst>
                <a:ext uri="{FF2B5EF4-FFF2-40B4-BE49-F238E27FC236}">
                  <a16:creationId xmlns:a16="http://schemas.microsoft.com/office/drawing/2014/main" id="{B08E99B9-4237-490A-B65A-BE45E329CB3A}"/>
                </a:ext>
              </a:extLst>
            </p:cNvPr>
            <p:cNvSpPr/>
            <p:nvPr/>
          </p:nvSpPr>
          <p:spPr>
            <a:xfrm>
              <a:off x="5814712" y="4003549"/>
              <a:ext cx="3745794" cy="893458"/>
            </a:xfrm>
            <a:prstGeom prst="roundRect">
              <a:avLst>
                <a:gd name="adj" fmla="val 8127"/>
              </a:avLst>
            </a:prstGeom>
            <a:gradFill>
              <a:gsLst>
                <a:gs pos="100000">
                  <a:schemeClr val="bg2"/>
                </a:gs>
                <a:gs pos="0">
                  <a:schemeClr val="bg2">
                    <a:lumMod val="85000"/>
                    <a:lumOff val="15000"/>
                  </a:schemeClr>
                </a:gs>
              </a:gsLst>
              <a:lin ang="5400000" scaled="0"/>
            </a:gradFill>
            <a:ln>
              <a:noFill/>
            </a:ln>
            <a:scene3d>
              <a:camera prst="orthographicFront"/>
              <a:lightRig rig="threePt" dir="t"/>
            </a:scene3d>
            <a:sp3d>
              <a:bevelT w="381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296F3806-D9BB-45A5-AA8D-1849E8CE530E}"/>
                </a:ext>
              </a:extLst>
            </p:cNvPr>
            <p:cNvSpPr/>
            <p:nvPr/>
          </p:nvSpPr>
          <p:spPr>
            <a:xfrm>
              <a:off x="5861354" y="4045318"/>
              <a:ext cx="3652511" cy="809918"/>
            </a:xfrm>
            <a:prstGeom prst="roundRect">
              <a:avLst>
                <a:gd name="adj" fmla="val 23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4BEC647-ACA7-40FA-9C83-D3B554E86210}"/>
                </a:ext>
              </a:extLst>
            </p:cNvPr>
            <p:cNvSpPr/>
            <p:nvPr/>
          </p:nvSpPr>
          <p:spPr>
            <a:xfrm>
              <a:off x="5879862" y="4062747"/>
              <a:ext cx="3615492" cy="775053"/>
            </a:xfrm>
            <a:prstGeom prst="rect">
              <a:avLst/>
            </a:prstGeom>
            <a:gradFill>
              <a:gsLst>
                <a:gs pos="0">
                  <a:schemeClr val="bg1">
                    <a:lumMod val="73000"/>
                    <a:lumOff val="27000"/>
                  </a:schemeClr>
                </a:gs>
                <a:gs pos="100000">
                  <a:schemeClr val="bg1">
                    <a:lumMod val="87000"/>
                    <a:lumOff val="13000"/>
                  </a:schemeClr>
                </a:gs>
                <a:gs pos="94000">
                  <a:srgbClr val="070707"/>
                </a:gs>
                <a:gs pos="29000">
                  <a:schemeClr val="bg1"/>
                </a:gs>
                <a:gs pos="28000">
                  <a:schemeClr val="bg1">
                    <a:lumMod val="85000"/>
                    <a:lumOff val="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4D5CB0-1BB2-4648-BBCD-9065ADD07426}"/>
                </a:ext>
              </a:extLst>
            </p:cNvPr>
            <p:cNvSpPr/>
            <p:nvPr/>
          </p:nvSpPr>
          <p:spPr>
            <a:xfrm>
              <a:off x="5916883" y="4096139"/>
              <a:ext cx="3541450" cy="708267"/>
            </a:xfrm>
            <a:prstGeom prst="rect">
              <a:avLst/>
            </a:prstGeom>
            <a:gradFill>
              <a:gsLst>
                <a:gs pos="0">
                  <a:srgbClr val="3BB478"/>
                </a:gs>
                <a:gs pos="100000">
                  <a:srgbClr val="3BB478">
                    <a:lumMod val="50000"/>
                  </a:srgbClr>
                </a:gs>
              </a:gsLst>
              <a:lin ang="5400000" scaled="0"/>
            </a:gradFill>
            <a:ln w="9525" cap="flat" cmpd="sng" algn="ctr">
              <a:noFill/>
              <a:prstDash val="solid"/>
              <a:round/>
              <a:headEnd type="none" w="med" len="med"/>
              <a:tailEnd type="none" w="med" len="med"/>
            </a:ln>
            <a:effectLst/>
            <a:scene3d>
              <a:camera prst="orthographicFront"/>
              <a:lightRig rig="brightRoom" dir="t"/>
            </a:scene3d>
            <a:sp3d extrusionH="76200" prstMaterial="powder"/>
          </p:spPr>
          <p:txBody>
            <a:bodyPr/>
            <a:lstStyle/>
            <a:p>
              <a:endParaRPr lang="en-US" b="1" dirty="0">
                <a:solidFill>
                  <a:srgbClr val="FFFFFF"/>
                </a:solidFill>
                <a:latin typeface="Trebuchet MS" pitchFamily="34" charset="0"/>
              </a:endParaRPr>
            </a:p>
          </p:txBody>
        </p:sp>
      </p:grpSp>
      <p:sp>
        <p:nvSpPr>
          <p:cNvPr id="10" name="Title 1">
            <a:extLst>
              <a:ext uri="{FF2B5EF4-FFF2-40B4-BE49-F238E27FC236}">
                <a16:creationId xmlns:a16="http://schemas.microsoft.com/office/drawing/2014/main" id="{DCB8B24D-79C3-4173-8C23-D45CE0760B7E}"/>
              </a:ext>
            </a:extLst>
          </p:cNvPr>
          <p:cNvSpPr txBox="1">
            <a:spLocks/>
          </p:cNvSpPr>
          <p:nvPr/>
        </p:nvSpPr>
        <p:spPr bwMode="auto">
          <a:xfrm>
            <a:off x="6894143" y="1778961"/>
            <a:ext cx="3364724"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2000" dirty="0">
                <a:solidFill>
                  <a:schemeClr val="bg1"/>
                </a:solidFill>
              </a:rPr>
              <a:t>With Managed Memory</a:t>
            </a:r>
          </a:p>
        </p:txBody>
      </p:sp>
      <p:cxnSp>
        <p:nvCxnSpPr>
          <p:cNvPr id="11" name="Straight Connector 10">
            <a:extLst>
              <a:ext uri="{FF2B5EF4-FFF2-40B4-BE49-F238E27FC236}">
                <a16:creationId xmlns:a16="http://schemas.microsoft.com/office/drawing/2014/main" id="{28469493-E846-4F10-BAAC-755865E67A99}"/>
              </a:ext>
            </a:extLst>
          </p:cNvPr>
          <p:cNvCxnSpPr>
            <a:cxnSpLocks/>
          </p:cNvCxnSpPr>
          <p:nvPr/>
        </p:nvCxnSpPr>
        <p:spPr>
          <a:xfrm>
            <a:off x="7431851" y="3731811"/>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00235A-652F-431D-A0C3-BA162375E9A5}"/>
              </a:ext>
            </a:extLst>
          </p:cNvPr>
          <p:cNvCxnSpPr>
            <a:cxnSpLocks/>
          </p:cNvCxnSpPr>
          <p:nvPr/>
        </p:nvCxnSpPr>
        <p:spPr>
          <a:xfrm>
            <a:off x="9597241" y="3731811"/>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EAEE2B2-DE4A-4CB1-BE89-5E8616CFC989}"/>
              </a:ext>
            </a:extLst>
          </p:cNvPr>
          <p:cNvSpPr txBox="1">
            <a:spLocks/>
          </p:cNvSpPr>
          <p:nvPr/>
        </p:nvSpPr>
        <p:spPr bwMode="auto">
          <a:xfrm>
            <a:off x="7020483" y="4853609"/>
            <a:ext cx="3112044" cy="313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1600" dirty="0">
                <a:solidFill>
                  <a:schemeClr val="bg1"/>
                </a:solidFill>
                <a:effectLst>
                  <a:outerShdw blurRad="38100" dist="38100" dir="2700000" algn="tl">
                    <a:srgbClr val="000000">
                      <a:alpha val="43137"/>
                    </a:srgbClr>
                  </a:outerShdw>
                </a:effectLst>
              </a:rPr>
              <a:t>Managed Memory</a:t>
            </a:r>
            <a:endParaRPr lang="en-US" sz="1200" b="0" dirty="0">
              <a:solidFill>
                <a:schemeClr val="bg1"/>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60736802-1AD3-4BF9-B193-BB71BA504A83}"/>
              </a:ext>
            </a:extLst>
          </p:cNvPr>
          <p:cNvPicPr>
            <a:picLocks noChangeAspect="1"/>
          </p:cNvPicPr>
          <p:nvPr/>
        </p:nvPicPr>
        <p:blipFill>
          <a:blip r:embed="rId3"/>
          <a:stretch>
            <a:fillRect/>
          </a:stretch>
        </p:blipFill>
        <p:spPr>
          <a:xfrm>
            <a:off x="6837986" y="2415502"/>
            <a:ext cx="1180437" cy="1280474"/>
          </a:xfrm>
          <a:prstGeom prst="rect">
            <a:avLst/>
          </a:prstGeom>
          <a:effectLst/>
        </p:spPr>
      </p:pic>
      <p:pic>
        <p:nvPicPr>
          <p:cNvPr id="15" name="Picture 14">
            <a:extLst>
              <a:ext uri="{FF2B5EF4-FFF2-40B4-BE49-F238E27FC236}">
                <a16:creationId xmlns:a16="http://schemas.microsoft.com/office/drawing/2014/main" id="{B8915D6A-D5B1-4039-878C-26A27982519E}"/>
              </a:ext>
            </a:extLst>
          </p:cNvPr>
          <p:cNvPicPr>
            <a:picLocks noChangeAspect="1"/>
          </p:cNvPicPr>
          <p:nvPr/>
        </p:nvPicPr>
        <p:blipFill>
          <a:blip r:embed="rId4"/>
          <a:stretch>
            <a:fillRect/>
          </a:stretch>
        </p:blipFill>
        <p:spPr>
          <a:xfrm>
            <a:off x="8909546" y="2385361"/>
            <a:ext cx="1375389" cy="1328474"/>
          </a:xfrm>
          <a:prstGeom prst="rect">
            <a:avLst/>
          </a:prstGeom>
          <a:effectLst/>
        </p:spPr>
      </p:pic>
    </p:spTree>
    <p:extLst>
      <p:ext uri="{BB962C8B-B14F-4D97-AF65-F5344CB8AC3E}">
        <p14:creationId xmlns:p14="http://schemas.microsoft.com/office/powerpoint/2010/main" val="17887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a:t>Managed memory</a:t>
            </a:r>
          </a:p>
        </p:txBody>
      </p:sp>
      <p:sp>
        <p:nvSpPr>
          <p:cNvPr id="3" name="Content Placeholder 2">
            <a:extLst>
              <a:ext uri="{FF2B5EF4-FFF2-40B4-BE49-F238E27FC236}">
                <a16:creationId xmlns:a16="http://schemas.microsoft.com/office/drawing/2014/main" id="{A6A84FA9-BCF1-453E-95F9-FE4225B4324E}"/>
              </a:ext>
            </a:extLst>
          </p:cNvPr>
          <p:cNvSpPr>
            <a:spLocks noGrp="1"/>
          </p:cNvSpPr>
          <p:nvPr>
            <p:ph idx="1"/>
          </p:nvPr>
        </p:nvSpPr>
        <p:spPr>
          <a:xfrm>
            <a:off x="436740" y="2103036"/>
            <a:ext cx="9948672" cy="2280706"/>
          </a:xfrm>
        </p:spPr>
        <p:txBody>
          <a:bodyPr/>
          <a:lstStyle/>
          <a:p>
            <a:r>
              <a:rPr lang="en-US" dirty="0"/>
              <a:t>Handling explicit data transfers between the host and device (CPU and GPU) can be difficult</a:t>
            </a:r>
          </a:p>
          <a:p>
            <a:r>
              <a:rPr lang="en-US" dirty="0"/>
              <a:t>PGI provides the managed target option for NVIDIA Tesla GPUs</a:t>
            </a:r>
          </a:p>
          <a:p>
            <a:r>
              <a:rPr lang="en-US" dirty="0"/>
              <a:t>This will tell the compiler allocate all memory as CUDA Managed Memory</a:t>
            </a:r>
          </a:p>
          <a:p>
            <a:r>
              <a:rPr lang="en-US" dirty="0"/>
              <a:t>This generally means that the programmer will do less work, but the code is less portable.</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Why and How to Use It</a:t>
            </a:r>
          </a:p>
        </p:txBody>
      </p:sp>
      <p:sp>
        <p:nvSpPr>
          <p:cNvPr id="5" name="TextBox 4">
            <a:extLst>
              <a:ext uri="{FF2B5EF4-FFF2-40B4-BE49-F238E27FC236}">
                <a16:creationId xmlns:a16="http://schemas.microsoft.com/office/drawing/2014/main" id="{26A72752-68B3-46FE-A0DA-5DBF0FFB0C79}"/>
              </a:ext>
            </a:extLst>
          </p:cNvPr>
          <p:cNvSpPr txBox="1"/>
          <p:nvPr/>
        </p:nvSpPr>
        <p:spPr>
          <a:xfrm>
            <a:off x="419641" y="4588619"/>
            <a:ext cx="7056923" cy="369332"/>
          </a:xfrm>
          <a:prstGeom prst="rect">
            <a:avLst/>
          </a:prstGeom>
          <a:solidFill>
            <a:schemeClr val="tx1">
              <a:lumMod val="9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pgcc</a:t>
            </a: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acc</a:t>
            </a:r>
            <a:r>
              <a:rPr lang="en-US" sz="2000" dirty="0">
                <a:solidFill>
                  <a:schemeClr val="bg1"/>
                </a:solidFill>
                <a:latin typeface="Consolas" panose="020B0609020204030204" pitchFamily="49" charset="0"/>
                <a:cs typeface="Courier New" panose="02070309020205020404" pitchFamily="49" charset="0"/>
              </a:rPr>
              <a:t> –ta=</a:t>
            </a:r>
            <a:r>
              <a:rPr lang="en-US" sz="2000" dirty="0" err="1">
                <a:solidFill>
                  <a:schemeClr val="bg1"/>
                </a:solidFill>
                <a:latin typeface="Consolas" panose="020B0609020204030204" pitchFamily="49" charset="0"/>
                <a:cs typeface="Courier New" panose="02070309020205020404" pitchFamily="49" charset="0"/>
              </a:rPr>
              <a:t>tesla</a:t>
            </a:r>
            <a:r>
              <a:rPr lang="en-US" sz="2000" dirty="0" err="1">
                <a:solidFill>
                  <a:srgbClr val="FF5400"/>
                </a:solidFill>
                <a:latin typeface="Consolas" panose="020B0609020204030204" pitchFamily="49" charset="0"/>
                <a:cs typeface="Courier New" panose="02070309020205020404" pitchFamily="49" charset="0"/>
              </a:rPr>
              <a:t>:managed</a:t>
            </a:r>
            <a:r>
              <a:rPr lang="en-US" sz="2000" dirty="0">
                <a:solidFill>
                  <a:srgbClr val="FF5400"/>
                </a:solidFill>
                <a:latin typeface="Consolas" panose="020B0609020204030204" pitchFamily="49" charset="0"/>
                <a:cs typeface="Courier New" panose="02070309020205020404" pitchFamily="49" charset="0"/>
              </a:rPr>
              <a:t> </a:t>
            </a:r>
            <a:r>
              <a:rPr lang="en-US" sz="2000" dirty="0">
                <a:solidFill>
                  <a:schemeClr val="bg1"/>
                </a:solidFill>
                <a:latin typeface="Consolas" panose="020B0609020204030204" pitchFamily="49" charset="0"/>
                <a:cs typeface="Courier New" panose="02070309020205020404" pitchFamily="49" charset="0"/>
              </a:rPr>
              <a:t>–</a:t>
            </a:r>
            <a:r>
              <a:rPr lang="en-US" sz="2000" dirty="0" err="1">
                <a:solidFill>
                  <a:schemeClr val="bg1"/>
                </a:solidFill>
                <a:latin typeface="Consolas" panose="020B0609020204030204" pitchFamily="49" charset="0"/>
                <a:cs typeface="Courier New" panose="02070309020205020404" pitchFamily="49" charset="0"/>
              </a:rPr>
              <a:t>Minfo</a:t>
            </a:r>
            <a:r>
              <a:rPr lang="en-US" sz="2000" dirty="0">
                <a:solidFill>
                  <a:schemeClr val="bg1"/>
                </a:solidFill>
                <a:latin typeface="Consolas" panose="020B0609020204030204" pitchFamily="49" charset="0"/>
                <a:cs typeface="Courier New" panose="02070309020205020404" pitchFamily="49" charset="0"/>
              </a:rPr>
              <a:t>=accel </a:t>
            </a:r>
            <a:r>
              <a:rPr lang="en-US" sz="2000" dirty="0" err="1">
                <a:solidFill>
                  <a:schemeClr val="bg1"/>
                </a:solidFill>
                <a:latin typeface="Consolas" panose="020B0609020204030204" pitchFamily="49" charset="0"/>
                <a:cs typeface="Courier New" panose="02070309020205020404" pitchFamily="49" charset="0"/>
              </a:rPr>
              <a:t>main.c</a:t>
            </a:r>
            <a:endParaRPr lang="en-US" sz="2000" dirty="0">
              <a:solidFill>
                <a:schemeClr val="bg1"/>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35297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4895A6-B7CA-424B-9FB7-5E75CED05A82}"/>
              </a:ext>
            </a:extLst>
          </p:cNvPr>
          <p:cNvSpPr/>
          <p:nvPr/>
        </p:nvSpPr>
        <p:spPr>
          <a:xfrm>
            <a:off x="419641" y="5035318"/>
            <a:ext cx="10212264" cy="567623"/>
          </a:xfrm>
          <a:prstGeom prst="rect">
            <a:avLst/>
          </a:prstGeom>
          <a:gradFill flip="none" rotWithShape="1">
            <a:gsLst>
              <a:gs pos="6000">
                <a:srgbClr val="0080A7"/>
              </a:gs>
              <a:gs pos="50000">
                <a:schemeClr val="tx1"/>
              </a:gs>
              <a:gs pos="94000">
                <a:srgbClr val="FF54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Using managed memory should be a stepping stone to quickly port the code.</a:t>
            </a:r>
          </a:p>
        </p:txBody>
      </p:sp>
      <p:sp>
        <p:nvSpPr>
          <p:cNvPr id="10" name="Rectangle 9">
            <a:extLst>
              <a:ext uri="{FF2B5EF4-FFF2-40B4-BE49-F238E27FC236}">
                <a16:creationId xmlns:a16="http://schemas.microsoft.com/office/drawing/2014/main" id="{B7ED1432-CECA-4B18-8B41-A292362B9DA6}"/>
              </a:ext>
            </a:extLst>
          </p:cNvPr>
          <p:cNvSpPr/>
          <p:nvPr/>
        </p:nvSpPr>
        <p:spPr>
          <a:xfrm>
            <a:off x="419641" y="1713493"/>
            <a:ext cx="4982538" cy="3028836"/>
          </a:xfrm>
          <a:prstGeom prst="rect">
            <a:avLst/>
          </a:prstGeom>
          <a:noFill/>
          <a:ln w="762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kern="0" dirty="0"/>
              <a:t>Programmer based parallelization</a:t>
            </a:r>
          </a:p>
          <a:p>
            <a:pPr defTabSz="914400"/>
            <a:r>
              <a:rPr lang="en-US" sz="2400" kern="0" dirty="0"/>
              <a:t>Programmer based optimizations</a:t>
            </a:r>
          </a:p>
          <a:p>
            <a:pPr defTabSz="914400"/>
            <a:r>
              <a:rPr lang="en-US" sz="2400" kern="0" dirty="0"/>
              <a:t>Programmer based restrictions</a:t>
            </a:r>
          </a:p>
          <a:p>
            <a:endParaRPr lang="en-US" sz="2400" dirty="0">
              <a:solidFill>
                <a:schemeClr val="bg1"/>
              </a:solidFill>
            </a:endParaRPr>
          </a:p>
        </p:txBody>
      </p:sp>
      <p:sp>
        <p:nvSpPr>
          <p:cNvPr id="11" name="Rectangle 10">
            <a:extLst>
              <a:ext uri="{FF2B5EF4-FFF2-40B4-BE49-F238E27FC236}">
                <a16:creationId xmlns:a16="http://schemas.microsoft.com/office/drawing/2014/main" id="{2295FC61-1668-4CEE-BA4A-44DE4DD3399E}"/>
              </a:ext>
            </a:extLst>
          </p:cNvPr>
          <p:cNvSpPr/>
          <p:nvPr/>
        </p:nvSpPr>
        <p:spPr>
          <a:xfrm>
            <a:off x="5649367" y="1713493"/>
            <a:ext cx="4982538" cy="3028836"/>
          </a:xfrm>
          <a:prstGeom prst="rect">
            <a:avLst/>
          </a:prstGeom>
          <a:noFill/>
          <a:ln w="762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bg1"/>
              </a:solidFill>
            </a:endParaRPr>
          </a:p>
          <a:p>
            <a:endParaRPr lang="en-US" sz="28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12" name="Rectangle 11">
            <a:extLst>
              <a:ext uri="{FF2B5EF4-FFF2-40B4-BE49-F238E27FC236}">
                <a16:creationId xmlns:a16="http://schemas.microsoft.com/office/drawing/2014/main" id="{D25CD0E3-2023-4AE1-96F3-8EF9638D939A}"/>
              </a:ext>
            </a:extLst>
          </p:cNvPr>
          <p:cNvSpPr/>
          <p:nvPr/>
        </p:nvSpPr>
        <p:spPr>
          <a:xfrm>
            <a:off x="419641" y="1715093"/>
            <a:ext cx="4980328" cy="732832"/>
          </a:xfrm>
          <a:prstGeom prst="rect">
            <a:avLst/>
          </a:prstGeom>
          <a:solidFill>
            <a:srgbClr val="0080A7"/>
          </a:solidFill>
          <a:ln w="762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Pro</a:t>
            </a:r>
          </a:p>
        </p:txBody>
      </p:sp>
      <p:sp>
        <p:nvSpPr>
          <p:cNvPr id="13" name="Rectangle 12">
            <a:extLst>
              <a:ext uri="{FF2B5EF4-FFF2-40B4-BE49-F238E27FC236}">
                <a16:creationId xmlns:a16="http://schemas.microsoft.com/office/drawing/2014/main" id="{1F63CAD5-2331-42FC-B2FF-2DC5DBB4822D}"/>
              </a:ext>
            </a:extLst>
          </p:cNvPr>
          <p:cNvSpPr/>
          <p:nvPr/>
        </p:nvSpPr>
        <p:spPr>
          <a:xfrm>
            <a:off x="5649367" y="1713494"/>
            <a:ext cx="4982538" cy="734432"/>
          </a:xfrm>
          <a:prstGeom prst="rect">
            <a:avLst/>
          </a:prstGeom>
          <a:solidFill>
            <a:srgbClr val="FF5400"/>
          </a:solidFill>
          <a:ln w="762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Con</a:t>
            </a:r>
          </a:p>
        </p:txBody>
      </p:sp>
      <p:sp>
        <p:nvSpPr>
          <p:cNvPr id="2" name="Title 1">
            <a:extLst>
              <a:ext uri="{FF2B5EF4-FFF2-40B4-BE49-F238E27FC236}">
                <a16:creationId xmlns:a16="http://schemas.microsoft.com/office/drawing/2014/main" id="{E31A253F-5906-4AF5-B404-5D5F85434ABB}"/>
              </a:ext>
            </a:extLst>
          </p:cNvPr>
          <p:cNvSpPr>
            <a:spLocks noGrp="1"/>
          </p:cNvSpPr>
          <p:nvPr>
            <p:ph type="title"/>
          </p:nvPr>
        </p:nvSpPr>
        <p:spPr/>
        <p:txBody>
          <a:bodyPr/>
          <a:lstStyle/>
          <a:p>
            <a:r>
              <a:rPr lang="en-US" dirty="0"/>
              <a:t>Pros &amp; Cons of Managed Memory</a:t>
            </a:r>
          </a:p>
        </p:txBody>
      </p:sp>
      <p:sp>
        <p:nvSpPr>
          <p:cNvPr id="3" name="Content Placeholder 2">
            <a:extLst>
              <a:ext uri="{FF2B5EF4-FFF2-40B4-BE49-F238E27FC236}">
                <a16:creationId xmlns:a16="http://schemas.microsoft.com/office/drawing/2014/main" id="{90FB6022-5B25-45DF-8475-A99C4AC2B0A3}"/>
              </a:ext>
            </a:extLst>
          </p:cNvPr>
          <p:cNvSpPr>
            <a:spLocks noGrp="1"/>
          </p:cNvSpPr>
          <p:nvPr>
            <p:ph idx="1"/>
          </p:nvPr>
        </p:nvSpPr>
        <p:spPr>
          <a:xfrm>
            <a:off x="669039" y="2786780"/>
            <a:ext cx="4653732" cy="1616694"/>
          </a:xfrm>
        </p:spPr>
        <p:txBody>
          <a:bodyPr/>
          <a:lstStyle/>
          <a:p>
            <a:r>
              <a:rPr lang="en-US" dirty="0"/>
              <a:t>Simple porting of complex data structures</a:t>
            </a:r>
          </a:p>
          <a:p>
            <a:r>
              <a:rPr lang="en-US" dirty="0"/>
              <a:t>Concentrate on parallelism first and data later</a:t>
            </a:r>
          </a:p>
        </p:txBody>
      </p:sp>
      <p:sp>
        <p:nvSpPr>
          <p:cNvPr id="14" name="Content Placeholder 2">
            <a:extLst>
              <a:ext uri="{FF2B5EF4-FFF2-40B4-BE49-F238E27FC236}">
                <a16:creationId xmlns:a16="http://schemas.microsoft.com/office/drawing/2014/main" id="{8C87C193-523A-4BEB-9DEB-4652A2544A10}"/>
              </a:ext>
            </a:extLst>
          </p:cNvPr>
          <p:cNvSpPr txBox="1">
            <a:spLocks/>
          </p:cNvSpPr>
          <p:nvPr/>
        </p:nvSpPr>
        <p:spPr bwMode="auto">
          <a:xfrm>
            <a:off x="5747979" y="2786780"/>
            <a:ext cx="4791684" cy="16166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kern="0" dirty="0"/>
              <a:t>Limited to the PGI compiler and NVIDIA GPUs, no portability</a:t>
            </a:r>
          </a:p>
          <a:p>
            <a:pPr defTabSz="914400"/>
            <a:r>
              <a:rPr lang="en-US" kern="0" dirty="0"/>
              <a:t>Performance will depend heavily on access pattern</a:t>
            </a:r>
          </a:p>
        </p:txBody>
      </p:sp>
    </p:spTree>
    <p:extLst>
      <p:ext uri="{BB962C8B-B14F-4D97-AF65-F5344CB8AC3E}">
        <p14:creationId xmlns:p14="http://schemas.microsoft.com/office/powerpoint/2010/main" val="331564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A31F-4F05-458C-A46C-13EE00B0B7A9}"/>
              </a:ext>
            </a:extLst>
          </p:cNvPr>
          <p:cNvSpPr>
            <a:spLocks noGrp="1"/>
          </p:cNvSpPr>
          <p:nvPr>
            <p:ph type="title"/>
          </p:nvPr>
        </p:nvSpPr>
        <p:spPr/>
        <p:txBody>
          <a:bodyPr/>
          <a:lstStyle/>
          <a:p>
            <a:r>
              <a:rPr lang="en-US" dirty="0"/>
              <a:t>unstructured data Directives</a:t>
            </a:r>
          </a:p>
        </p:txBody>
      </p:sp>
    </p:spTree>
    <p:extLst>
      <p:ext uri="{BB962C8B-B14F-4D97-AF65-F5344CB8AC3E}">
        <p14:creationId xmlns:p14="http://schemas.microsoft.com/office/powerpoint/2010/main" val="3794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8346-CB21-4A5E-9E82-9F2396AA80A7}"/>
              </a:ext>
            </a:extLst>
          </p:cNvPr>
          <p:cNvSpPr>
            <a:spLocks noGrp="1"/>
          </p:cNvSpPr>
          <p:nvPr>
            <p:ph type="title"/>
          </p:nvPr>
        </p:nvSpPr>
        <p:spPr/>
        <p:txBody>
          <a:bodyPr/>
          <a:lstStyle/>
          <a:p>
            <a:r>
              <a:rPr lang="en-US" dirty="0" err="1"/>
              <a:t>unStructured</a:t>
            </a:r>
            <a:r>
              <a:rPr lang="en-US" dirty="0"/>
              <a:t> data Directives</a:t>
            </a:r>
          </a:p>
        </p:txBody>
      </p:sp>
      <p:sp>
        <p:nvSpPr>
          <p:cNvPr id="3" name="Content Placeholder 2">
            <a:extLst>
              <a:ext uri="{FF2B5EF4-FFF2-40B4-BE49-F238E27FC236}">
                <a16:creationId xmlns:a16="http://schemas.microsoft.com/office/drawing/2014/main" id="{CA419F10-EAEF-49AA-9482-9205DA58205C}"/>
              </a:ext>
            </a:extLst>
          </p:cNvPr>
          <p:cNvSpPr>
            <a:spLocks noGrp="1"/>
          </p:cNvSpPr>
          <p:nvPr>
            <p:ph idx="1"/>
          </p:nvPr>
        </p:nvSpPr>
        <p:spPr>
          <a:xfrm>
            <a:off x="242305" y="1806569"/>
            <a:ext cx="4914359" cy="3718925"/>
          </a:xfrm>
        </p:spPr>
        <p:txBody>
          <a:bodyPr/>
          <a:lstStyle/>
          <a:p>
            <a:r>
              <a:rPr lang="en-US" dirty="0"/>
              <a:t>The </a:t>
            </a:r>
            <a:r>
              <a:rPr lang="en-US" b="1" dirty="0">
                <a:solidFill>
                  <a:srgbClr val="030382"/>
                </a:solidFill>
              </a:rPr>
              <a:t>enter data </a:t>
            </a:r>
            <a:r>
              <a:rPr lang="en-US" dirty="0"/>
              <a:t>directive handles device memory </a:t>
            </a:r>
            <a:r>
              <a:rPr lang="en-US" b="1" dirty="0">
                <a:solidFill>
                  <a:srgbClr val="030382"/>
                </a:solidFill>
              </a:rPr>
              <a:t>allocation</a:t>
            </a:r>
          </a:p>
          <a:p>
            <a:r>
              <a:rPr lang="en-US" dirty="0"/>
              <a:t>You may use either the </a:t>
            </a:r>
            <a:r>
              <a:rPr lang="en-US" b="1" dirty="0">
                <a:solidFill>
                  <a:srgbClr val="030382"/>
                </a:solidFill>
              </a:rPr>
              <a:t>create</a:t>
            </a:r>
            <a:r>
              <a:rPr lang="en-US" dirty="0"/>
              <a:t> or the </a:t>
            </a:r>
            <a:r>
              <a:rPr lang="en-US" b="1" dirty="0">
                <a:solidFill>
                  <a:srgbClr val="030382"/>
                </a:solidFill>
              </a:rPr>
              <a:t>copyin</a:t>
            </a:r>
            <a:r>
              <a:rPr lang="en-US" dirty="0"/>
              <a:t> clause for memory allocation</a:t>
            </a:r>
          </a:p>
          <a:p>
            <a:r>
              <a:rPr lang="en-US" dirty="0"/>
              <a:t>You may allocate more than one array at a time, and you may allocate arrays in any function</a:t>
            </a:r>
          </a:p>
          <a:p>
            <a:r>
              <a:rPr lang="en-US" dirty="0"/>
              <a:t>The enter data directive is </a:t>
            </a:r>
            <a:r>
              <a:rPr lang="en-US" b="1" dirty="0"/>
              <a:t>not </a:t>
            </a:r>
            <a:r>
              <a:rPr lang="en-US" dirty="0"/>
              <a:t>the start of a data region, because you may have multiple enter data directives</a:t>
            </a:r>
          </a:p>
        </p:txBody>
      </p:sp>
      <p:sp>
        <p:nvSpPr>
          <p:cNvPr id="4" name="Text Placeholder 3">
            <a:extLst>
              <a:ext uri="{FF2B5EF4-FFF2-40B4-BE49-F238E27FC236}">
                <a16:creationId xmlns:a16="http://schemas.microsoft.com/office/drawing/2014/main" id="{33C9F628-0CD6-40F0-9299-BAF6625527AC}"/>
              </a:ext>
            </a:extLst>
          </p:cNvPr>
          <p:cNvSpPr>
            <a:spLocks noGrp="1"/>
          </p:cNvSpPr>
          <p:nvPr>
            <p:ph type="body" sz="quarter" idx="10"/>
          </p:nvPr>
        </p:nvSpPr>
        <p:spPr/>
        <p:txBody>
          <a:bodyPr/>
          <a:lstStyle/>
          <a:p>
            <a:r>
              <a:rPr lang="en-US" dirty="0"/>
              <a:t>Enter Data Directive</a:t>
            </a:r>
          </a:p>
        </p:txBody>
      </p:sp>
      <p:sp>
        <p:nvSpPr>
          <p:cNvPr id="5" name="TextBox 4">
            <a:extLst>
              <a:ext uri="{FF2B5EF4-FFF2-40B4-BE49-F238E27FC236}">
                <a16:creationId xmlns:a16="http://schemas.microsoft.com/office/drawing/2014/main" id="{693B33FD-2786-4543-BAC7-62689CBCB87F}"/>
              </a:ext>
            </a:extLst>
          </p:cNvPr>
          <p:cNvSpPr txBox="1"/>
          <p:nvPr/>
        </p:nvSpPr>
        <p:spPr>
          <a:xfrm>
            <a:off x="5302094" y="2004213"/>
            <a:ext cx="5344663" cy="1477328"/>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b="1" dirty="0">
                <a:solidFill>
                  <a:srgbClr val="0C4E9B"/>
                </a:solidFill>
                <a:latin typeface="Consolas" panose="020B0609020204030204" pitchFamily="49" charset="0"/>
                <a:cs typeface="Courier New" panose="02070309020205020404" pitchFamily="49" charset="0"/>
              </a:rPr>
              <a:t>#pragma acc enter data </a:t>
            </a:r>
            <a:r>
              <a:rPr lang="en-US" sz="2000" b="1" i="1" dirty="0">
                <a:solidFill>
                  <a:srgbClr val="0C4E9B"/>
                </a:solidFill>
                <a:latin typeface="Consolas" panose="020B0609020204030204" pitchFamily="49" charset="0"/>
                <a:cs typeface="Courier New" panose="02070309020205020404" pitchFamily="49" charset="0"/>
              </a:rPr>
              <a:t>clauses</a:t>
            </a:r>
            <a:endParaRPr lang="en-US" sz="2000" b="1" dirty="0">
              <a:solidFill>
                <a:srgbClr val="0C4E9B"/>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b="1" dirty="0">
                <a:solidFill>
                  <a:srgbClr val="0C4E9B"/>
                </a:solidFill>
                <a:latin typeface="Consolas" panose="020B0609020204030204" pitchFamily="49" charset="0"/>
                <a:cs typeface="Courier New" panose="02070309020205020404" pitchFamily="49" charset="0"/>
              </a:rPr>
              <a:t>#pragma acc exit data </a:t>
            </a:r>
            <a:r>
              <a:rPr lang="en-US" sz="2000" b="1" i="1" dirty="0">
                <a:solidFill>
                  <a:srgbClr val="0C4E9B"/>
                </a:solidFill>
                <a:latin typeface="Consolas" panose="020B0609020204030204" pitchFamily="49" charset="0"/>
                <a:cs typeface="Courier New" panose="02070309020205020404" pitchFamily="49" charset="0"/>
              </a:rPr>
              <a:t>clauses</a:t>
            </a:r>
            <a:endParaRPr lang="en-US" sz="2000" b="1" dirty="0">
              <a:solidFill>
                <a:srgbClr val="0C4E9B"/>
              </a:solidFill>
              <a:latin typeface="Consolas" panose="020B06090202040302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695512E4-8444-4A3B-A9CA-F2B714062366}"/>
              </a:ext>
            </a:extLst>
          </p:cNvPr>
          <p:cNvSpPr txBox="1"/>
          <p:nvPr/>
        </p:nvSpPr>
        <p:spPr>
          <a:xfrm>
            <a:off x="5302094" y="4048166"/>
            <a:ext cx="5344663" cy="1477328"/>
          </a:xfrm>
          <a:prstGeom prst="rect">
            <a:avLst/>
          </a:prstGeom>
          <a:solidFill>
            <a:schemeClr val="tx1">
              <a:lumMod val="95000"/>
            </a:schemeClr>
          </a:solidFill>
          <a:ln w="38100">
            <a:solidFill>
              <a:srgbClr val="F1562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b="1" dirty="0">
                <a:solidFill>
                  <a:srgbClr val="F1572E"/>
                </a:solidFill>
                <a:latin typeface="Consolas" panose="020B0609020204030204" pitchFamily="49" charset="0"/>
                <a:cs typeface="Courier New" panose="02070309020205020404" pitchFamily="49" charset="0"/>
              </a:rPr>
              <a:t>!$acc enter data </a:t>
            </a:r>
            <a:r>
              <a:rPr lang="en-US" sz="2000" b="1" i="1" dirty="0">
                <a:solidFill>
                  <a:srgbClr val="F1572E"/>
                </a:solidFill>
                <a:latin typeface="Consolas" panose="020B0609020204030204" pitchFamily="49" charset="0"/>
                <a:cs typeface="Courier New" panose="02070309020205020404" pitchFamily="49" charset="0"/>
              </a:rPr>
              <a:t>clauses</a:t>
            </a:r>
            <a:endParaRPr lang="en-US" sz="2000" b="1" dirty="0">
              <a:solidFill>
                <a:srgbClr val="F1572E"/>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b="1" dirty="0">
                <a:solidFill>
                  <a:srgbClr val="F1572E"/>
                </a:solidFill>
                <a:latin typeface="Consolas" panose="020B0609020204030204" pitchFamily="49" charset="0"/>
                <a:cs typeface="Courier New" panose="02070309020205020404" pitchFamily="49" charset="0"/>
              </a:rPr>
              <a:t>!$acc exit data </a:t>
            </a:r>
            <a:r>
              <a:rPr lang="en-US" sz="2000" b="1" i="1" dirty="0">
                <a:solidFill>
                  <a:srgbClr val="F1572E"/>
                </a:solidFill>
                <a:latin typeface="Consolas" panose="020B0609020204030204" pitchFamily="49" charset="0"/>
                <a:cs typeface="Courier New" panose="02070309020205020404" pitchFamily="49" charset="0"/>
              </a:rPr>
              <a:t>clauses</a:t>
            </a:r>
            <a:endParaRPr lang="en-US" sz="2000" b="1" dirty="0">
              <a:solidFill>
                <a:srgbClr val="F1572E"/>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23035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8346-CB21-4A5E-9E82-9F2396AA80A7}"/>
              </a:ext>
            </a:extLst>
          </p:cNvPr>
          <p:cNvSpPr>
            <a:spLocks noGrp="1"/>
          </p:cNvSpPr>
          <p:nvPr>
            <p:ph type="title"/>
          </p:nvPr>
        </p:nvSpPr>
        <p:spPr/>
        <p:txBody>
          <a:bodyPr/>
          <a:lstStyle/>
          <a:p>
            <a:r>
              <a:rPr lang="en-US" dirty="0" err="1"/>
              <a:t>unStructured</a:t>
            </a:r>
            <a:r>
              <a:rPr lang="en-US" dirty="0"/>
              <a:t> data Directives</a:t>
            </a:r>
          </a:p>
        </p:txBody>
      </p:sp>
      <p:sp>
        <p:nvSpPr>
          <p:cNvPr id="3" name="Content Placeholder 2">
            <a:extLst>
              <a:ext uri="{FF2B5EF4-FFF2-40B4-BE49-F238E27FC236}">
                <a16:creationId xmlns:a16="http://schemas.microsoft.com/office/drawing/2014/main" id="{CA419F10-EAEF-49AA-9482-9205DA58205C}"/>
              </a:ext>
            </a:extLst>
          </p:cNvPr>
          <p:cNvSpPr>
            <a:spLocks noGrp="1"/>
          </p:cNvSpPr>
          <p:nvPr>
            <p:ph idx="1"/>
          </p:nvPr>
        </p:nvSpPr>
        <p:spPr>
          <a:xfrm>
            <a:off x="242305" y="1649401"/>
            <a:ext cx="5016925" cy="3718925"/>
          </a:xfrm>
        </p:spPr>
        <p:txBody>
          <a:bodyPr/>
          <a:lstStyle/>
          <a:p>
            <a:r>
              <a:rPr lang="en-US" dirty="0"/>
              <a:t>The </a:t>
            </a:r>
            <a:r>
              <a:rPr lang="en-US" b="1" dirty="0">
                <a:solidFill>
                  <a:srgbClr val="030382"/>
                </a:solidFill>
              </a:rPr>
              <a:t>exit data </a:t>
            </a:r>
            <a:r>
              <a:rPr lang="en-US" dirty="0"/>
              <a:t>directive handles device memory </a:t>
            </a:r>
            <a:r>
              <a:rPr lang="en-US" b="1" dirty="0">
                <a:solidFill>
                  <a:srgbClr val="030382"/>
                </a:solidFill>
              </a:rPr>
              <a:t>deallocation</a:t>
            </a:r>
          </a:p>
          <a:p>
            <a:r>
              <a:rPr lang="en-US" dirty="0"/>
              <a:t>You may use either the </a:t>
            </a:r>
            <a:r>
              <a:rPr lang="en-US" b="1" dirty="0">
                <a:solidFill>
                  <a:srgbClr val="030382"/>
                </a:solidFill>
              </a:rPr>
              <a:t>delete</a:t>
            </a:r>
            <a:r>
              <a:rPr lang="en-US" dirty="0"/>
              <a:t> or the </a:t>
            </a:r>
            <a:r>
              <a:rPr lang="en-US" b="1" dirty="0">
                <a:solidFill>
                  <a:srgbClr val="030382"/>
                </a:solidFill>
              </a:rPr>
              <a:t>copyout</a:t>
            </a:r>
            <a:r>
              <a:rPr lang="en-US" dirty="0"/>
              <a:t> clause for memory deallocation</a:t>
            </a:r>
          </a:p>
          <a:p>
            <a:r>
              <a:rPr lang="en-US" dirty="0"/>
              <a:t>You may use the exit data directive to deallocate any array that was previously allocated with the enter data directive</a:t>
            </a:r>
          </a:p>
          <a:p>
            <a:r>
              <a:rPr lang="en-US" dirty="0"/>
              <a:t>One of the biggest advantages of using unstructured data directives is the ability to do device memory allocation and deallocation in </a:t>
            </a:r>
            <a:r>
              <a:rPr lang="en-US" b="1" dirty="0">
                <a:solidFill>
                  <a:srgbClr val="030382"/>
                </a:solidFill>
              </a:rPr>
              <a:t>completely different functions</a:t>
            </a:r>
          </a:p>
        </p:txBody>
      </p:sp>
      <p:sp>
        <p:nvSpPr>
          <p:cNvPr id="4" name="Text Placeholder 3">
            <a:extLst>
              <a:ext uri="{FF2B5EF4-FFF2-40B4-BE49-F238E27FC236}">
                <a16:creationId xmlns:a16="http://schemas.microsoft.com/office/drawing/2014/main" id="{33C9F628-0CD6-40F0-9299-BAF6625527AC}"/>
              </a:ext>
            </a:extLst>
          </p:cNvPr>
          <p:cNvSpPr>
            <a:spLocks noGrp="1"/>
          </p:cNvSpPr>
          <p:nvPr>
            <p:ph type="body" sz="quarter" idx="10"/>
          </p:nvPr>
        </p:nvSpPr>
        <p:spPr/>
        <p:txBody>
          <a:bodyPr/>
          <a:lstStyle/>
          <a:p>
            <a:r>
              <a:rPr lang="en-US" dirty="0"/>
              <a:t>Exit Data Directive</a:t>
            </a:r>
          </a:p>
        </p:txBody>
      </p:sp>
      <p:sp>
        <p:nvSpPr>
          <p:cNvPr id="5" name="TextBox 4">
            <a:extLst>
              <a:ext uri="{FF2B5EF4-FFF2-40B4-BE49-F238E27FC236}">
                <a16:creationId xmlns:a16="http://schemas.microsoft.com/office/drawing/2014/main" id="{693B33FD-2786-4543-BAC7-62689CBCB87F}"/>
              </a:ext>
            </a:extLst>
          </p:cNvPr>
          <p:cNvSpPr txBox="1"/>
          <p:nvPr/>
        </p:nvSpPr>
        <p:spPr>
          <a:xfrm>
            <a:off x="5302094" y="2004213"/>
            <a:ext cx="5344663" cy="1477328"/>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b="1" dirty="0">
                <a:solidFill>
                  <a:srgbClr val="0C4E9B"/>
                </a:solidFill>
                <a:latin typeface="Consolas" panose="020B0609020204030204" pitchFamily="49" charset="0"/>
                <a:cs typeface="Courier New" panose="02070309020205020404" pitchFamily="49" charset="0"/>
              </a:rPr>
              <a:t>#pragma acc enter data </a:t>
            </a:r>
            <a:r>
              <a:rPr lang="en-US" sz="2000" b="1" i="1" dirty="0">
                <a:solidFill>
                  <a:srgbClr val="0C4E9B"/>
                </a:solidFill>
                <a:latin typeface="Consolas" panose="020B0609020204030204" pitchFamily="49" charset="0"/>
                <a:cs typeface="Courier New" panose="02070309020205020404" pitchFamily="49" charset="0"/>
              </a:rPr>
              <a:t>clauses</a:t>
            </a:r>
            <a:endParaRPr lang="en-US" sz="2000" b="1" dirty="0">
              <a:solidFill>
                <a:srgbClr val="0C4E9B"/>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b="1" dirty="0">
                <a:solidFill>
                  <a:srgbClr val="0C4E9B"/>
                </a:solidFill>
                <a:latin typeface="Consolas" panose="020B0609020204030204" pitchFamily="49" charset="0"/>
                <a:cs typeface="Courier New" panose="02070309020205020404" pitchFamily="49" charset="0"/>
              </a:rPr>
              <a:t>#pragma acc exit data </a:t>
            </a:r>
            <a:r>
              <a:rPr lang="en-US" sz="2000" b="1" i="1" dirty="0">
                <a:solidFill>
                  <a:srgbClr val="0C4E9B"/>
                </a:solidFill>
                <a:latin typeface="Consolas" panose="020B0609020204030204" pitchFamily="49" charset="0"/>
                <a:cs typeface="Courier New" panose="02070309020205020404" pitchFamily="49" charset="0"/>
              </a:rPr>
              <a:t>clauses</a:t>
            </a:r>
            <a:endParaRPr lang="en-US" sz="2000" b="1" dirty="0">
              <a:solidFill>
                <a:srgbClr val="0C4E9B"/>
              </a:solidFill>
              <a:latin typeface="Consolas" panose="020B06090202040302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695512E4-8444-4A3B-A9CA-F2B714062366}"/>
              </a:ext>
            </a:extLst>
          </p:cNvPr>
          <p:cNvSpPr txBox="1"/>
          <p:nvPr/>
        </p:nvSpPr>
        <p:spPr>
          <a:xfrm>
            <a:off x="5302094" y="4048166"/>
            <a:ext cx="5344663" cy="1477328"/>
          </a:xfrm>
          <a:prstGeom prst="rect">
            <a:avLst/>
          </a:prstGeom>
          <a:solidFill>
            <a:schemeClr val="tx1">
              <a:lumMod val="95000"/>
            </a:schemeClr>
          </a:solidFill>
          <a:ln w="38100">
            <a:solidFill>
              <a:srgbClr val="F1562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b="1" dirty="0">
                <a:solidFill>
                  <a:srgbClr val="F1572E"/>
                </a:solidFill>
                <a:latin typeface="Consolas" panose="020B0609020204030204" pitchFamily="49" charset="0"/>
                <a:cs typeface="Courier New" panose="02070309020205020404" pitchFamily="49" charset="0"/>
              </a:rPr>
              <a:t>!$acc enter data </a:t>
            </a:r>
            <a:r>
              <a:rPr lang="en-US" sz="2000" b="1" i="1" dirty="0">
                <a:solidFill>
                  <a:srgbClr val="F1572E"/>
                </a:solidFill>
                <a:latin typeface="Consolas" panose="020B0609020204030204" pitchFamily="49" charset="0"/>
                <a:cs typeface="Courier New" panose="02070309020205020404" pitchFamily="49" charset="0"/>
              </a:rPr>
              <a:t>clauses</a:t>
            </a:r>
            <a:endParaRPr lang="en-US" sz="2000" b="1" dirty="0">
              <a:solidFill>
                <a:srgbClr val="F1572E"/>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b="1" dirty="0">
                <a:solidFill>
                  <a:srgbClr val="F1572E"/>
                </a:solidFill>
                <a:latin typeface="Consolas" panose="020B0609020204030204" pitchFamily="49" charset="0"/>
                <a:cs typeface="Courier New" panose="02070309020205020404" pitchFamily="49" charset="0"/>
              </a:rPr>
              <a:t>!$acc exit data </a:t>
            </a:r>
            <a:r>
              <a:rPr lang="en-US" sz="2000" b="1" i="1" dirty="0">
                <a:solidFill>
                  <a:srgbClr val="F1572E"/>
                </a:solidFill>
                <a:latin typeface="Consolas" panose="020B0609020204030204" pitchFamily="49" charset="0"/>
                <a:cs typeface="Courier New" panose="02070309020205020404" pitchFamily="49" charset="0"/>
              </a:rPr>
              <a:t>clauses</a:t>
            </a:r>
            <a:endParaRPr lang="en-US" sz="2000" b="1" dirty="0">
              <a:solidFill>
                <a:srgbClr val="F1572E"/>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240772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err="1"/>
              <a:t>unStructured</a:t>
            </a:r>
            <a:r>
              <a:rPr lang="en-US" dirty="0"/>
              <a:t> data Directives</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Basic Example</a:t>
            </a:r>
          </a:p>
        </p:txBody>
      </p:sp>
      <p:sp>
        <p:nvSpPr>
          <p:cNvPr id="5" name="TextBox 4">
            <a:extLst>
              <a:ext uri="{FF2B5EF4-FFF2-40B4-BE49-F238E27FC236}">
                <a16:creationId xmlns:a16="http://schemas.microsoft.com/office/drawing/2014/main" id="{1E38C9C3-06E5-4AB2-97A9-B2A711D4096F}"/>
              </a:ext>
            </a:extLst>
          </p:cNvPr>
          <p:cNvSpPr txBox="1"/>
          <p:nvPr/>
        </p:nvSpPr>
        <p:spPr>
          <a:xfrm>
            <a:off x="419641" y="2122193"/>
            <a:ext cx="8482312" cy="2308324"/>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endParaRPr lang="en-US" sz="2000" dirty="0">
              <a:solidFill>
                <a:srgbClr val="C00000"/>
              </a:solidFill>
              <a:latin typeface="Consolas" panose="020B0609020204030204" pitchFamily="49" charset="0"/>
              <a:cs typeface="Courier New" panose="02070309020205020404" pitchFamily="49" charset="0"/>
            </a:endParaRPr>
          </a:p>
          <a:p>
            <a:pPr>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8E4000"/>
                </a:solidFill>
                <a:latin typeface="Consolas" panose="020B0609020204030204" pitchFamily="49" charset="0"/>
                <a:cs typeface="Courier New" panose="02070309020205020404" pitchFamily="49" charset="0"/>
              </a:rPr>
              <a:t>	#pragma acc parallel loop</a:t>
            </a:r>
            <a:endParaRPr lang="en-US" sz="2000" dirty="0">
              <a:solidFill>
                <a:srgbClr val="C00000"/>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a:solidFill>
                  <a:srgbClr val="3051FF"/>
                </a:solidFill>
                <a:latin typeface="Consolas" panose="020B0609020204030204" pitchFamily="49" charset="0"/>
                <a:cs typeface="Courier New" panose="02070309020205020404" pitchFamily="49" charset="0"/>
              </a:rPr>
              <a:t>for</a:t>
            </a:r>
            <a:r>
              <a:rPr lang="en-US" sz="2000" dirty="0">
                <a:solidFill>
                  <a:schemeClr val="bg1"/>
                </a:solidFill>
                <a:latin typeface="Consolas" panose="020B0609020204030204" pitchFamily="49" charset="0"/>
                <a:cs typeface="Courier New" panose="02070309020205020404" pitchFamily="49" charset="0"/>
              </a:rPr>
              <a:t>(</a:t>
            </a:r>
            <a:r>
              <a:rPr lang="en-US" sz="2000" dirty="0" err="1">
                <a:solidFill>
                  <a:srgbClr val="A64CFF"/>
                </a:solidFill>
                <a:latin typeface="Consolas" panose="020B0609020204030204" pitchFamily="49" charset="0"/>
                <a:cs typeface="Courier New" panose="02070309020205020404" pitchFamily="49" charset="0"/>
              </a:rPr>
              <a:t>int</a:t>
            </a:r>
            <a:r>
              <a:rPr lang="en-US" sz="2000" dirty="0">
                <a:solidFill>
                  <a:schemeClr val="bg1"/>
                </a:solidFill>
                <a:latin typeface="Consolas" panose="020B0609020204030204" pitchFamily="49" charset="0"/>
                <a:cs typeface="Courier New" panose="02070309020205020404" pitchFamily="49" charset="0"/>
              </a:rPr>
              <a:t> i = </a:t>
            </a:r>
            <a:r>
              <a:rPr lang="en-US" sz="2000" dirty="0">
                <a:solidFill>
                  <a:srgbClr val="FF8738"/>
                </a:solidFill>
                <a:latin typeface="Consolas" panose="020B0609020204030204" pitchFamily="49" charset="0"/>
                <a:cs typeface="Courier New" panose="02070309020205020404" pitchFamily="49" charset="0"/>
              </a:rPr>
              <a:t>0</a:t>
            </a:r>
            <a:r>
              <a:rPr lang="en-US" sz="2000" dirty="0">
                <a:solidFill>
                  <a:schemeClr val="bg1"/>
                </a:solidFill>
                <a:latin typeface="Consolas" panose="020B0609020204030204" pitchFamily="49" charset="0"/>
                <a:cs typeface="Courier New" panose="02070309020205020404" pitchFamily="49" charset="0"/>
              </a:rPr>
              <a:t>; i &lt; N; i</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c[i] = a[i] </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 b[i];</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255556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1470-0C1D-4E4B-A062-643485772DB6}"/>
              </a:ext>
            </a:extLst>
          </p:cNvPr>
          <p:cNvSpPr>
            <a:spLocks noGrp="1"/>
          </p:cNvSpPr>
          <p:nvPr>
            <p:ph type="title"/>
          </p:nvPr>
        </p:nvSpPr>
        <p:spPr/>
        <p:txBody>
          <a:bodyPr/>
          <a:lstStyle/>
          <a:p>
            <a:r>
              <a:rPr lang="en-US" dirty="0"/>
              <a:t>Homework Solution</a:t>
            </a:r>
          </a:p>
        </p:txBody>
      </p:sp>
    </p:spTree>
    <p:extLst>
      <p:ext uri="{BB962C8B-B14F-4D97-AF65-F5344CB8AC3E}">
        <p14:creationId xmlns:p14="http://schemas.microsoft.com/office/powerpoint/2010/main" val="166805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a:xfrm>
            <a:off x="419641" y="649796"/>
            <a:ext cx="9976104" cy="590931"/>
          </a:xfrm>
        </p:spPr>
        <p:txBody>
          <a:bodyPr/>
          <a:lstStyle/>
          <a:p>
            <a:r>
              <a:rPr lang="en-US" dirty="0"/>
              <a:t>unstructured data Directives</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Basic Example</a:t>
            </a:r>
          </a:p>
        </p:txBody>
      </p:sp>
      <p:sp>
        <p:nvSpPr>
          <p:cNvPr id="5" name="TextBox 4">
            <a:extLst>
              <a:ext uri="{FF2B5EF4-FFF2-40B4-BE49-F238E27FC236}">
                <a16:creationId xmlns:a16="http://schemas.microsoft.com/office/drawing/2014/main" id="{1E38C9C3-06E5-4AB2-97A9-B2A711D4096F}"/>
              </a:ext>
            </a:extLst>
          </p:cNvPr>
          <p:cNvSpPr txBox="1"/>
          <p:nvPr/>
        </p:nvSpPr>
        <p:spPr>
          <a:xfrm>
            <a:off x="419642" y="2113228"/>
            <a:ext cx="8484108" cy="2308324"/>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2000" dirty="0">
                <a:solidFill>
                  <a:srgbClr val="8E4000"/>
                </a:solidFill>
                <a:latin typeface="Consolas" panose="020B0609020204030204" pitchFamily="49" charset="0"/>
                <a:cs typeface="Courier New" panose="02070309020205020404" pitchFamily="49" charset="0"/>
              </a:rPr>
              <a:t>#pragma acc enter data copyin(a[0:N],b[0:N]) create(c[0:N])</a:t>
            </a:r>
          </a:p>
          <a:p>
            <a:pPr>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8E4000"/>
                </a:solidFill>
                <a:latin typeface="Consolas" panose="020B0609020204030204" pitchFamily="49" charset="0"/>
                <a:cs typeface="Courier New" panose="02070309020205020404" pitchFamily="49" charset="0"/>
              </a:rPr>
              <a:t>	#pragma acc parallel loop</a:t>
            </a:r>
            <a:endParaRPr lang="en-US" sz="2000" dirty="0">
              <a:solidFill>
                <a:srgbClr val="C00000"/>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a:solidFill>
                  <a:srgbClr val="3051FF"/>
                </a:solidFill>
                <a:latin typeface="Consolas" panose="020B0609020204030204" pitchFamily="49" charset="0"/>
                <a:cs typeface="Courier New" panose="02070309020205020404" pitchFamily="49" charset="0"/>
              </a:rPr>
              <a:t>for</a:t>
            </a:r>
            <a:r>
              <a:rPr lang="en-US" sz="2000" dirty="0">
                <a:solidFill>
                  <a:schemeClr val="bg1"/>
                </a:solidFill>
                <a:latin typeface="Consolas" panose="020B0609020204030204" pitchFamily="49" charset="0"/>
                <a:cs typeface="Courier New" panose="02070309020205020404" pitchFamily="49" charset="0"/>
              </a:rPr>
              <a:t>(</a:t>
            </a:r>
            <a:r>
              <a:rPr lang="en-US" sz="2000" dirty="0" err="1">
                <a:solidFill>
                  <a:srgbClr val="A64CFF"/>
                </a:solidFill>
                <a:latin typeface="Consolas" panose="020B0609020204030204" pitchFamily="49" charset="0"/>
                <a:cs typeface="Courier New" panose="02070309020205020404" pitchFamily="49" charset="0"/>
              </a:rPr>
              <a:t>int</a:t>
            </a:r>
            <a:r>
              <a:rPr lang="en-US" sz="2000" dirty="0">
                <a:solidFill>
                  <a:schemeClr val="bg1"/>
                </a:solidFill>
                <a:latin typeface="Consolas" panose="020B0609020204030204" pitchFamily="49" charset="0"/>
                <a:cs typeface="Courier New" panose="02070309020205020404" pitchFamily="49" charset="0"/>
              </a:rPr>
              <a:t> i = </a:t>
            </a:r>
            <a:r>
              <a:rPr lang="en-US" sz="2000" dirty="0">
                <a:solidFill>
                  <a:srgbClr val="FF8738"/>
                </a:solidFill>
                <a:latin typeface="Consolas" panose="020B0609020204030204" pitchFamily="49" charset="0"/>
                <a:cs typeface="Courier New" panose="02070309020205020404" pitchFamily="49" charset="0"/>
              </a:rPr>
              <a:t>0</a:t>
            </a:r>
            <a:r>
              <a:rPr lang="en-US" sz="2000" dirty="0">
                <a:solidFill>
                  <a:schemeClr val="bg1"/>
                </a:solidFill>
                <a:latin typeface="Consolas" panose="020B0609020204030204" pitchFamily="49" charset="0"/>
                <a:cs typeface="Courier New" panose="02070309020205020404" pitchFamily="49" charset="0"/>
              </a:rPr>
              <a:t>; i &lt; N; i</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c[i] = a[i] </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 b[i];</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8E4000"/>
                </a:solidFill>
                <a:latin typeface="Consolas" panose="020B0609020204030204" pitchFamily="49" charset="0"/>
                <a:cs typeface="Courier New" panose="02070309020205020404" pitchFamily="49" charset="0"/>
              </a:rPr>
              <a:t>#pragma acc exit data copyout(c[0:N])</a:t>
            </a:r>
            <a:endParaRPr lang="en-US" sz="2000" dirty="0">
              <a:solidFill>
                <a:schemeClr val="bg1"/>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321188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a:xfrm>
            <a:off x="419641" y="649796"/>
            <a:ext cx="9976104" cy="590931"/>
          </a:xfrm>
        </p:spPr>
        <p:txBody>
          <a:bodyPr/>
          <a:lstStyle/>
          <a:p>
            <a:r>
              <a:rPr lang="en-US" dirty="0" err="1"/>
              <a:t>unStructured</a:t>
            </a:r>
            <a:r>
              <a:rPr lang="en-US" dirty="0"/>
              <a:t> data Directives</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Basic Example</a:t>
            </a:r>
          </a:p>
        </p:txBody>
      </p:sp>
      <p:sp>
        <p:nvSpPr>
          <p:cNvPr id="5" name="TextBox 4">
            <a:extLst>
              <a:ext uri="{FF2B5EF4-FFF2-40B4-BE49-F238E27FC236}">
                <a16:creationId xmlns:a16="http://schemas.microsoft.com/office/drawing/2014/main" id="{1E38C9C3-06E5-4AB2-97A9-B2A711D4096F}"/>
              </a:ext>
            </a:extLst>
          </p:cNvPr>
          <p:cNvSpPr txBox="1"/>
          <p:nvPr/>
        </p:nvSpPr>
        <p:spPr>
          <a:xfrm>
            <a:off x="419642" y="2113228"/>
            <a:ext cx="8484108" cy="2308324"/>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2000" dirty="0">
                <a:solidFill>
                  <a:srgbClr val="8E4000"/>
                </a:solidFill>
                <a:latin typeface="Consolas" panose="020B0609020204030204" pitchFamily="49" charset="0"/>
                <a:cs typeface="Courier New" panose="02070309020205020404" pitchFamily="49" charset="0"/>
              </a:rPr>
              <a:t>#pragma acc enter data copyin(a[0:N],b[0:N]) create(c[0:N])</a:t>
            </a:r>
          </a:p>
          <a:p>
            <a:pPr>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8E4000"/>
                </a:solidFill>
                <a:latin typeface="Consolas" panose="020B0609020204030204" pitchFamily="49" charset="0"/>
                <a:cs typeface="Courier New" panose="02070309020205020404" pitchFamily="49" charset="0"/>
              </a:rPr>
              <a:t>	#pragma acc parallel loop</a:t>
            </a:r>
            <a:endParaRPr lang="en-US" sz="2000" dirty="0">
              <a:solidFill>
                <a:srgbClr val="C00000"/>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a:solidFill>
                  <a:srgbClr val="3051FF"/>
                </a:solidFill>
                <a:latin typeface="Consolas" panose="020B0609020204030204" pitchFamily="49" charset="0"/>
                <a:cs typeface="Courier New" panose="02070309020205020404" pitchFamily="49" charset="0"/>
              </a:rPr>
              <a:t>for</a:t>
            </a:r>
            <a:r>
              <a:rPr lang="en-US" sz="2000" dirty="0">
                <a:solidFill>
                  <a:schemeClr val="bg1"/>
                </a:solidFill>
                <a:latin typeface="Consolas" panose="020B0609020204030204" pitchFamily="49" charset="0"/>
                <a:cs typeface="Courier New" panose="02070309020205020404" pitchFamily="49" charset="0"/>
              </a:rPr>
              <a:t>(</a:t>
            </a:r>
            <a:r>
              <a:rPr lang="en-US" sz="2000" dirty="0" err="1">
                <a:solidFill>
                  <a:srgbClr val="A64CFF"/>
                </a:solidFill>
                <a:latin typeface="Consolas" panose="020B0609020204030204" pitchFamily="49" charset="0"/>
                <a:cs typeface="Courier New" panose="02070309020205020404" pitchFamily="49" charset="0"/>
              </a:rPr>
              <a:t>int</a:t>
            </a:r>
            <a:r>
              <a:rPr lang="en-US" sz="2000" dirty="0">
                <a:solidFill>
                  <a:schemeClr val="bg1"/>
                </a:solidFill>
                <a:latin typeface="Consolas" panose="020B0609020204030204" pitchFamily="49" charset="0"/>
                <a:cs typeface="Courier New" panose="02070309020205020404" pitchFamily="49" charset="0"/>
              </a:rPr>
              <a:t> i = </a:t>
            </a:r>
            <a:r>
              <a:rPr lang="en-US" sz="2000" dirty="0">
                <a:solidFill>
                  <a:srgbClr val="FF8738"/>
                </a:solidFill>
                <a:latin typeface="Consolas" panose="020B0609020204030204" pitchFamily="49" charset="0"/>
                <a:cs typeface="Courier New" panose="02070309020205020404" pitchFamily="49" charset="0"/>
              </a:rPr>
              <a:t>0</a:t>
            </a:r>
            <a:r>
              <a:rPr lang="en-US" sz="2000" dirty="0">
                <a:solidFill>
                  <a:schemeClr val="bg1"/>
                </a:solidFill>
                <a:latin typeface="Consolas" panose="020B0609020204030204" pitchFamily="49" charset="0"/>
                <a:cs typeface="Courier New" panose="02070309020205020404" pitchFamily="49" charset="0"/>
              </a:rPr>
              <a:t>; i &lt; N; i</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c[i] = a[i] </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 b[i];</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8E4000"/>
                </a:solidFill>
                <a:latin typeface="Consolas" panose="020B0609020204030204" pitchFamily="49" charset="0"/>
                <a:cs typeface="Courier New" panose="02070309020205020404" pitchFamily="49" charset="0"/>
              </a:rPr>
              <a:t>#pragma acc exit data copyout(c[0:N])</a:t>
            </a:r>
            <a:endParaRPr lang="en-US" sz="2000" dirty="0">
              <a:solidFill>
                <a:schemeClr val="bg1"/>
              </a:solidFill>
              <a:latin typeface="Consolas" panose="020B0609020204030204" pitchFamily="49" charset="0"/>
              <a:cs typeface="Courier New" panose="02070309020205020404" pitchFamily="49" charset="0"/>
            </a:endParaRPr>
          </a:p>
        </p:txBody>
      </p:sp>
      <p:sp>
        <p:nvSpPr>
          <p:cNvPr id="7" name="Rectangle 6">
            <a:extLst>
              <a:ext uri="{FF2B5EF4-FFF2-40B4-BE49-F238E27FC236}">
                <a16:creationId xmlns:a16="http://schemas.microsoft.com/office/drawing/2014/main" id="{3ED6E551-C2F1-48E7-A910-0D5EDD246E88}"/>
              </a:ext>
            </a:extLst>
          </p:cNvPr>
          <p:cNvSpPr/>
          <p:nvPr/>
        </p:nvSpPr>
        <p:spPr>
          <a:xfrm>
            <a:off x="1526527" y="4858228"/>
            <a:ext cx="1104406" cy="1104406"/>
          </a:xfrm>
          <a:prstGeom prst="rect">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8" name="Rectangle 7">
            <a:extLst>
              <a:ext uri="{FF2B5EF4-FFF2-40B4-BE49-F238E27FC236}">
                <a16:creationId xmlns:a16="http://schemas.microsoft.com/office/drawing/2014/main" id="{FDCBB3C7-EB72-40C8-BDE0-BD6FD6D4D7A1}"/>
              </a:ext>
            </a:extLst>
          </p:cNvPr>
          <p:cNvSpPr/>
          <p:nvPr/>
        </p:nvSpPr>
        <p:spPr>
          <a:xfrm>
            <a:off x="2630933" y="4858228"/>
            <a:ext cx="1104406" cy="1104406"/>
          </a:xfrm>
          <a:prstGeom prst="rect">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35B3DA-BDA5-4093-B846-4E7B58B34703}"/>
              </a:ext>
            </a:extLst>
          </p:cNvPr>
          <p:cNvSpPr/>
          <p:nvPr/>
        </p:nvSpPr>
        <p:spPr>
          <a:xfrm>
            <a:off x="3735339" y="4858228"/>
            <a:ext cx="1104406" cy="1104406"/>
          </a:xfrm>
          <a:prstGeom prst="rect">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4FBE43-277D-49BC-816E-F03E988EB736}"/>
              </a:ext>
            </a:extLst>
          </p:cNvPr>
          <p:cNvSpPr/>
          <p:nvPr/>
        </p:nvSpPr>
        <p:spPr>
          <a:xfrm>
            <a:off x="9000959" y="2251727"/>
            <a:ext cx="1885373" cy="20313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0F55B1-15C0-439B-9A6E-015AAD348037}"/>
              </a:ext>
            </a:extLst>
          </p:cNvPr>
          <p:cNvSpPr/>
          <p:nvPr/>
        </p:nvSpPr>
        <p:spPr>
          <a:xfrm>
            <a:off x="9000959" y="2251727"/>
            <a:ext cx="1885373" cy="586476"/>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sp>
        <p:nvSpPr>
          <p:cNvPr id="12" name="TextBox 11">
            <a:extLst>
              <a:ext uri="{FF2B5EF4-FFF2-40B4-BE49-F238E27FC236}">
                <a16:creationId xmlns:a16="http://schemas.microsoft.com/office/drawing/2014/main" id="{AD20873D-FF19-492A-A067-EFA6CE66CEE8}"/>
              </a:ext>
            </a:extLst>
          </p:cNvPr>
          <p:cNvSpPr txBox="1"/>
          <p:nvPr/>
        </p:nvSpPr>
        <p:spPr>
          <a:xfrm>
            <a:off x="2036123" y="4433496"/>
            <a:ext cx="2294026"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a:solidFill>
                  <a:schemeClr val="bg1"/>
                </a:solidFill>
              </a:rPr>
              <a:t>CPU MEMORY</a:t>
            </a:r>
          </a:p>
        </p:txBody>
      </p:sp>
      <p:sp>
        <p:nvSpPr>
          <p:cNvPr id="13" name="TextBox 12">
            <a:extLst>
              <a:ext uri="{FF2B5EF4-FFF2-40B4-BE49-F238E27FC236}">
                <a16:creationId xmlns:a16="http://schemas.microsoft.com/office/drawing/2014/main" id="{F954ECBA-2EC1-4D7B-9AD5-3E95E257ACDA}"/>
              </a:ext>
            </a:extLst>
          </p:cNvPr>
          <p:cNvSpPr txBox="1"/>
          <p:nvPr/>
        </p:nvSpPr>
        <p:spPr>
          <a:xfrm>
            <a:off x="5773965" y="4438398"/>
            <a:ext cx="2310056"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a:solidFill>
                  <a:schemeClr val="bg1"/>
                </a:solidFill>
              </a:rPr>
              <a:t>GPU MEMORY</a:t>
            </a:r>
          </a:p>
        </p:txBody>
      </p:sp>
      <p:sp>
        <p:nvSpPr>
          <p:cNvPr id="14" name="TextBox 13">
            <a:extLst>
              <a:ext uri="{FF2B5EF4-FFF2-40B4-BE49-F238E27FC236}">
                <a16:creationId xmlns:a16="http://schemas.microsoft.com/office/drawing/2014/main" id="{F52B5D2E-4C4F-454E-BF50-9CC7F6D1F6B8}"/>
              </a:ext>
            </a:extLst>
          </p:cNvPr>
          <p:cNvSpPr txBox="1"/>
          <p:nvPr/>
        </p:nvSpPr>
        <p:spPr>
          <a:xfrm>
            <a:off x="1652972" y="4913766"/>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A</a:t>
            </a:r>
          </a:p>
        </p:txBody>
      </p:sp>
      <p:sp>
        <p:nvSpPr>
          <p:cNvPr id="15" name="TextBox 14">
            <a:extLst>
              <a:ext uri="{FF2B5EF4-FFF2-40B4-BE49-F238E27FC236}">
                <a16:creationId xmlns:a16="http://schemas.microsoft.com/office/drawing/2014/main" id="{30DEB740-C10F-4382-B7B5-444576C8C9E5}"/>
              </a:ext>
            </a:extLst>
          </p:cNvPr>
          <p:cNvSpPr txBox="1"/>
          <p:nvPr/>
        </p:nvSpPr>
        <p:spPr>
          <a:xfrm>
            <a:off x="2755470" y="4913765"/>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B</a:t>
            </a:r>
          </a:p>
        </p:txBody>
      </p:sp>
      <p:sp>
        <p:nvSpPr>
          <p:cNvPr id="16" name="TextBox 15">
            <a:extLst>
              <a:ext uri="{FF2B5EF4-FFF2-40B4-BE49-F238E27FC236}">
                <a16:creationId xmlns:a16="http://schemas.microsoft.com/office/drawing/2014/main" id="{4A4112A5-A67A-429E-AB24-F3F78BD5F4B4}"/>
              </a:ext>
            </a:extLst>
          </p:cNvPr>
          <p:cNvSpPr txBox="1"/>
          <p:nvPr/>
        </p:nvSpPr>
        <p:spPr>
          <a:xfrm>
            <a:off x="3861784" y="4913765"/>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C</a:t>
            </a:r>
          </a:p>
        </p:txBody>
      </p:sp>
      <p:sp>
        <p:nvSpPr>
          <p:cNvPr id="17" name="TextBox 16">
            <a:extLst>
              <a:ext uri="{FF2B5EF4-FFF2-40B4-BE49-F238E27FC236}">
                <a16:creationId xmlns:a16="http://schemas.microsoft.com/office/drawing/2014/main" id="{43997534-2F95-4649-B301-AA415EA6462A}"/>
              </a:ext>
            </a:extLst>
          </p:cNvPr>
          <p:cNvSpPr txBox="1"/>
          <p:nvPr/>
        </p:nvSpPr>
        <p:spPr>
          <a:xfrm>
            <a:off x="9220401" y="3094423"/>
            <a:ext cx="1409836"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Allocate A on</a:t>
            </a:r>
            <a:br>
              <a:rPr lang="en-US" dirty="0">
                <a:solidFill>
                  <a:schemeClr val="bg1"/>
                </a:solidFill>
              </a:rPr>
            </a:br>
            <a:r>
              <a:rPr lang="en-US" dirty="0">
                <a:solidFill>
                  <a:schemeClr val="bg1"/>
                </a:solidFill>
              </a:rPr>
              <a:t>GPU</a:t>
            </a:r>
          </a:p>
        </p:txBody>
      </p:sp>
      <p:sp>
        <p:nvSpPr>
          <p:cNvPr id="18" name="Rectangle 17">
            <a:extLst>
              <a:ext uri="{FF2B5EF4-FFF2-40B4-BE49-F238E27FC236}">
                <a16:creationId xmlns:a16="http://schemas.microsoft.com/office/drawing/2014/main" id="{A6ED03B1-E87E-423A-B5B3-4DDFB0EFE6B3}"/>
              </a:ext>
            </a:extLst>
          </p:cNvPr>
          <p:cNvSpPr/>
          <p:nvPr/>
        </p:nvSpPr>
        <p:spPr>
          <a:xfrm>
            <a:off x="5272384" y="4863130"/>
            <a:ext cx="1104406" cy="1104406"/>
          </a:xfrm>
          <a:prstGeom prst="rect">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4AF489A-50BC-4434-8427-BAB354182429}"/>
              </a:ext>
            </a:extLst>
          </p:cNvPr>
          <p:cNvSpPr/>
          <p:nvPr/>
        </p:nvSpPr>
        <p:spPr>
          <a:xfrm>
            <a:off x="3631798" y="2115768"/>
            <a:ext cx="1925325" cy="3607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B4C6AC0-7951-485C-9CBF-33B2CC75D5F4}"/>
              </a:ext>
            </a:extLst>
          </p:cNvPr>
          <p:cNvSpPr txBox="1"/>
          <p:nvPr/>
        </p:nvSpPr>
        <p:spPr>
          <a:xfrm>
            <a:off x="9231446" y="2969773"/>
            <a:ext cx="1385903"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Copy A from</a:t>
            </a:r>
            <a:br>
              <a:rPr lang="en-US" dirty="0">
                <a:solidFill>
                  <a:schemeClr val="bg1"/>
                </a:solidFill>
              </a:rPr>
            </a:br>
            <a:r>
              <a:rPr lang="en-US" dirty="0">
                <a:solidFill>
                  <a:schemeClr val="bg1"/>
                </a:solidFill>
              </a:rPr>
              <a:t>CPU to GPU</a:t>
            </a:r>
          </a:p>
        </p:txBody>
      </p:sp>
      <p:sp>
        <p:nvSpPr>
          <p:cNvPr id="21" name="TextBox 20">
            <a:extLst>
              <a:ext uri="{FF2B5EF4-FFF2-40B4-BE49-F238E27FC236}">
                <a16:creationId xmlns:a16="http://schemas.microsoft.com/office/drawing/2014/main" id="{B27128B8-5E4A-46EC-BA88-A5AE5290A86D}"/>
              </a:ext>
            </a:extLst>
          </p:cNvPr>
          <p:cNvSpPr txBox="1"/>
          <p:nvPr/>
        </p:nvSpPr>
        <p:spPr>
          <a:xfrm>
            <a:off x="5398829" y="4878007"/>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A</a:t>
            </a:r>
          </a:p>
        </p:txBody>
      </p:sp>
      <p:sp>
        <p:nvSpPr>
          <p:cNvPr id="22" name="TextBox 21">
            <a:extLst>
              <a:ext uri="{FF2B5EF4-FFF2-40B4-BE49-F238E27FC236}">
                <a16:creationId xmlns:a16="http://schemas.microsoft.com/office/drawing/2014/main" id="{F03FD6C9-A851-412C-9DB9-182E91B6F658}"/>
              </a:ext>
            </a:extLst>
          </p:cNvPr>
          <p:cNvSpPr txBox="1"/>
          <p:nvPr/>
        </p:nvSpPr>
        <p:spPr>
          <a:xfrm>
            <a:off x="9209466" y="3094423"/>
            <a:ext cx="1433529"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Allocate B on</a:t>
            </a:r>
            <a:br>
              <a:rPr lang="en-US" dirty="0">
                <a:solidFill>
                  <a:schemeClr val="bg1"/>
                </a:solidFill>
              </a:rPr>
            </a:br>
            <a:r>
              <a:rPr lang="en-US" dirty="0">
                <a:solidFill>
                  <a:schemeClr val="bg1"/>
                </a:solidFill>
              </a:rPr>
              <a:t>GPU</a:t>
            </a:r>
          </a:p>
        </p:txBody>
      </p:sp>
      <p:sp>
        <p:nvSpPr>
          <p:cNvPr id="23" name="Rectangle 22">
            <a:extLst>
              <a:ext uri="{FF2B5EF4-FFF2-40B4-BE49-F238E27FC236}">
                <a16:creationId xmlns:a16="http://schemas.microsoft.com/office/drawing/2014/main" id="{F33EDA5C-3CAE-4540-950F-AEA2C463119B}"/>
              </a:ext>
            </a:extLst>
          </p:cNvPr>
          <p:cNvSpPr/>
          <p:nvPr/>
        </p:nvSpPr>
        <p:spPr>
          <a:xfrm>
            <a:off x="6376790" y="4863130"/>
            <a:ext cx="1104406" cy="1104406"/>
          </a:xfrm>
          <a:prstGeom prst="rect">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C60BF4E-2DDC-44ED-B39E-EE0BB78F6ED1}"/>
              </a:ext>
            </a:extLst>
          </p:cNvPr>
          <p:cNvSpPr/>
          <p:nvPr/>
        </p:nvSpPr>
        <p:spPr>
          <a:xfrm>
            <a:off x="5654332" y="2134156"/>
            <a:ext cx="1026760" cy="3607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A48337-E8EB-497A-82AF-3C43B9992730}"/>
              </a:ext>
            </a:extLst>
          </p:cNvPr>
          <p:cNvSpPr txBox="1"/>
          <p:nvPr/>
        </p:nvSpPr>
        <p:spPr>
          <a:xfrm>
            <a:off x="9231447" y="2969773"/>
            <a:ext cx="1385903"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Copy B from</a:t>
            </a:r>
            <a:br>
              <a:rPr lang="en-US" dirty="0">
                <a:solidFill>
                  <a:schemeClr val="bg1"/>
                </a:solidFill>
              </a:rPr>
            </a:br>
            <a:r>
              <a:rPr lang="en-US" dirty="0">
                <a:solidFill>
                  <a:schemeClr val="bg1"/>
                </a:solidFill>
              </a:rPr>
              <a:t>CPU to GPU</a:t>
            </a:r>
          </a:p>
        </p:txBody>
      </p:sp>
      <p:sp>
        <p:nvSpPr>
          <p:cNvPr id="26" name="TextBox 25">
            <a:extLst>
              <a:ext uri="{FF2B5EF4-FFF2-40B4-BE49-F238E27FC236}">
                <a16:creationId xmlns:a16="http://schemas.microsoft.com/office/drawing/2014/main" id="{F38CF990-CB0C-475A-8FC2-36773F7010B4}"/>
              </a:ext>
            </a:extLst>
          </p:cNvPr>
          <p:cNvSpPr txBox="1"/>
          <p:nvPr/>
        </p:nvSpPr>
        <p:spPr>
          <a:xfrm>
            <a:off x="6503235" y="4900378"/>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B</a:t>
            </a:r>
          </a:p>
        </p:txBody>
      </p:sp>
      <p:sp>
        <p:nvSpPr>
          <p:cNvPr id="27" name="TextBox 26">
            <a:extLst>
              <a:ext uri="{FF2B5EF4-FFF2-40B4-BE49-F238E27FC236}">
                <a16:creationId xmlns:a16="http://schemas.microsoft.com/office/drawing/2014/main" id="{C235065D-D947-461B-B534-EC5FAAF8A4D8}"/>
              </a:ext>
            </a:extLst>
          </p:cNvPr>
          <p:cNvSpPr txBox="1"/>
          <p:nvPr/>
        </p:nvSpPr>
        <p:spPr>
          <a:xfrm>
            <a:off x="9203978" y="3094423"/>
            <a:ext cx="1445435"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Allocate C on</a:t>
            </a:r>
            <a:br>
              <a:rPr lang="en-US" dirty="0">
                <a:solidFill>
                  <a:schemeClr val="bg1"/>
                </a:solidFill>
              </a:rPr>
            </a:br>
            <a:r>
              <a:rPr lang="en-US" dirty="0">
                <a:solidFill>
                  <a:schemeClr val="bg1"/>
                </a:solidFill>
              </a:rPr>
              <a:t>GPU</a:t>
            </a:r>
          </a:p>
        </p:txBody>
      </p:sp>
      <p:sp>
        <p:nvSpPr>
          <p:cNvPr id="28" name="Rectangle 27">
            <a:extLst>
              <a:ext uri="{FF2B5EF4-FFF2-40B4-BE49-F238E27FC236}">
                <a16:creationId xmlns:a16="http://schemas.microsoft.com/office/drawing/2014/main" id="{6BAE96AA-E5CE-4BDC-9A94-74FF81E3F735}"/>
              </a:ext>
            </a:extLst>
          </p:cNvPr>
          <p:cNvSpPr/>
          <p:nvPr/>
        </p:nvSpPr>
        <p:spPr>
          <a:xfrm>
            <a:off x="7481196" y="4863130"/>
            <a:ext cx="1104406" cy="1104406"/>
          </a:xfrm>
          <a:prstGeom prst="rect">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9DEB163-90C9-4237-B012-0402D8BBB30B}"/>
              </a:ext>
            </a:extLst>
          </p:cNvPr>
          <p:cNvSpPr/>
          <p:nvPr/>
        </p:nvSpPr>
        <p:spPr>
          <a:xfrm>
            <a:off x="6731850" y="2134156"/>
            <a:ext cx="2037429" cy="3607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B6A5BD3-1BC6-42FC-8C28-23C3A94842DB}"/>
              </a:ext>
            </a:extLst>
          </p:cNvPr>
          <p:cNvSpPr txBox="1"/>
          <p:nvPr/>
        </p:nvSpPr>
        <p:spPr>
          <a:xfrm>
            <a:off x="9083105" y="3094423"/>
            <a:ext cx="1707376"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Execute loop on</a:t>
            </a:r>
            <a:br>
              <a:rPr lang="en-US" dirty="0">
                <a:solidFill>
                  <a:schemeClr val="bg1"/>
                </a:solidFill>
              </a:rPr>
            </a:br>
            <a:r>
              <a:rPr lang="en-US" dirty="0">
                <a:solidFill>
                  <a:schemeClr val="bg1"/>
                </a:solidFill>
              </a:rPr>
              <a:t>GPU</a:t>
            </a:r>
          </a:p>
        </p:txBody>
      </p:sp>
      <p:sp>
        <p:nvSpPr>
          <p:cNvPr id="31" name="Rectangle 30">
            <a:extLst>
              <a:ext uri="{FF2B5EF4-FFF2-40B4-BE49-F238E27FC236}">
                <a16:creationId xmlns:a16="http://schemas.microsoft.com/office/drawing/2014/main" id="{E798829B-400D-433A-9169-D5DAC9BA5797}"/>
              </a:ext>
            </a:extLst>
          </p:cNvPr>
          <p:cNvSpPr/>
          <p:nvPr/>
        </p:nvSpPr>
        <p:spPr>
          <a:xfrm>
            <a:off x="667405" y="2712266"/>
            <a:ext cx="3927056" cy="1136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CBF228F-0C96-4A77-8C42-5A6146A52CCB}"/>
              </a:ext>
            </a:extLst>
          </p:cNvPr>
          <p:cNvSpPr txBox="1"/>
          <p:nvPr/>
        </p:nvSpPr>
        <p:spPr>
          <a:xfrm>
            <a:off x="7557455" y="4909522"/>
            <a:ext cx="110799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C’</a:t>
            </a:r>
          </a:p>
        </p:txBody>
      </p:sp>
      <p:sp>
        <p:nvSpPr>
          <p:cNvPr id="35" name="TextBox 34">
            <a:extLst>
              <a:ext uri="{FF2B5EF4-FFF2-40B4-BE49-F238E27FC236}">
                <a16:creationId xmlns:a16="http://schemas.microsoft.com/office/drawing/2014/main" id="{7FC36974-DB19-4357-B439-9EEF43EA1213}"/>
              </a:ext>
            </a:extLst>
          </p:cNvPr>
          <p:cNvSpPr txBox="1"/>
          <p:nvPr/>
        </p:nvSpPr>
        <p:spPr>
          <a:xfrm>
            <a:off x="9236949" y="2969773"/>
            <a:ext cx="1373997"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Copy C from</a:t>
            </a:r>
            <a:br>
              <a:rPr lang="en-US" dirty="0">
                <a:solidFill>
                  <a:schemeClr val="bg1"/>
                </a:solidFill>
              </a:rPr>
            </a:br>
            <a:r>
              <a:rPr lang="en-US" dirty="0">
                <a:solidFill>
                  <a:schemeClr val="bg1"/>
                </a:solidFill>
              </a:rPr>
              <a:t>GPU to CPU</a:t>
            </a:r>
          </a:p>
        </p:txBody>
      </p:sp>
      <p:sp>
        <p:nvSpPr>
          <p:cNvPr id="36" name="TextBox 35">
            <a:extLst>
              <a:ext uri="{FF2B5EF4-FFF2-40B4-BE49-F238E27FC236}">
                <a16:creationId xmlns:a16="http://schemas.microsoft.com/office/drawing/2014/main" id="{2EA4EE23-1F5A-486E-BCCA-293FAFE03C79}"/>
              </a:ext>
            </a:extLst>
          </p:cNvPr>
          <p:cNvSpPr txBox="1"/>
          <p:nvPr/>
        </p:nvSpPr>
        <p:spPr>
          <a:xfrm>
            <a:off x="3860849" y="4913765"/>
            <a:ext cx="110799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C’</a:t>
            </a:r>
          </a:p>
        </p:txBody>
      </p:sp>
      <p:sp>
        <p:nvSpPr>
          <p:cNvPr id="37" name="TextBox 36">
            <a:extLst>
              <a:ext uri="{FF2B5EF4-FFF2-40B4-BE49-F238E27FC236}">
                <a16:creationId xmlns:a16="http://schemas.microsoft.com/office/drawing/2014/main" id="{25B6A01B-C52B-4E31-AB34-342C54BCAF7C}"/>
              </a:ext>
            </a:extLst>
          </p:cNvPr>
          <p:cNvSpPr txBox="1"/>
          <p:nvPr/>
        </p:nvSpPr>
        <p:spPr>
          <a:xfrm>
            <a:off x="9000694" y="3094423"/>
            <a:ext cx="1885971"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Deallocate C from</a:t>
            </a:r>
          </a:p>
          <a:p>
            <a:pPr algn="ctr">
              <a:lnSpc>
                <a:spcPct val="90000"/>
              </a:lnSpc>
            </a:pPr>
            <a:r>
              <a:rPr lang="en-US" dirty="0">
                <a:solidFill>
                  <a:schemeClr val="bg1"/>
                </a:solidFill>
              </a:rPr>
              <a:t>GPU</a:t>
            </a:r>
          </a:p>
        </p:txBody>
      </p:sp>
      <p:sp>
        <p:nvSpPr>
          <p:cNvPr id="3" name="Rectangle 2">
            <a:extLst>
              <a:ext uri="{FF2B5EF4-FFF2-40B4-BE49-F238E27FC236}">
                <a16:creationId xmlns:a16="http://schemas.microsoft.com/office/drawing/2014/main" id="{FEF33F01-3FC0-4CED-8659-D1452F51637C}"/>
              </a:ext>
            </a:extLst>
          </p:cNvPr>
          <p:cNvSpPr/>
          <p:nvPr/>
        </p:nvSpPr>
        <p:spPr>
          <a:xfrm>
            <a:off x="3524475" y="4059302"/>
            <a:ext cx="2152281" cy="3335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45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2"/>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27"/>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childTnLst>
                                </p:cTn>
                              </p:par>
                              <p:par>
                                <p:cTn id="66" presetID="10" presetClass="entr" presetSubtype="0"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3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1"/>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xit"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35"/>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childTnLst>
                                </p:cTn>
                              </p:par>
                              <p:par>
                                <p:cTn id="90" presetID="10" presetClass="exit" presetSubtype="0" fill="hold" grpId="1" nodeType="withEffect">
                                  <p:stCondLst>
                                    <p:cond delay="0"/>
                                  </p:stCondLst>
                                  <p:childTnLst>
                                    <p:animEffect transition="out" filter="fade">
                                      <p:cBhvr>
                                        <p:cTn id="91" dur="500"/>
                                        <p:tgtEl>
                                          <p:spTgt spid="32"/>
                                        </p:tgtEl>
                                      </p:cBhvr>
                                    </p:animEffect>
                                    <p:set>
                                      <p:cBhvr>
                                        <p:cTn id="92" dur="1" fill="hold">
                                          <p:stCondLst>
                                            <p:cond delay="499"/>
                                          </p:stCondLst>
                                        </p:cTn>
                                        <p:tgtEl>
                                          <p:spTgt spid="32"/>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7"/>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7" grpId="1"/>
      <p:bldP spid="18" grpId="0" animBg="1"/>
      <p:bldP spid="19" grpId="0" animBg="1"/>
      <p:bldP spid="19" grpId="1" animBg="1"/>
      <p:bldP spid="20" grpId="0"/>
      <p:bldP spid="20" grpId="1"/>
      <p:bldP spid="21" grpId="0"/>
      <p:bldP spid="22" grpId="0"/>
      <p:bldP spid="22" grpId="1"/>
      <p:bldP spid="23" grpId="0" animBg="1"/>
      <p:bldP spid="24" grpId="0" animBg="1"/>
      <p:bldP spid="24" grpId="1" animBg="1"/>
      <p:bldP spid="25" grpId="0"/>
      <p:bldP spid="25" grpId="1"/>
      <p:bldP spid="26" grpId="0"/>
      <p:bldP spid="27" grpId="0"/>
      <p:bldP spid="27" grpId="1"/>
      <p:bldP spid="28" grpId="0" animBg="1"/>
      <p:bldP spid="28" grpId="1" animBg="1"/>
      <p:bldP spid="29" grpId="0" animBg="1"/>
      <p:bldP spid="29" grpId="1" animBg="1"/>
      <p:bldP spid="30" grpId="0"/>
      <p:bldP spid="30" grpId="1"/>
      <p:bldP spid="31" grpId="0" animBg="1"/>
      <p:bldP spid="31" grpId="1" animBg="1"/>
      <p:bldP spid="32" grpId="0"/>
      <p:bldP spid="32" grpId="1"/>
      <p:bldP spid="35" grpId="0"/>
      <p:bldP spid="35" grpId="1"/>
      <p:bldP spid="36" grpId="0"/>
      <p:bldP spid="37" grpId="0"/>
      <p:bldP spid="37" grpId="1"/>
      <p:bldP spid="3" grpId="0" animBg="1"/>
      <p:bldP spid="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err="1"/>
              <a:t>unStructured</a:t>
            </a:r>
            <a:r>
              <a:rPr lang="en-US" dirty="0"/>
              <a:t> data Directives</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Basic Example – proper memory deallocation</a:t>
            </a:r>
          </a:p>
        </p:txBody>
      </p:sp>
      <p:sp>
        <p:nvSpPr>
          <p:cNvPr id="5" name="TextBox 4">
            <a:extLst>
              <a:ext uri="{FF2B5EF4-FFF2-40B4-BE49-F238E27FC236}">
                <a16:creationId xmlns:a16="http://schemas.microsoft.com/office/drawing/2014/main" id="{1E38C9C3-06E5-4AB2-97A9-B2A711D4096F}"/>
              </a:ext>
            </a:extLst>
          </p:cNvPr>
          <p:cNvSpPr txBox="1"/>
          <p:nvPr/>
        </p:nvSpPr>
        <p:spPr>
          <a:xfrm>
            <a:off x="419642" y="2113228"/>
            <a:ext cx="8481936" cy="2308324"/>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2000" dirty="0">
                <a:solidFill>
                  <a:srgbClr val="8E4000"/>
                </a:solidFill>
                <a:latin typeface="Consolas" panose="020B0609020204030204" pitchFamily="49" charset="0"/>
                <a:cs typeface="Courier New" panose="02070309020205020404" pitchFamily="49" charset="0"/>
              </a:rPr>
              <a:t>#pragma acc enter data copyin(a[0:N],b[0:N]) create(c[0:N])</a:t>
            </a:r>
          </a:p>
          <a:p>
            <a:pPr>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8E4000"/>
                </a:solidFill>
                <a:latin typeface="Consolas" panose="020B0609020204030204" pitchFamily="49" charset="0"/>
                <a:cs typeface="Courier New" panose="02070309020205020404" pitchFamily="49" charset="0"/>
              </a:rPr>
              <a:t>	#pragma acc parallel loop</a:t>
            </a:r>
            <a:endParaRPr lang="en-US" sz="2000" dirty="0">
              <a:solidFill>
                <a:srgbClr val="C00000"/>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a:solidFill>
                  <a:srgbClr val="3051FF"/>
                </a:solidFill>
                <a:latin typeface="Consolas" panose="020B0609020204030204" pitchFamily="49" charset="0"/>
                <a:cs typeface="Courier New" panose="02070309020205020404" pitchFamily="49" charset="0"/>
              </a:rPr>
              <a:t>for</a:t>
            </a:r>
            <a:r>
              <a:rPr lang="en-US" sz="2000" dirty="0">
                <a:solidFill>
                  <a:schemeClr val="bg1"/>
                </a:solidFill>
                <a:latin typeface="Consolas" panose="020B0609020204030204" pitchFamily="49" charset="0"/>
                <a:cs typeface="Courier New" panose="02070309020205020404" pitchFamily="49" charset="0"/>
              </a:rPr>
              <a:t>(</a:t>
            </a:r>
            <a:r>
              <a:rPr lang="en-US" sz="2000" dirty="0" err="1">
                <a:solidFill>
                  <a:srgbClr val="A64CFF"/>
                </a:solidFill>
                <a:latin typeface="Consolas" panose="020B0609020204030204" pitchFamily="49" charset="0"/>
                <a:cs typeface="Courier New" panose="02070309020205020404" pitchFamily="49" charset="0"/>
              </a:rPr>
              <a:t>int</a:t>
            </a:r>
            <a:r>
              <a:rPr lang="en-US" sz="2000" dirty="0">
                <a:solidFill>
                  <a:schemeClr val="bg1"/>
                </a:solidFill>
                <a:latin typeface="Consolas" panose="020B0609020204030204" pitchFamily="49" charset="0"/>
                <a:cs typeface="Courier New" panose="02070309020205020404" pitchFamily="49" charset="0"/>
              </a:rPr>
              <a:t> i = </a:t>
            </a:r>
            <a:r>
              <a:rPr lang="en-US" sz="2000" dirty="0">
                <a:solidFill>
                  <a:srgbClr val="FF8738"/>
                </a:solidFill>
                <a:latin typeface="Consolas" panose="020B0609020204030204" pitchFamily="49" charset="0"/>
                <a:cs typeface="Courier New" panose="02070309020205020404" pitchFamily="49" charset="0"/>
              </a:rPr>
              <a:t>0</a:t>
            </a:r>
            <a:r>
              <a:rPr lang="en-US" sz="2000" dirty="0">
                <a:solidFill>
                  <a:schemeClr val="bg1"/>
                </a:solidFill>
                <a:latin typeface="Consolas" panose="020B0609020204030204" pitchFamily="49" charset="0"/>
                <a:cs typeface="Courier New" panose="02070309020205020404" pitchFamily="49" charset="0"/>
              </a:rPr>
              <a:t>; i &lt; N; i</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c[i] = a[i] </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 b[i];</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8E4000"/>
                </a:solidFill>
                <a:latin typeface="Consolas" panose="020B0609020204030204" pitchFamily="49" charset="0"/>
                <a:cs typeface="Courier New" panose="02070309020205020404" pitchFamily="49" charset="0"/>
              </a:rPr>
              <a:t>#pragma acc exit data copyout(c[0:N]) delete(</a:t>
            </a:r>
            <a:r>
              <a:rPr lang="en-US" sz="2000" dirty="0" err="1">
                <a:solidFill>
                  <a:srgbClr val="8E4000"/>
                </a:solidFill>
                <a:latin typeface="Consolas" panose="020B0609020204030204" pitchFamily="49" charset="0"/>
                <a:cs typeface="Courier New" panose="02070309020205020404" pitchFamily="49" charset="0"/>
              </a:rPr>
              <a:t>a,b</a:t>
            </a:r>
            <a:r>
              <a:rPr lang="en-US" sz="2000" dirty="0">
                <a:solidFill>
                  <a:srgbClr val="8E4000"/>
                </a:solidFill>
                <a:latin typeface="Consolas" panose="020B0609020204030204" pitchFamily="49" charset="0"/>
                <a:cs typeface="Courier New" panose="02070309020205020404" pitchFamily="49" charset="0"/>
              </a:rPr>
              <a:t>)</a:t>
            </a:r>
            <a:endParaRPr lang="en-US" sz="2000" dirty="0">
              <a:solidFill>
                <a:schemeClr val="bg1"/>
              </a:solidFill>
              <a:latin typeface="Consolas" panose="020B0609020204030204" pitchFamily="49" charset="0"/>
              <a:cs typeface="Courier New" panose="02070309020205020404" pitchFamily="49" charset="0"/>
            </a:endParaRPr>
          </a:p>
        </p:txBody>
      </p:sp>
      <p:sp>
        <p:nvSpPr>
          <p:cNvPr id="6" name="Rectangle 5">
            <a:extLst>
              <a:ext uri="{FF2B5EF4-FFF2-40B4-BE49-F238E27FC236}">
                <a16:creationId xmlns:a16="http://schemas.microsoft.com/office/drawing/2014/main" id="{B4EDED78-509B-494A-AD55-D1DAAE524518}"/>
              </a:ext>
            </a:extLst>
          </p:cNvPr>
          <p:cNvSpPr/>
          <p:nvPr/>
        </p:nvSpPr>
        <p:spPr>
          <a:xfrm>
            <a:off x="9000959" y="2251727"/>
            <a:ext cx="1885373" cy="20313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73FC9C-CAAC-473B-BA2F-4DC2C215AF29}"/>
              </a:ext>
            </a:extLst>
          </p:cNvPr>
          <p:cNvSpPr/>
          <p:nvPr/>
        </p:nvSpPr>
        <p:spPr>
          <a:xfrm>
            <a:off x="9000959" y="2251727"/>
            <a:ext cx="1885373" cy="586476"/>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sp>
        <p:nvSpPr>
          <p:cNvPr id="16" name="Rectangle 15">
            <a:extLst>
              <a:ext uri="{FF2B5EF4-FFF2-40B4-BE49-F238E27FC236}">
                <a16:creationId xmlns:a16="http://schemas.microsoft.com/office/drawing/2014/main" id="{2647E7EC-3928-4D75-861D-E7E71A52AAD7}"/>
              </a:ext>
            </a:extLst>
          </p:cNvPr>
          <p:cNvSpPr/>
          <p:nvPr/>
        </p:nvSpPr>
        <p:spPr>
          <a:xfrm>
            <a:off x="1526527" y="4858228"/>
            <a:ext cx="1104406" cy="1104406"/>
          </a:xfrm>
          <a:prstGeom prst="rect">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17" name="Rectangle 16">
            <a:extLst>
              <a:ext uri="{FF2B5EF4-FFF2-40B4-BE49-F238E27FC236}">
                <a16:creationId xmlns:a16="http://schemas.microsoft.com/office/drawing/2014/main" id="{8F2AF095-C639-477D-BD1A-1AA6D1D0BB4A}"/>
              </a:ext>
            </a:extLst>
          </p:cNvPr>
          <p:cNvSpPr/>
          <p:nvPr/>
        </p:nvSpPr>
        <p:spPr>
          <a:xfrm>
            <a:off x="2630933" y="4858228"/>
            <a:ext cx="1104406" cy="1104406"/>
          </a:xfrm>
          <a:prstGeom prst="rect">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E29C2A-01BC-45B6-B0C3-CEE8CB9BDF59}"/>
              </a:ext>
            </a:extLst>
          </p:cNvPr>
          <p:cNvSpPr/>
          <p:nvPr/>
        </p:nvSpPr>
        <p:spPr>
          <a:xfrm>
            <a:off x="3735339" y="4858228"/>
            <a:ext cx="1104406" cy="1104406"/>
          </a:xfrm>
          <a:prstGeom prst="rect">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6BABF72-1262-4FBE-ABC2-8D88087EDE4E}"/>
              </a:ext>
            </a:extLst>
          </p:cNvPr>
          <p:cNvSpPr txBox="1"/>
          <p:nvPr/>
        </p:nvSpPr>
        <p:spPr>
          <a:xfrm>
            <a:off x="2036123" y="4433496"/>
            <a:ext cx="2294026"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a:solidFill>
                  <a:schemeClr val="bg1"/>
                </a:solidFill>
              </a:rPr>
              <a:t>CPU MEMORY</a:t>
            </a:r>
          </a:p>
        </p:txBody>
      </p:sp>
      <p:sp>
        <p:nvSpPr>
          <p:cNvPr id="20" name="TextBox 19">
            <a:extLst>
              <a:ext uri="{FF2B5EF4-FFF2-40B4-BE49-F238E27FC236}">
                <a16:creationId xmlns:a16="http://schemas.microsoft.com/office/drawing/2014/main" id="{1B5A04DE-2B3F-4F62-BC57-E236C1EF7367}"/>
              </a:ext>
            </a:extLst>
          </p:cNvPr>
          <p:cNvSpPr txBox="1"/>
          <p:nvPr/>
        </p:nvSpPr>
        <p:spPr>
          <a:xfrm>
            <a:off x="1652972" y="4913766"/>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A</a:t>
            </a:r>
          </a:p>
        </p:txBody>
      </p:sp>
      <p:sp>
        <p:nvSpPr>
          <p:cNvPr id="21" name="TextBox 20">
            <a:extLst>
              <a:ext uri="{FF2B5EF4-FFF2-40B4-BE49-F238E27FC236}">
                <a16:creationId xmlns:a16="http://schemas.microsoft.com/office/drawing/2014/main" id="{E72A0C71-51AA-4464-8131-0AF10BF76DBA}"/>
              </a:ext>
            </a:extLst>
          </p:cNvPr>
          <p:cNvSpPr txBox="1"/>
          <p:nvPr/>
        </p:nvSpPr>
        <p:spPr>
          <a:xfrm>
            <a:off x="2755470" y="4913765"/>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B</a:t>
            </a:r>
          </a:p>
        </p:txBody>
      </p:sp>
      <p:sp>
        <p:nvSpPr>
          <p:cNvPr id="22" name="TextBox 21">
            <a:extLst>
              <a:ext uri="{FF2B5EF4-FFF2-40B4-BE49-F238E27FC236}">
                <a16:creationId xmlns:a16="http://schemas.microsoft.com/office/drawing/2014/main" id="{C8F8A5AB-3DE9-42BE-B036-AB420E2E8835}"/>
              </a:ext>
            </a:extLst>
          </p:cNvPr>
          <p:cNvSpPr txBox="1"/>
          <p:nvPr/>
        </p:nvSpPr>
        <p:spPr>
          <a:xfrm>
            <a:off x="3861784" y="4913765"/>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C</a:t>
            </a:r>
          </a:p>
        </p:txBody>
      </p:sp>
      <p:sp>
        <p:nvSpPr>
          <p:cNvPr id="23" name="Rectangle 22">
            <a:extLst>
              <a:ext uri="{FF2B5EF4-FFF2-40B4-BE49-F238E27FC236}">
                <a16:creationId xmlns:a16="http://schemas.microsoft.com/office/drawing/2014/main" id="{163CCA5B-C1E0-4092-84C1-41EEBB79AC46}"/>
              </a:ext>
            </a:extLst>
          </p:cNvPr>
          <p:cNvSpPr/>
          <p:nvPr/>
        </p:nvSpPr>
        <p:spPr>
          <a:xfrm>
            <a:off x="5272384" y="4863130"/>
            <a:ext cx="1104406" cy="1104406"/>
          </a:xfrm>
          <a:prstGeom prst="rect">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77B1D26-3E49-4E7F-95F0-F6F45A51FB13}"/>
              </a:ext>
            </a:extLst>
          </p:cNvPr>
          <p:cNvSpPr txBox="1"/>
          <p:nvPr/>
        </p:nvSpPr>
        <p:spPr>
          <a:xfrm>
            <a:off x="5398829" y="4878007"/>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A</a:t>
            </a:r>
          </a:p>
        </p:txBody>
      </p:sp>
      <p:sp>
        <p:nvSpPr>
          <p:cNvPr id="25" name="Rectangle 24">
            <a:extLst>
              <a:ext uri="{FF2B5EF4-FFF2-40B4-BE49-F238E27FC236}">
                <a16:creationId xmlns:a16="http://schemas.microsoft.com/office/drawing/2014/main" id="{87C8A291-32F9-4405-95B3-7A496CD206C7}"/>
              </a:ext>
            </a:extLst>
          </p:cNvPr>
          <p:cNvSpPr/>
          <p:nvPr/>
        </p:nvSpPr>
        <p:spPr>
          <a:xfrm>
            <a:off x="6376790" y="4863130"/>
            <a:ext cx="1104406" cy="1104406"/>
          </a:xfrm>
          <a:prstGeom prst="rect">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F36A3BE-6F4B-42DE-9211-E49F8B98FCAB}"/>
              </a:ext>
            </a:extLst>
          </p:cNvPr>
          <p:cNvSpPr txBox="1"/>
          <p:nvPr/>
        </p:nvSpPr>
        <p:spPr>
          <a:xfrm>
            <a:off x="6503235" y="4900378"/>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B</a:t>
            </a:r>
          </a:p>
        </p:txBody>
      </p:sp>
      <p:sp>
        <p:nvSpPr>
          <p:cNvPr id="27" name="TextBox 26">
            <a:extLst>
              <a:ext uri="{FF2B5EF4-FFF2-40B4-BE49-F238E27FC236}">
                <a16:creationId xmlns:a16="http://schemas.microsoft.com/office/drawing/2014/main" id="{AB605588-7480-4A5F-B4F0-4A6DBC4498F2}"/>
              </a:ext>
            </a:extLst>
          </p:cNvPr>
          <p:cNvSpPr txBox="1"/>
          <p:nvPr/>
        </p:nvSpPr>
        <p:spPr>
          <a:xfrm>
            <a:off x="3860849" y="4913765"/>
            <a:ext cx="110799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C’</a:t>
            </a:r>
          </a:p>
        </p:txBody>
      </p:sp>
      <p:sp>
        <p:nvSpPr>
          <p:cNvPr id="28" name="TextBox 27">
            <a:extLst>
              <a:ext uri="{FF2B5EF4-FFF2-40B4-BE49-F238E27FC236}">
                <a16:creationId xmlns:a16="http://schemas.microsoft.com/office/drawing/2014/main" id="{A7C3A85C-0C5D-42D0-A433-615C1EC3E4EE}"/>
              </a:ext>
            </a:extLst>
          </p:cNvPr>
          <p:cNvSpPr txBox="1"/>
          <p:nvPr/>
        </p:nvSpPr>
        <p:spPr>
          <a:xfrm>
            <a:off x="5773965" y="4438398"/>
            <a:ext cx="2310056"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a:solidFill>
                  <a:schemeClr val="bg1"/>
                </a:solidFill>
              </a:rPr>
              <a:t>GPU MEMORY</a:t>
            </a:r>
          </a:p>
        </p:txBody>
      </p:sp>
      <p:sp>
        <p:nvSpPr>
          <p:cNvPr id="29" name="TextBox 28">
            <a:extLst>
              <a:ext uri="{FF2B5EF4-FFF2-40B4-BE49-F238E27FC236}">
                <a16:creationId xmlns:a16="http://schemas.microsoft.com/office/drawing/2014/main" id="{A2933C6E-3592-4650-8855-5CC89F134028}"/>
              </a:ext>
            </a:extLst>
          </p:cNvPr>
          <p:cNvSpPr txBox="1"/>
          <p:nvPr/>
        </p:nvSpPr>
        <p:spPr>
          <a:xfrm>
            <a:off x="9000694" y="3094423"/>
            <a:ext cx="1885971"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Deallocate A from</a:t>
            </a:r>
          </a:p>
          <a:p>
            <a:pPr algn="ctr">
              <a:lnSpc>
                <a:spcPct val="90000"/>
              </a:lnSpc>
            </a:pPr>
            <a:r>
              <a:rPr lang="en-US" dirty="0">
                <a:solidFill>
                  <a:schemeClr val="bg1"/>
                </a:solidFill>
              </a:rPr>
              <a:t>GPU</a:t>
            </a:r>
          </a:p>
        </p:txBody>
      </p:sp>
      <p:sp>
        <p:nvSpPr>
          <p:cNvPr id="30" name="TextBox 29">
            <a:extLst>
              <a:ext uri="{FF2B5EF4-FFF2-40B4-BE49-F238E27FC236}">
                <a16:creationId xmlns:a16="http://schemas.microsoft.com/office/drawing/2014/main" id="{E6E794B4-D681-40CB-8436-9756BF45EC00}"/>
              </a:ext>
            </a:extLst>
          </p:cNvPr>
          <p:cNvSpPr txBox="1"/>
          <p:nvPr/>
        </p:nvSpPr>
        <p:spPr>
          <a:xfrm>
            <a:off x="9000361" y="3094423"/>
            <a:ext cx="1885971" cy="8402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Deallocate B from</a:t>
            </a:r>
          </a:p>
          <a:p>
            <a:pPr algn="ctr">
              <a:lnSpc>
                <a:spcPct val="90000"/>
              </a:lnSpc>
            </a:pPr>
            <a:r>
              <a:rPr lang="en-US" dirty="0">
                <a:solidFill>
                  <a:schemeClr val="bg1"/>
                </a:solidFill>
              </a:rPr>
              <a:t>GPU</a:t>
            </a:r>
          </a:p>
        </p:txBody>
      </p:sp>
      <p:sp>
        <p:nvSpPr>
          <p:cNvPr id="3" name="Rectangle 2">
            <a:extLst>
              <a:ext uri="{FF2B5EF4-FFF2-40B4-BE49-F238E27FC236}">
                <a16:creationId xmlns:a16="http://schemas.microsoft.com/office/drawing/2014/main" id="{586DF79D-873B-47DB-990C-4E6BA6227C27}"/>
              </a:ext>
            </a:extLst>
          </p:cNvPr>
          <p:cNvSpPr/>
          <p:nvPr/>
        </p:nvSpPr>
        <p:spPr>
          <a:xfrm>
            <a:off x="5783331" y="4043235"/>
            <a:ext cx="1571420" cy="3487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2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0" presetClass="exit" presetSubtype="0" fill="hold" grpId="0" nodeType="afterEffect">
                                  <p:stCondLst>
                                    <p:cond delay="50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0" presetClass="exit" presetSubtype="0" fill="hold" grpId="0" nodeType="withEffect">
                                  <p:stCondLst>
                                    <p:cond delay="50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9"/>
                                        </p:tgtEl>
                                      </p:cBhvr>
                                    </p:animEffect>
                                    <p:set>
                                      <p:cBhvr>
                                        <p:cTn id="20" dur="1" fill="hold">
                                          <p:stCondLst>
                                            <p:cond delay="499"/>
                                          </p:stCondLst>
                                        </p:cTn>
                                        <p:tgtEl>
                                          <p:spTgt spid="29"/>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par>
                          <p:cTn id="24" fill="hold">
                            <p:stCondLst>
                              <p:cond delay="500"/>
                            </p:stCondLst>
                            <p:childTnLst>
                              <p:par>
                                <p:cTn id="25" presetID="10" presetClass="exit" presetSubtype="0" fill="hold" grpId="0" nodeType="afterEffect">
                                  <p:stCondLst>
                                    <p:cond delay="500"/>
                                  </p:stCondLst>
                                  <p:childTnLst>
                                    <p:animEffect transition="out" filter="fade">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par>
                                <p:cTn id="28" presetID="10" presetClass="exit" presetSubtype="0" fill="hold" grpId="0" nodeType="withEffect">
                                  <p:stCondLst>
                                    <p:cond delay="50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9" grpId="0"/>
      <p:bldP spid="29" grpId="1"/>
      <p:bldP spid="30"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a:t>unstructured vs structured</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With a simple code</a:t>
            </a:r>
          </a:p>
        </p:txBody>
      </p:sp>
      <p:sp>
        <p:nvSpPr>
          <p:cNvPr id="5" name="TextBox 4">
            <a:extLst>
              <a:ext uri="{FF2B5EF4-FFF2-40B4-BE49-F238E27FC236}">
                <a16:creationId xmlns:a16="http://schemas.microsoft.com/office/drawing/2014/main" id="{1E38C9C3-06E5-4AB2-97A9-B2A711D4096F}"/>
              </a:ext>
            </a:extLst>
          </p:cNvPr>
          <p:cNvSpPr txBox="1"/>
          <p:nvPr/>
        </p:nvSpPr>
        <p:spPr>
          <a:xfrm>
            <a:off x="419641" y="3656666"/>
            <a:ext cx="5055105" cy="2031325"/>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400" dirty="0">
                <a:solidFill>
                  <a:srgbClr val="8E4000"/>
                </a:solidFill>
                <a:latin typeface="Consolas" panose="020B0609020204030204" pitchFamily="49" charset="0"/>
                <a:cs typeface="Courier New" panose="02070309020205020404" pitchFamily="49" charset="0"/>
              </a:rPr>
              <a:t>#pragma acc enter data copyin(a[0:N],b[0:N]) \ 	create(c[0:N])</a:t>
            </a:r>
          </a:p>
          <a:p>
            <a:pPr>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rgbClr val="8E4000"/>
                </a:solidFill>
                <a:latin typeface="Consolas" panose="020B0609020204030204" pitchFamily="49" charset="0"/>
                <a:cs typeface="Courier New" panose="02070309020205020404" pitchFamily="49" charset="0"/>
              </a:rPr>
              <a:t>	#pragma acc parallel loop</a:t>
            </a:r>
            <a:endParaRPr lang="en-US" sz="1400" dirty="0">
              <a:solidFill>
                <a:srgbClr val="C00000"/>
              </a:solidFill>
              <a:latin typeface="Consolas" panose="020B0609020204030204" pitchFamily="49" charset="0"/>
              <a:cs typeface="Courier New" panose="02070309020205020404" pitchFamily="49" charset="0"/>
            </a:endParaRP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3051FF"/>
                </a:solidFill>
                <a:latin typeface="Consolas" panose="020B0609020204030204" pitchFamily="49" charset="0"/>
                <a:cs typeface="Courier New" panose="02070309020205020404" pitchFamily="49" charset="0"/>
              </a:rPr>
              <a:t>for</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i = </a:t>
            </a:r>
            <a:r>
              <a:rPr lang="en-US" sz="1400" dirty="0">
                <a:solidFill>
                  <a:srgbClr val="FF8738"/>
                </a:solidFill>
                <a:latin typeface="Consolas" panose="020B0609020204030204" pitchFamily="49" charset="0"/>
                <a:cs typeface="Courier New" panose="02070309020205020404" pitchFamily="49" charset="0"/>
              </a:rPr>
              <a:t>0</a:t>
            </a:r>
            <a:r>
              <a:rPr lang="en-US" sz="1400" dirty="0">
                <a:solidFill>
                  <a:schemeClr val="bg1"/>
                </a:solidFill>
                <a:latin typeface="Consolas" panose="020B0609020204030204" pitchFamily="49" charset="0"/>
                <a:cs typeface="Courier New" panose="02070309020205020404" pitchFamily="49" charset="0"/>
              </a:rPr>
              <a:t>; i &lt; N; i</a:t>
            </a:r>
            <a:r>
              <a:rPr lang="en-US" sz="1400" dirty="0">
                <a:solidFill>
                  <a:srgbClr val="030382"/>
                </a:solidFill>
                <a:latin typeface="Consolas" panose="020B0609020204030204" pitchFamily="49" charset="0"/>
                <a:cs typeface="Courier New" panose="02070309020205020404" pitchFamily="49" charset="0"/>
              </a:rPr>
              <a:t>++</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c[i] = a[i] </a:t>
            </a:r>
            <a:r>
              <a:rPr lang="en-US" sz="1400" dirty="0">
                <a:solidFill>
                  <a:srgbClr val="030382"/>
                </a:solidFill>
                <a:latin typeface="Consolas" panose="020B0609020204030204" pitchFamily="49" charset="0"/>
                <a:cs typeface="Courier New" panose="02070309020205020404" pitchFamily="49" charset="0"/>
              </a:rPr>
              <a:t>+</a:t>
            </a:r>
            <a:r>
              <a:rPr lang="en-US" sz="1400" dirty="0">
                <a:solidFill>
                  <a:schemeClr val="bg1"/>
                </a:solidFill>
                <a:latin typeface="Consolas" panose="020B0609020204030204" pitchFamily="49" charset="0"/>
                <a:cs typeface="Courier New" panose="02070309020205020404" pitchFamily="49" charset="0"/>
              </a:rPr>
              <a:t> b[i];</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rgbClr val="8E4000"/>
                </a:solidFill>
                <a:latin typeface="Consolas" panose="020B0609020204030204" pitchFamily="49" charset="0"/>
                <a:cs typeface="Courier New" panose="02070309020205020404" pitchFamily="49" charset="0"/>
              </a:rPr>
              <a:t>#pragma acc exit data copyout(c[0:N]) \ 	delete(</a:t>
            </a:r>
            <a:r>
              <a:rPr lang="en-US" sz="1400" dirty="0" err="1">
                <a:solidFill>
                  <a:srgbClr val="8E4000"/>
                </a:solidFill>
                <a:latin typeface="Consolas" panose="020B0609020204030204" pitchFamily="49" charset="0"/>
                <a:cs typeface="Courier New" panose="02070309020205020404" pitchFamily="49" charset="0"/>
              </a:rPr>
              <a:t>a,b</a:t>
            </a:r>
            <a:r>
              <a:rPr lang="en-US" sz="1400" dirty="0">
                <a:solidFill>
                  <a:srgbClr val="8E4000"/>
                </a:solidFill>
                <a:latin typeface="Consolas" panose="020B0609020204030204" pitchFamily="49" charset="0"/>
                <a:cs typeface="Courier New" panose="02070309020205020404" pitchFamily="49" charset="0"/>
              </a:rPr>
              <a:t>)</a:t>
            </a:r>
            <a:endParaRPr lang="en-US" sz="1400" dirty="0">
              <a:solidFill>
                <a:schemeClr val="bg1"/>
              </a:solidFill>
              <a:latin typeface="Consolas" panose="020B06090202040302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85CE28B-CA3B-40E9-B112-5793D77CF2E9}"/>
              </a:ext>
            </a:extLst>
          </p:cNvPr>
          <p:cNvSpPr txBox="1"/>
          <p:nvPr/>
        </p:nvSpPr>
        <p:spPr>
          <a:xfrm>
            <a:off x="5609758" y="3656665"/>
            <a:ext cx="5100376" cy="2031325"/>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400" dirty="0">
                <a:solidFill>
                  <a:srgbClr val="8E4000"/>
                </a:solidFill>
                <a:latin typeface="Consolas" panose="020B0609020204030204" pitchFamily="49" charset="0"/>
                <a:cs typeface="Courier New" panose="02070309020205020404" pitchFamily="49" charset="0"/>
              </a:rPr>
              <a:t>#pragma acc data copyin(a[0:N],b[0:N]) \ 	copyout(c[0:N])</a:t>
            </a:r>
            <a:endParaRPr lang="en-US" sz="1400" dirty="0">
              <a:solidFill>
                <a:srgbClr val="C00000"/>
              </a:solidFill>
              <a:latin typeface="Consolas" panose="020B0609020204030204" pitchFamily="49" charset="0"/>
              <a:cs typeface="Courier New" panose="02070309020205020404" pitchFamily="49" charset="0"/>
            </a:endParaRPr>
          </a:p>
          <a:p>
            <a:pPr>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8E4000"/>
                </a:solidFill>
                <a:latin typeface="Consolas" panose="020B0609020204030204" pitchFamily="49" charset="0"/>
                <a:cs typeface="Courier New" panose="02070309020205020404" pitchFamily="49" charset="0"/>
              </a:rPr>
              <a:t>#pragma acc parallel loop</a:t>
            </a:r>
            <a:endParaRPr lang="en-US" sz="1400" dirty="0">
              <a:solidFill>
                <a:srgbClr val="C00000"/>
              </a:solidFill>
              <a:latin typeface="Consolas" panose="020B0609020204030204" pitchFamily="49" charset="0"/>
              <a:cs typeface="Courier New" panose="02070309020205020404" pitchFamily="49" charset="0"/>
            </a:endParaRP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3051FF"/>
                </a:solidFill>
                <a:latin typeface="Consolas" panose="020B0609020204030204" pitchFamily="49" charset="0"/>
                <a:cs typeface="Courier New" panose="02070309020205020404" pitchFamily="49" charset="0"/>
              </a:rPr>
              <a:t>for</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i = </a:t>
            </a:r>
            <a:r>
              <a:rPr lang="en-US" sz="1400" dirty="0">
                <a:solidFill>
                  <a:srgbClr val="FF8738"/>
                </a:solidFill>
                <a:latin typeface="Consolas" panose="020B0609020204030204" pitchFamily="49" charset="0"/>
                <a:cs typeface="Courier New" panose="02070309020205020404" pitchFamily="49" charset="0"/>
              </a:rPr>
              <a:t>0</a:t>
            </a:r>
            <a:r>
              <a:rPr lang="en-US" sz="1400" dirty="0">
                <a:solidFill>
                  <a:schemeClr val="bg1"/>
                </a:solidFill>
                <a:latin typeface="Consolas" panose="020B0609020204030204" pitchFamily="49" charset="0"/>
                <a:cs typeface="Courier New" panose="02070309020205020404" pitchFamily="49" charset="0"/>
              </a:rPr>
              <a:t>; i &lt; N; i</a:t>
            </a:r>
            <a:r>
              <a:rPr lang="en-US" sz="1400" dirty="0">
                <a:solidFill>
                  <a:srgbClr val="030382"/>
                </a:solidFill>
                <a:latin typeface="Consolas" panose="020B0609020204030204" pitchFamily="49" charset="0"/>
                <a:cs typeface="Courier New" panose="02070309020205020404" pitchFamily="49" charset="0"/>
              </a:rPr>
              <a:t>++</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c[i] = a[i] </a:t>
            </a:r>
            <a:r>
              <a:rPr lang="en-US" sz="1400" dirty="0">
                <a:solidFill>
                  <a:srgbClr val="030382"/>
                </a:solidFill>
                <a:latin typeface="Consolas" panose="020B0609020204030204" pitchFamily="49" charset="0"/>
                <a:cs typeface="Courier New" panose="02070309020205020404" pitchFamily="49" charset="0"/>
              </a:rPr>
              <a:t>+</a:t>
            </a:r>
            <a:r>
              <a:rPr lang="en-US" sz="1400" dirty="0">
                <a:solidFill>
                  <a:schemeClr val="bg1"/>
                </a:solidFill>
                <a:latin typeface="Consolas" panose="020B0609020204030204" pitchFamily="49" charset="0"/>
                <a:cs typeface="Courier New" panose="02070309020205020404" pitchFamily="49" charset="0"/>
              </a:rPr>
              <a:t> b[i];</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a:lnSpc>
                <a:spcPct val="90000"/>
              </a:lnSpc>
            </a:pPr>
            <a:endParaRPr lang="en-US" sz="1400" dirty="0">
              <a:solidFill>
                <a:schemeClr val="bg1"/>
              </a:solidFill>
              <a:latin typeface="Consolas" panose="020B0609020204030204" pitchFamily="49" charset="0"/>
              <a:cs typeface="Courier New" panose="02070309020205020404" pitchFamily="49" charset="0"/>
            </a:endParaRPr>
          </a:p>
        </p:txBody>
      </p:sp>
      <p:sp>
        <p:nvSpPr>
          <p:cNvPr id="7" name="Rectangle: Top Corners Snipped 6">
            <a:extLst>
              <a:ext uri="{FF2B5EF4-FFF2-40B4-BE49-F238E27FC236}">
                <a16:creationId xmlns:a16="http://schemas.microsoft.com/office/drawing/2014/main" id="{6D24E79B-E769-45F0-BE60-79905D499ED7}"/>
              </a:ext>
            </a:extLst>
          </p:cNvPr>
          <p:cNvSpPr/>
          <p:nvPr/>
        </p:nvSpPr>
        <p:spPr>
          <a:xfrm>
            <a:off x="419641" y="1819326"/>
            <a:ext cx="1618165" cy="358920"/>
          </a:xfrm>
          <a:prstGeom prst="snip2SameRect">
            <a:avLst/>
          </a:prstGeom>
          <a:solidFill>
            <a:srgbClr val="0080A7"/>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Unstructured</a:t>
            </a:r>
          </a:p>
        </p:txBody>
      </p:sp>
      <p:sp>
        <p:nvSpPr>
          <p:cNvPr id="8" name="Rectangle: Top Corners Snipped 7">
            <a:extLst>
              <a:ext uri="{FF2B5EF4-FFF2-40B4-BE49-F238E27FC236}">
                <a16:creationId xmlns:a16="http://schemas.microsoft.com/office/drawing/2014/main" id="{FF9E6E08-1230-484C-8196-9382FD56CA1A}"/>
              </a:ext>
            </a:extLst>
          </p:cNvPr>
          <p:cNvSpPr/>
          <p:nvPr/>
        </p:nvSpPr>
        <p:spPr>
          <a:xfrm>
            <a:off x="5604685" y="1827337"/>
            <a:ext cx="1618165" cy="358920"/>
          </a:xfrm>
          <a:prstGeom prst="snip2SameRect">
            <a:avLst/>
          </a:prstGeom>
          <a:solidFill>
            <a:srgbClr val="0080A7"/>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Structured</a:t>
            </a:r>
          </a:p>
        </p:txBody>
      </p:sp>
      <p:sp>
        <p:nvSpPr>
          <p:cNvPr id="9" name="Content Placeholder 2">
            <a:extLst>
              <a:ext uri="{FF2B5EF4-FFF2-40B4-BE49-F238E27FC236}">
                <a16:creationId xmlns:a16="http://schemas.microsoft.com/office/drawing/2014/main" id="{61D8B356-DF43-4C90-AD8C-FCB5BBCEC630}"/>
              </a:ext>
            </a:extLst>
          </p:cNvPr>
          <p:cNvSpPr>
            <a:spLocks noGrp="1"/>
          </p:cNvSpPr>
          <p:nvPr>
            <p:ph idx="1"/>
          </p:nvPr>
        </p:nvSpPr>
        <p:spPr>
          <a:xfrm>
            <a:off x="482074" y="2251727"/>
            <a:ext cx="5060178" cy="1534499"/>
          </a:xfrm>
        </p:spPr>
        <p:txBody>
          <a:bodyPr/>
          <a:lstStyle/>
          <a:p>
            <a:r>
              <a:rPr lang="en-US" dirty="0"/>
              <a:t>Can have multiple starting/ending points</a:t>
            </a:r>
          </a:p>
          <a:p>
            <a:r>
              <a:rPr lang="en-US" dirty="0"/>
              <a:t>Memory exists until explicitly deallocated</a:t>
            </a:r>
          </a:p>
          <a:p>
            <a:r>
              <a:rPr lang="en-US" dirty="0"/>
              <a:t>Can branch across multiple functions</a:t>
            </a:r>
          </a:p>
        </p:txBody>
      </p:sp>
      <p:sp>
        <p:nvSpPr>
          <p:cNvPr id="10" name="Content Placeholder 2">
            <a:extLst>
              <a:ext uri="{FF2B5EF4-FFF2-40B4-BE49-F238E27FC236}">
                <a16:creationId xmlns:a16="http://schemas.microsoft.com/office/drawing/2014/main" id="{EFF268FC-77E8-48DF-AFC2-2C0F6CB71E01}"/>
              </a:ext>
            </a:extLst>
          </p:cNvPr>
          <p:cNvSpPr txBox="1">
            <a:spLocks/>
          </p:cNvSpPr>
          <p:nvPr/>
        </p:nvSpPr>
        <p:spPr bwMode="auto">
          <a:xfrm>
            <a:off x="5672191" y="2263419"/>
            <a:ext cx="5383754" cy="15344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kern="0" dirty="0"/>
              <a:t>Must have a explicit start/end point</a:t>
            </a:r>
          </a:p>
          <a:p>
            <a:pPr defTabSz="914400"/>
            <a:r>
              <a:rPr lang="en-US" kern="0" dirty="0"/>
              <a:t>Memory only exists within the data region</a:t>
            </a:r>
          </a:p>
          <a:p>
            <a:pPr defTabSz="914400"/>
            <a:r>
              <a:rPr lang="en-US" kern="0" dirty="0"/>
              <a:t>Must be within a single function</a:t>
            </a:r>
          </a:p>
        </p:txBody>
      </p:sp>
      <p:sp>
        <p:nvSpPr>
          <p:cNvPr id="3" name="Rectangle 2">
            <a:extLst>
              <a:ext uri="{FF2B5EF4-FFF2-40B4-BE49-F238E27FC236}">
                <a16:creationId xmlns:a16="http://schemas.microsoft.com/office/drawing/2014/main" id="{C19FFE0B-F999-4407-BD63-6002356705FB}"/>
              </a:ext>
            </a:extLst>
          </p:cNvPr>
          <p:cNvSpPr/>
          <p:nvPr/>
        </p:nvSpPr>
        <p:spPr>
          <a:xfrm>
            <a:off x="419641" y="2186258"/>
            <a:ext cx="5055105" cy="3501731"/>
          </a:xfrm>
          <a:prstGeom prst="rect">
            <a:avLst/>
          </a:prstGeom>
          <a:no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1F59A8-3654-4CDE-A82E-3352395DE0E2}"/>
              </a:ext>
            </a:extLst>
          </p:cNvPr>
          <p:cNvSpPr/>
          <p:nvPr/>
        </p:nvSpPr>
        <p:spPr>
          <a:xfrm>
            <a:off x="5604685" y="2186258"/>
            <a:ext cx="5105449" cy="3501731"/>
          </a:xfrm>
          <a:prstGeom prst="rect">
            <a:avLst/>
          </a:prstGeom>
          <a:no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67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err="1"/>
              <a:t>unStructured</a:t>
            </a:r>
            <a:r>
              <a:rPr lang="en-US" dirty="0"/>
              <a:t> data Directives</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Branching across multiple functions</a:t>
            </a:r>
          </a:p>
        </p:txBody>
      </p:sp>
      <p:sp>
        <p:nvSpPr>
          <p:cNvPr id="5" name="TextBox 4">
            <a:extLst>
              <a:ext uri="{FF2B5EF4-FFF2-40B4-BE49-F238E27FC236}">
                <a16:creationId xmlns:a16="http://schemas.microsoft.com/office/drawing/2014/main" id="{1E38C9C3-06E5-4AB2-97A9-B2A711D4096F}"/>
              </a:ext>
            </a:extLst>
          </p:cNvPr>
          <p:cNvSpPr txBox="1"/>
          <p:nvPr/>
        </p:nvSpPr>
        <p:spPr>
          <a:xfrm>
            <a:off x="419641" y="1616543"/>
            <a:ext cx="4830539" cy="3970318"/>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allocate_array</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chemeClr val="bg1"/>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ptr</a:t>
            </a:r>
            <a:r>
              <a:rPr lang="en-US" sz="1400" dirty="0">
                <a:solidFill>
                  <a:schemeClr val="bg1"/>
                </a:solidFill>
                <a:latin typeface="Consolas" panose="020B0609020204030204" pitchFamily="49" charset="0"/>
                <a:cs typeface="Courier New" panose="02070309020205020404" pitchFamily="49" charset="0"/>
              </a:rPr>
              <a:t> = (</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rgbClr val="A64CFF"/>
                </a:solidFill>
                <a:latin typeface="Consolas" panose="020B0609020204030204" pitchFamily="49" charset="0"/>
                <a:cs typeface="Courier New" panose="02070309020205020404" pitchFamily="49" charset="0"/>
              </a:rPr>
              <a:t> </a:t>
            </a:r>
            <a:r>
              <a:rPr lang="en-US" sz="1400" dirty="0">
                <a:solidFill>
                  <a:schemeClr val="bg1"/>
                </a:solidFill>
                <a:latin typeface="Consolas" panose="020B0609020204030204" pitchFamily="49" charset="0"/>
                <a:cs typeface="Courier New" panose="02070309020205020404" pitchFamily="49" charset="0"/>
              </a:rPr>
              <a:t>*) malloc(N * </a:t>
            </a:r>
            <a:r>
              <a:rPr lang="en-US" sz="1400" dirty="0" err="1">
                <a:solidFill>
                  <a:schemeClr val="bg1"/>
                </a:solidFill>
                <a:latin typeface="Consolas" panose="020B0609020204030204" pitchFamily="49" charset="0"/>
                <a:cs typeface="Courier New" panose="02070309020205020404" pitchFamily="49" charset="0"/>
              </a:rPr>
              <a:t>sizeof</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8E4000"/>
                </a:solidFill>
                <a:latin typeface="Consolas" panose="020B0609020204030204" pitchFamily="49" charset="0"/>
                <a:cs typeface="Courier New" panose="02070309020205020404" pitchFamily="49" charset="0"/>
              </a:rPr>
              <a:t>#pragma acc enter data create(</a:t>
            </a:r>
            <a:r>
              <a:rPr lang="en-US" sz="1400" dirty="0" err="1">
                <a:solidFill>
                  <a:srgbClr val="8E4000"/>
                </a:solidFill>
                <a:latin typeface="Consolas" panose="020B0609020204030204" pitchFamily="49" charset="0"/>
                <a:cs typeface="Courier New" panose="02070309020205020404" pitchFamily="49" charset="0"/>
              </a:rPr>
              <a:t>ptr</a:t>
            </a:r>
            <a:r>
              <a:rPr lang="en-US" sz="1400" dirty="0">
                <a:solidFill>
                  <a:srgbClr val="8E4000"/>
                </a:solidFill>
                <a:latin typeface="Consolas" panose="020B0609020204030204" pitchFamily="49" charset="0"/>
                <a:cs typeface="Courier New" panose="02070309020205020404" pitchFamily="49" charset="0"/>
              </a:rPr>
              <a:t>[0:N])</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3051FF"/>
                </a:solidFill>
                <a:latin typeface="Consolas" panose="020B0609020204030204" pitchFamily="49" charset="0"/>
                <a:cs typeface="Courier New" panose="02070309020205020404" pitchFamily="49" charset="0"/>
              </a:rPr>
              <a:t>return</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ptr</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rgbClr val="A64CFF"/>
                </a:solidFill>
                <a:latin typeface="Consolas" panose="020B0609020204030204" pitchFamily="49" charset="0"/>
                <a:cs typeface="Courier New" panose="02070309020205020404" pitchFamily="49" charset="0"/>
              </a:rPr>
              <a:t>void</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deallocate_array</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ptr</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8E4000"/>
                </a:solidFill>
                <a:latin typeface="Consolas" panose="020B0609020204030204" pitchFamily="49" charset="0"/>
                <a:cs typeface="Courier New" panose="02070309020205020404" pitchFamily="49" charset="0"/>
              </a:rPr>
              <a:t>#pragma acc exit data delete(</a:t>
            </a:r>
            <a:r>
              <a:rPr lang="en-US" sz="1400" dirty="0" err="1">
                <a:solidFill>
                  <a:srgbClr val="8E4000"/>
                </a:solidFill>
                <a:latin typeface="Consolas" panose="020B0609020204030204" pitchFamily="49" charset="0"/>
                <a:cs typeface="Courier New" panose="02070309020205020404" pitchFamily="49" charset="0"/>
              </a:rPr>
              <a:t>ptr</a:t>
            </a:r>
            <a:r>
              <a:rPr lang="en-US" sz="1400" dirty="0">
                <a:solidFill>
                  <a:srgbClr val="8E4000"/>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free(</a:t>
            </a:r>
            <a:r>
              <a:rPr lang="en-US" sz="1400" dirty="0" err="1">
                <a:solidFill>
                  <a:schemeClr val="bg1"/>
                </a:solidFill>
                <a:latin typeface="Consolas" panose="020B0609020204030204" pitchFamily="49" charset="0"/>
                <a:cs typeface="Courier New" panose="02070309020205020404" pitchFamily="49" charset="0"/>
              </a:rPr>
              <a:t>ptr</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main(){</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a = </a:t>
            </a:r>
            <a:r>
              <a:rPr lang="en-US" sz="1400" dirty="0" err="1">
                <a:solidFill>
                  <a:schemeClr val="bg1"/>
                </a:solidFill>
                <a:latin typeface="Consolas" panose="020B0609020204030204" pitchFamily="49" charset="0"/>
                <a:cs typeface="Courier New" panose="02070309020205020404" pitchFamily="49" charset="0"/>
              </a:rPr>
              <a:t>allocate_array</a:t>
            </a:r>
            <a:r>
              <a:rPr lang="en-US" sz="1400" dirty="0">
                <a:solidFill>
                  <a:schemeClr val="bg1"/>
                </a:solidFill>
                <a:latin typeface="Consolas" panose="020B0609020204030204" pitchFamily="49" charset="0"/>
                <a:cs typeface="Courier New" panose="02070309020205020404" pitchFamily="49" charset="0"/>
              </a:rPr>
              <a:t>(</a:t>
            </a:r>
            <a:r>
              <a:rPr lang="en-US" sz="1400" dirty="0">
                <a:solidFill>
                  <a:srgbClr val="FF8738"/>
                </a:solidFill>
                <a:latin typeface="Consolas" panose="020B0609020204030204" pitchFamily="49" charset="0"/>
                <a:cs typeface="Courier New" panose="02070309020205020404" pitchFamily="49" charset="0"/>
              </a:rPr>
              <a:t>100</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8E4000"/>
                </a:solidFill>
                <a:latin typeface="Consolas" panose="020B0609020204030204" pitchFamily="49" charset="0"/>
                <a:cs typeface="Courier New" panose="02070309020205020404" pitchFamily="49" charset="0"/>
              </a:rPr>
              <a:t>#pragma acc kernels</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a:t>
            </a:r>
            <a:r>
              <a:rPr lang="en-US" sz="1400" dirty="0">
                <a:solidFill>
                  <a:srgbClr val="FF8738"/>
                </a:solidFill>
                <a:latin typeface="Consolas" panose="020B0609020204030204" pitchFamily="49" charset="0"/>
                <a:cs typeface="Courier New" panose="02070309020205020404" pitchFamily="49" charset="0"/>
              </a:rPr>
              <a:t>0</a:t>
            </a:r>
            <a:r>
              <a:rPr lang="en-US" sz="1400" dirty="0">
                <a:solidFill>
                  <a:schemeClr val="bg1"/>
                </a:solidFill>
                <a:latin typeface="Consolas" panose="020B0609020204030204" pitchFamily="49" charset="0"/>
                <a:cs typeface="Courier New" panose="02070309020205020404" pitchFamily="49" charset="0"/>
              </a:rPr>
              <a:t>] = </a:t>
            </a:r>
            <a:r>
              <a:rPr lang="en-US" sz="1400" dirty="0">
                <a:solidFill>
                  <a:srgbClr val="FF8738"/>
                </a:solidFill>
                <a:latin typeface="Consolas" panose="020B0609020204030204" pitchFamily="49" charset="0"/>
                <a:cs typeface="Courier New" panose="02070309020205020404" pitchFamily="49" charset="0"/>
              </a:rPr>
              <a:t>0</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deallocate_array</a:t>
            </a:r>
            <a:r>
              <a:rPr lang="en-US" sz="1400" dirty="0">
                <a:solidFill>
                  <a:schemeClr val="bg1"/>
                </a:solidFill>
                <a:latin typeface="Consolas" panose="020B0609020204030204" pitchFamily="49" charset="0"/>
                <a:cs typeface="Courier New" panose="02070309020205020404" pitchFamily="49" charset="0"/>
              </a:rPr>
              <a:t>(a);</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p:txBody>
      </p:sp>
      <p:sp>
        <p:nvSpPr>
          <p:cNvPr id="7" name="Content Placeholder 2">
            <a:extLst>
              <a:ext uri="{FF2B5EF4-FFF2-40B4-BE49-F238E27FC236}">
                <a16:creationId xmlns:a16="http://schemas.microsoft.com/office/drawing/2014/main" id="{F7E9A93C-4513-4F1B-964B-2F8A74A422AA}"/>
              </a:ext>
            </a:extLst>
          </p:cNvPr>
          <p:cNvSpPr>
            <a:spLocks noGrp="1"/>
          </p:cNvSpPr>
          <p:nvPr>
            <p:ph idx="1"/>
          </p:nvPr>
        </p:nvSpPr>
        <p:spPr>
          <a:xfrm>
            <a:off x="5407693" y="1799786"/>
            <a:ext cx="5375822" cy="3970318"/>
          </a:xfrm>
        </p:spPr>
        <p:txBody>
          <a:bodyPr/>
          <a:lstStyle/>
          <a:p>
            <a:r>
              <a:rPr lang="en-US" dirty="0"/>
              <a:t>This is an example code where the memory allocation/deallocation is handled in separate functions</a:t>
            </a:r>
          </a:p>
          <a:p>
            <a:r>
              <a:rPr lang="en-US" dirty="0"/>
              <a:t>The data region is not explicitly defined by a starting point and an ending point</a:t>
            </a:r>
          </a:p>
          <a:p>
            <a:r>
              <a:rPr lang="en-US" dirty="0"/>
              <a:t>The data enter and exit will be decided by whenever the programmer calls the allocate/deallocate functions</a:t>
            </a:r>
          </a:p>
        </p:txBody>
      </p:sp>
    </p:spTree>
    <p:extLst>
      <p:ext uri="{BB962C8B-B14F-4D97-AF65-F5344CB8AC3E}">
        <p14:creationId xmlns:p14="http://schemas.microsoft.com/office/powerpoint/2010/main" val="25311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B061-48E7-46DA-8374-B8791A8C8960}"/>
              </a:ext>
            </a:extLst>
          </p:cNvPr>
          <p:cNvSpPr>
            <a:spLocks noGrp="1"/>
          </p:cNvSpPr>
          <p:nvPr>
            <p:ph type="title"/>
          </p:nvPr>
        </p:nvSpPr>
        <p:spPr/>
        <p:txBody>
          <a:bodyPr/>
          <a:lstStyle/>
          <a:p>
            <a:r>
              <a:rPr lang="en-US" dirty="0"/>
              <a:t>OpenACC Reference Counting</a:t>
            </a:r>
          </a:p>
        </p:txBody>
      </p:sp>
      <p:sp>
        <p:nvSpPr>
          <p:cNvPr id="3" name="Content Placeholder 2">
            <a:extLst>
              <a:ext uri="{FF2B5EF4-FFF2-40B4-BE49-F238E27FC236}">
                <a16:creationId xmlns:a16="http://schemas.microsoft.com/office/drawing/2014/main" id="{A6EB3D12-6275-4A13-B48F-05BE1790BE5D}"/>
              </a:ext>
            </a:extLst>
          </p:cNvPr>
          <p:cNvSpPr>
            <a:spLocks noGrp="1"/>
          </p:cNvSpPr>
          <p:nvPr>
            <p:ph idx="1"/>
          </p:nvPr>
        </p:nvSpPr>
        <p:spPr/>
        <p:txBody>
          <a:bodyPr/>
          <a:lstStyle/>
          <a:p>
            <a:r>
              <a:rPr lang="en-US" dirty="0"/>
              <a:t>The OpenACC runtime keeps track of how many times a variable is placed on or removed from the device using reference counting</a:t>
            </a:r>
          </a:p>
          <a:p>
            <a:r>
              <a:rPr lang="en-US" dirty="0"/>
              <a:t>Each time you </a:t>
            </a:r>
            <a:r>
              <a:rPr lang="en-US" dirty="0">
                <a:solidFill>
                  <a:srgbClr val="0C4E9B"/>
                </a:solidFill>
              </a:rPr>
              <a:t>create</a:t>
            </a:r>
            <a:r>
              <a:rPr lang="en-US" dirty="0"/>
              <a:t>, </a:t>
            </a:r>
            <a:r>
              <a:rPr lang="en-US" dirty="0" err="1">
                <a:solidFill>
                  <a:srgbClr val="0C4E9B"/>
                </a:solidFill>
              </a:rPr>
              <a:t>copyin</a:t>
            </a:r>
            <a:r>
              <a:rPr lang="en-US" dirty="0"/>
              <a:t>, or </a:t>
            </a:r>
            <a:r>
              <a:rPr lang="en-US" dirty="0">
                <a:solidFill>
                  <a:srgbClr val="0C4E9B"/>
                </a:solidFill>
              </a:rPr>
              <a:t>copy</a:t>
            </a:r>
            <a:r>
              <a:rPr lang="en-US" dirty="0"/>
              <a:t> a variable to the device, the reference counts increase. Each time you </a:t>
            </a:r>
            <a:r>
              <a:rPr lang="en-US" dirty="0">
                <a:solidFill>
                  <a:srgbClr val="0C4E9B"/>
                </a:solidFill>
              </a:rPr>
              <a:t>delete</a:t>
            </a:r>
            <a:r>
              <a:rPr lang="en-US" dirty="0"/>
              <a:t>, </a:t>
            </a:r>
            <a:r>
              <a:rPr lang="en-US" dirty="0" err="1">
                <a:solidFill>
                  <a:srgbClr val="0C4E9B"/>
                </a:solidFill>
              </a:rPr>
              <a:t>copyout</a:t>
            </a:r>
            <a:r>
              <a:rPr lang="en-US" dirty="0"/>
              <a:t>, or </a:t>
            </a:r>
            <a:r>
              <a:rPr lang="en-US" dirty="0">
                <a:solidFill>
                  <a:srgbClr val="0C4E9B"/>
                </a:solidFill>
              </a:rPr>
              <a:t>copy</a:t>
            </a:r>
            <a:r>
              <a:rPr lang="en-US" dirty="0"/>
              <a:t> a variable from the device, the reference counts decrease.</a:t>
            </a:r>
          </a:p>
          <a:p>
            <a:r>
              <a:rPr lang="en-US" dirty="0"/>
              <a:t>Data movement between the host and device </a:t>
            </a:r>
            <a:r>
              <a:rPr lang="en-US" dirty="0">
                <a:solidFill>
                  <a:srgbClr val="0C4E9B"/>
                </a:solidFill>
              </a:rPr>
              <a:t>only occurs</a:t>
            </a:r>
            <a:r>
              <a:rPr lang="en-US" dirty="0"/>
              <a:t> when a variable is first put on the device and the last time it leaves the device.</a:t>
            </a:r>
          </a:p>
        </p:txBody>
      </p:sp>
      <p:sp>
        <p:nvSpPr>
          <p:cNvPr id="4" name="Text Placeholder 3">
            <a:extLst>
              <a:ext uri="{FF2B5EF4-FFF2-40B4-BE49-F238E27FC236}">
                <a16:creationId xmlns:a16="http://schemas.microsoft.com/office/drawing/2014/main" id="{36D1A16C-52D0-4BE1-AABC-E751CA3D2EF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8364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A2DC5-B839-4BF8-A0FA-1C3C2270CB6B}"/>
              </a:ext>
            </a:extLst>
          </p:cNvPr>
          <p:cNvSpPr>
            <a:spLocks noGrp="1"/>
          </p:cNvSpPr>
          <p:nvPr>
            <p:ph type="title"/>
          </p:nvPr>
        </p:nvSpPr>
        <p:spPr/>
        <p:txBody>
          <a:bodyPr/>
          <a:lstStyle/>
          <a:p>
            <a:r>
              <a:rPr lang="en-US" dirty="0"/>
              <a:t>Reference Counting Examples</a:t>
            </a:r>
          </a:p>
        </p:txBody>
      </p:sp>
      <p:sp>
        <p:nvSpPr>
          <p:cNvPr id="3" name="Content Placeholder 2">
            <a:extLst>
              <a:ext uri="{FF2B5EF4-FFF2-40B4-BE49-F238E27FC236}">
                <a16:creationId xmlns:a16="http://schemas.microsoft.com/office/drawing/2014/main" id="{6FE58C35-83B4-45AC-9BBB-B6B0B391AF82}"/>
              </a:ext>
            </a:extLst>
          </p:cNvPr>
          <p:cNvSpPr>
            <a:spLocks noGrp="1"/>
          </p:cNvSpPr>
          <p:nvPr>
            <p:ph sz="half" idx="1"/>
          </p:nvPr>
        </p:nvSpPr>
        <p:spPr>
          <a:xfrm>
            <a:off x="498348" y="1706031"/>
            <a:ext cx="4945063" cy="4099151"/>
          </a:xfrm>
        </p:spPr>
        <p:txBody>
          <a:bodyPr/>
          <a:lstStyle/>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First time A is reference on the device, </a:t>
            </a: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copy occurs</a:t>
            </a:r>
          </a:p>
          <a:p>
            <a:pPr marL="0" indent="0">
              <a:lnSpc>
                <a:spcPct val="100000"/>
              </a:lnSpc>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#pragma </a:t>
            </a:r>
            <a:r>
              <a:rPr lang="en-US" sz="1400" b="1" dirty="0" err="1">
                <a:solidFill>
                  <a:srgbClr val="0C4E9B"/>
                </a:solidFill>
                <a:latin typeface="Courier New" panose="02070309020205020404" pitchFamily="49" charset="0"/>
                <a:cs typeface="Courier New" panose="02070309020205020404" pitchFamily="49" charset="0"/>
              </a:rPr>
              <a:t>acc</a:t>
            </a:r>
            <a:r>
              <a:rPr lang="en-US" sz="1400" b="1" dirty="0">
                <a:solidFill>
                  <a:srgbClr val="0C4E9B"/>
                </a:solidFill>
                <a:latin typeface="Courier New" panose="02070309020205020404" pitchFamily="49" charset="0"/>
                <a:cs typeface="Courier New" panose="02070309020205020404" pitchFamily="49" charset="0"/>
              </a:rPr>
              <a:t> enter data </a:t>
            </a:r>
            <a:r>
              <a:rPr lang="en-US" sz="1400" b="1" dirty="0" err="1">
                <a:solidFill>
                  <a:srgbClr val="0C4E9B"/>
                </a:solidFill>
                <a:latin typeface="Courier New" panose="02070309020205020404" pitchFamily="49" charset="0"/>
                <a:cs typeface="Courier New" panose="02070309020205020404" pitchFamily="49" charset="0"/>
              </a:rPr>
              <a:t>copyin</a:t>
            </a:r>
            <a:r>
              <a:rPr lang="en-US" sz="1400" b="1" dirty="0">
                <a:solidFill>
                  <a:srgbClr val="0C4E9B"/>
                </a:solidFill>
                <a:latin typeface="Courier New" panose="02070309020205020404" pitchFamily="49" charset="0"/>
                <a:cs typeface="Courier New" panose="02070309020205020404" pitchFamily="49" charset="0"/>
              </a:rPr>
              <a:t>(A[0:N]</a:t>
            </a:r>
          </a:p>
          <a:p>
            <a:pPr marL="0" indent="0">
              <a:lnSpc>
                <a:spcPct val="100000"/>
              </a:lnSpc>
              <a:spcBef>
                <a:spcPts val="0"/>
              </a:spcBef>
              <a:spcAft>
                <a:spcPts val="0"/>
              </a:spcAft>
              <a:buNone/>
            </a:pPr>
            <a:endParaRPr lang="en-US" sz="1400" b="1" dirty="0">
              <a:solidFill>
                <a:srgbClr val="0C4E9B"/>
              </a:solidFill>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Since it A is already on the device, no</a:t>
            </a: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copy will occur at the beginning or end</a:t>
            </a:r>
          </a:p>
          <a:p>
            <a:pPr marL="0" indent="0">
              <a:lnSpc>
                <a:spcPct val="100000"/>
              </a:lnSpc>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#pragma </a:t>
            </a:r>
            <a:r>
              <a:rPr lang="en-US" sz="1400" b="1" dirty="0" err="1">
                <a:solidFill>
                  <a:srgbClr val="0C4E9B"/>
                </a:solidFill>
                <a:latin typeface="Courier New" panose="02070309020205020404" pitchFamily="49" charset="0"/>
                <a:cs typeface="Courier New" panose="02070309020205020404" pitchFamily="49" charset="0"/>
              </a:rPr>
              <a:t>acc</a:t>
            </a:r>
            <a:r>
              <a:rPr lang="en-US" sz="1400" b="1" dirty="0">
                <a:solidFill>
                  <a:srgbClr val="0C4E9B"/>
                </a:solidFill>
                <a:latin typeface="Courier New" panose="02070309020205020404" pitchFamily="49" charset="0"/>
                <a:cs typeface="Courier New" panose="02070309020205020404" pitchFamily="49" charset="0"/>
              </a:rPr>
              <a:t> data copy(A[0:N])</a:t>
            </a:r>
          </a:p>
          <a:p>
            <a:pPr marL="0" indent="0">
              <a:lnSpc>
                <a:spcPct val="100000"/>
              </a:lnSpc>
              <a:spcBef>
                <a:spcPts val="0"/>
              </a:spcBef>
              <a:spcAft>
                <a:spcPts val="0"/>
              </a:spcAft>
              <a:buNone/>
            </a:pPr>
            <a:r>
              <a:rPr lang="en-US" sz="1400"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4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400"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endParaRPr lang="en-US" sz="1400" i="1" dirty="0">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This is the last time A is removed from </a:t>
            </a: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the device, copy occurs</a:t>
            </a:r>
          </a:p>
          <a:p>
            <a:pPr marL="0" indent="0">
              <a:lnSpc>
                <a:spcPct val="100000"/>
              </a:lnSpc>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#pragma </a:t>
            </a:r>
            <a:r>
              <a:rPr lang="en-US" sz="1400" b="1" dirty="0" err="1">
                <a:solidFill>
                  <a:srgbClr val="0C4E9B"/>
                </a:solidFill>
                <a:latin typeface="Courier New" panose="02070309020205020404" pitchFamily="49" charset="0"/>
                <a:cs typeface="Courier New" panose="02070309020205020404" pitchFamily="49" charset="0"/>
              </a:rPr>
              <a:t>acc</a:t>
            </a:r>
            <a:r>
              <a:rPr lang="en-US" sz="1400" b="1" dirty="0">
                <a:solidFill>
                  <a:srgbClr val="0C4E9B"/>
                </a:solidFill>
                <a:latin typeface="Courier New" panose="02070309020205020404" pitchFamily="49" charset="0"/>
                <a:cs typeface="Courier New" panose="02070309020205020404" pitchFamily="49" charset="0"/>
              </a:rPr>
              <a:t> exit data </a:t>
            </a:r>
            <a:r>
              <a:rPr lang="en-US" sz="1400" b="1" dirty="0" err="1">
                <a:solidFill>
                  <a:srgbClr val="0C4E9B"/>
                </a:solidFill>
                <a:latin typeface="Courier New" panose="02070309020205020404" pitchFamily="49" charset="0"/>
                <a:cs typeface="Courier New" panose="02070309020205020404" pitchFamily="49" charset="0"/>
              </a:rPr>
              <a:t>copyout</a:t>
            </a:r>
            <a:r>
              <a:rPr lang="en-US" sz="1400" b="1" dirty="0">
                <a:solidFill>
                  <a:srgbClr val="0C4E9B"/>
                </a:solidFill>
                <a:latin typeface="Courier New" panose="02070309020205020404" pitchFamily="49" charset="0"/>
                <a:cs typeface="Courier New" panose="02070309020205020404" pitchFamily="49" charset="0"/>
              </a:rPr>
              <a:t>(A[0:N])</a:t>
            </a:r>
          </a:p>
          <a:p>
            <a:pPr marL="0" indent="0">
              <a:buNone/>
            </a:pPr>
            <a:endParaRPr lang="en-US" sz="1100" dirty="0">
              <a:latin typeface="Courier New" panose="02070309020205020404" pitchFamily="49" charset="0"/>
              <a:cs typeface="Courier New" panose="02070309020205020404" pitchFamily="49" charset="0"/>
            </a:endParaRPr>
          </a:p>
        </p:txBody>
      </p:sp>
      <p:sp>
        <p:nvSpPr>
          <p:cNvPr id="4" name="Content Placeholder 3">
            <a:extLst>
              <a:ext uri="{FF2B5EF4-FFF2-40B4-BE49-F238E27FC236}">
                <a16:creationId xmlns:a16="http://schemas.microsoft.com/office/drawing/2014/main" id="{4BB8F1B4-D211-4D42-84F4-040CE158FEDD}"/>
              </a:ext>
            </a:extLst>
          </p:cNvPr>
          <p:cNvSpPr>
            <a:spLocks noGrp="1"/>
          </p:cNvSpPr>
          <p:nvPr>
            <p:ph sz="half" idx="2"/>
          </p:nvPr>
        </p:nvSpPr>
        <p:spPr>
          <a:xfrm>
            <a:off x="5529390" y="1706031"/>
            <a:ext cx="5183528" cy="4099151"/>
          </a:xfrm>
        </p:spPr>
        <p:txBody>
          <a:bodyPr/>
          <a:lstStyle/>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First time A is reference on the device, </a:t>
            </a: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copy occurs</a:t>
            </a:r>
          </a:p>
          <a:p>
            <a:pPr marL="0" indent="0">
              <a:lnSpc>
                <a:spcPct val="100000"/>
              </a:lnSpc>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#pragma </a:t>
            </a:r>
            <a:r>
              <a:rPr lang="en-US" sz="1400" b="1" dirty="0" err="1">
                <a:solidFill>
                  <a:srgbClr val="0C4E9B"/>
                </a:solidFill>
                <a:latin typeface="Courier New" panose="02070309020205020404" pitchFamily="49" charset="0"/>
                <a:cs typeface="Courier New" panose="02070309020205020404" pitchFamily="49" charset="0"/>
              </a:rPr>
              <a:t>acc</a:t>
            </a:r>
            <a:r>
              <a:rPr lang="en-US" sz="1400" b="1" dirty="0">
                <a:solidFill>
                  <a:srgbClr val="0C4E9B"/>
                </a:solidFill>
                <a:latin typeface="Courier New" panose="02070309020205020404" pitchFamily="49" charset="0"/>
                <a:cs typeface="Courier New" panose="02070309020205020404" pitchFamily="49" charset="0"/>
              </a:rPr>
              <a:t> enter data </a:t>
            </a:r>
            <a:r>
              <a:rPr lang="en-US" sz="1400" b="1" dirty="0" err="1">
                <a:solidFill>
                  <a:srgbClr val="0C4E9B"/>
                </a:solidFill>
                <a:latin typeface="Courier New" panose="02070309020205020404" pitchFamily="49" charset="0"/>
                <a:cs typeface="Courier New" panose="02070309020205020404" pitchFamily="49" charset="0"/>
              </a:rPr>
              <a:t>copyin</a:t>
            </a:r>
            <a:r>
              <a:rPr lang="en-US" sz="1400" b="1" dirty="0">
                <a:solidFill>
                  <a:srgbClr val="0C4E9B"/>
                </a:solidFill>
                <a:latin typeface="Courier New" panose="02070309020205020404" pitchFamily="49" charset="0"/>
                <a:cs typeface="Courier New" panose="02070309020205020404" pitchFamily="49" charset="0"/>
              </a:rPr>
              <a:t>(A[0:N])</a:t>
            </a:r>
          </a:p>
          <a:p>
            <a:pPr marL="0" indent="0">
              <a:lnSpc>
                <a:spcPct val="100000"/>
              </a:lnSpc>
              <a:spcBef>
                <a:spcPts val="0"/>
              </a:spcBef>
              <a:spcAft>
                <a:spcPts val="0"/>
              </a:spcAft>
              <a:buNone/>
            </a:pPr>
            <a:endParaRPr lang="en-US" sz="1400" i="1" dirty="0">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Since it A is already on the device, no</a:t>
            </a: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copy will occur here</a:t>
            </a:r>
          </a:p>
          <a:p>
            <a:pPr marL="0" indent="0">
              <a:lnSpc>
                <a:spcPct val="100000"/>
              </a:lnSpc>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#pragma </a:t>
            </a:r>
            <a:r>
              <a:rPr lang="en-US" sz="1400" b="1" dirty="0" err="1">
                <a:solidFill>
                  <a:srgbClr val="0C4E9B"/>
                </a:solidFill>
                <a:latin typeface="Courier New" panose="02070309020205020404" pitchFamily="49" charset="0"/>
                <a:cs typeface="Courier New" panose="02070309020205020404" pitchFamily="49" charset="0"/>
              </a:rPr>
              <a:t>acc</a:t>
            </a:r>
            <a:r>
              <a:rPr lang="en-US" sz="1400" b="1" dirty="0">
                <a:solidFill>
                  <a:srgbClr val="0C4E9B"/>
                </a:solidFill>
                <a:latin typeface="Courier New" panose="02070309020205020404" pitchFamily="49" charset="0"/>
                <a:cs typeface="Courier New" panose="02070309020205020404" pitchFamily="49" charset="0"/>
              </a:rPr>
              <a:t> enter data </a:t>
            </a:r>
            <a:r>
              <a:rPr lang="en-US" sz="1400" b="1" dirty="0" err="1">
                <a:solidFill>
                  <a:srgbClr val="0C4E9B"/>
                </a:solidFill>
                <a:latin typeface="Courier New" panose="02070309020205020404" pitchFamily="49" charset="0"/>
                <a:cs typeface="Courier New" panose="02070309020205020404" pitchFamily="49" charset="0"/>
              </a:rPr>
              <a:t>copyin</a:t>
            </a:r>
            <a:r>
              <a:rPr lang="en-US" sz="1400" b="1" dirty="0">
                <a:solidFill>
                  <a:srgbClr val="0C4E9B"/>
                </a:solidFill>
                <a:latin typeface="Courier New" panose="02070309020205020404" pitchFamily="49" charset="0"/>
                <a:cs typeface="Courier New" panose="02070309020205020404" pitchFamily="49" charset="0"/>
              </a:rPr>
              <a:t>(A[0:N])</a:t>
            </a:r>
          </a:p>
          <a:p>
            <a:pPr marL="0" indent="0">
              <a:lnSpc>
                <a:spcPct val="100000"/>
              </a:lnSpc>
              <a:spcBef>
                <a:spcPts val="0"/>
              </a:spcBef>
              <a:spcAft>
                <a:spcPts val="0"/>
              </a:spcAft>
              <a:buNone/>
            </a:pPr>
            <a:r>
              <a:rPr lang="en-US" sz="14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4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4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endParaRPr lang="en-US" sz="1400" dirty="0">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Since we've "entered" A twice and this</a:t>
            </a: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is the first exit, data will not be copied</a:t>
            </a:r>
          </a:p>
          <a:p>
            <a:pPr marL="0" indent="0">
              <a:lnSpc>
                <a:spcPct val="100000"/>
              </a:lnSpc>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#pragma </a:t>
            </a:r>
            <a:r>
              <a:rPr lang="en-US" sz="1400" b="1" dirty="0" err="1">
                <a:solidFill>
                  <a:srgbClr val="0C4E9B"/>
                </a:solidFill>
                <a:latin typeface="Courier New" panose="02070309020205020404" pitchFamily="49" charset="0"/>
                <a:cs typeface="Courier New" panose="02070309020205020404" pitchFamily="49" charset="0"/>
              </a:rPr>
              <a:t>acc</a:t>
            </a:r>
            <a:r>
              <a:rPr lang="en-US" sz="1400" b="1" dirty="0">
                <a:solidFill>
                  <a:srgbClr val="0C4E9B"/>
                </a:solidFill>
                <a:latin typeface="Courier New" panose="02070309020205020404" pitchFamily="49" charset="0"/>
                <a:cs typeface="Courier New" panose="02070309020205020404" pitchFamily="49" charset="0"/>
              </a:rPr>
              <a:t> exit data </a:t>
            </a:r>
            <a:r>
              <a:rPr lang="en-US" sz="1400" b="1" dirty="0" err="1">
                <a:solidFill>
                  <a:srgbClr val="0C4E9B"/>
                </a:solidFill>
                <a:latin typeface="Courier New" panose="02070309020205020404" pitchFamily="49" charset="0"/>
                <a:cs typeface="Courier New" panose="02070309020205020404" pitchFamily="49" charset="0"/>
              </a:rPr>
              <a:t>copyout</a:t>
            </a:r>
            <a:r>
              <a:rPr lang="en-US" sz="1400" b="1" dirty="0">
                <a:solidFill>
                  <a:srgbClr val="0C4E9B"/>
                </a:solidFill>
                <a:latin typeface="Courier New" panose="02070309020205020404" pitchFamily="49" charset="0"/>
                <a:cs typeface="Courier New" panose="02070309020205020404" pitchFamily="49" charset="0"/>
              </a:rPr>
              <a:t>(A[0:N])</a:t>
            </a:r>
          </a:p>
          <a:p>
            <a:pPr marL="0" indent="0">
              <a:lnSpc>
                <a:spcPct val="100000"/>
              </a:lnSpc>
              <a:spcBef>
                <a:spcPts val="0"/>
              </a:spcBef>
              <a:spcAft>
                <a:spcPts val="0"/>
              </a:spcAft>
              <a:buNone/>
            </a:pPr>
            <a:endParaRPr lang="en-US" sz="1400" i="1" dirty="0">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This is the last time A is removed from </a:t>
            </a:r>
          </a:p>
          <a:p>
            <a:pPr marL="0" indent="0">
              <a:lnSpc>
                <a:spcPct val="100000"/>
              </a:lnSpc>
              <a:spcBef>
                <a:spcPts val="0"/>
              </a:spcBef>
              <a:spcAft>
                <a:spcPts val="0"/>
              </a:spcAft>
              <a:buNone/>
            </a:pPr>
            <a:r>
              <a:rPr lang="en-US" sz="1400" i="1" dirty="0">
                <a:latin typeface="Courier New" panose="02070309020205020404" pitchFamily="49" charset="0"/>
                <a:cs typeface="Courier New" panose="02070309020205020404" pitchFamily="49" charset="0"/>
              </a:rPr>
              <a:t>// the device, copy occurs</a:t>
            </a:r>
          </a:p>
          <a:p>
            <a:pPr marL="0" indent="0">
              <a:lnSpc>
                <a:spcPct val="100000"/>
              </a:lnSpc>
              <a:spcBef>
                <a:spcPts val="0"/>
              </a:spcBef>
              <a:spcAft>
                <a:spcPts val="0"/>
              </a:spcAft>
              <a:buNone/>
            </a:pPr>
            <a:r>
              <a:rPr lang="en-US" sz="1400" b="1" dirty="0">
                <a:solidFill>
                  <a:srgbClr val="0C4E9B"/>
                </a:solidFill>
                <a:latin typeface="Courier New" panose="02070309020205020404" pitchFamily="49" charset="0"/>
                <a:cs typeface="Courier New" panose="02070309020205020404" pitchFamily="49" charset="0"/>
              </a:rPr>
              <a:t>#pragma </a:t>
            </a:r>
            <a:r>
              <a:rPr lang="en-US" sz="1400" b="1" dirty="0" err="1">
                <a:solidFill>
                  <a:srgbClr val="0C4E9B"/>
                </a:solidFill>
                <a:latin typeface="Courier New" panose="02070309020205020404" pitchFamily="49" charset="0"/>
                <a:cs typeface="Courier New" panose="02070309020205020404" pitchFamily="49" charset="0"/>
              </a:rPr>
              <a:t>acc</a:t>
            </a:r>
            <a:r>
              <a:rPr lang="en-US" sz="1400" b="1" dirty="0">
                <a:solidFill>
                  <a:srgbClr val="0C4E9B"/>
                </a:solidFill>
                <a:latin typeface="Courier New" panose="02070309020205020404" pitchFamily="49" charset="0"/>
                <a:cs typeface="Courier New" panose="02070309020205020404" pitchFamily="49" charset="0"/>
              </a:rPr>
              <a:t> exit data </a:t>
            </a:r>
            <a:r>
              <a:rPr lang="en-US" sz="1400" b="1" dirty="0" err="1">
                <a:solidFill>
                  <a:srgbClr val="0C4E9B"/>
                </a:solidFill>
                <a:latin typeface="Courier New" panose="02070309020205020404" pitchFamily="49" charset="0"/>
                <a:cs typeface="Courier New" panose="02070309020205020404" pitchFamily="49" charset="0"/>
              </a:rPr>
              <a:t>copyout</a:t>
            </a:r>
            <a:r>
              <a:rPr lang="en-US" sz="1400" b="1" dirty="0">
                <a:solidFill>
                  <a:srgbClr val="0C4E9B"/>
                </a:solidFill>
                <a:latin typeface="Courier New" panose="02070309020205020404" pitchFamily="49" charset="0"/>
                <a:cs typeface="Courier New" panose="02070309020205020404" pitchFamily="49" charset="0"/>
              </a:rPr>
              <a:t>(A[0:N])</a:t>
            </a:r>
          </a:p>
        </p:txBody>
      </p:sp>
      <p:sp>
        <p:nvSpPr>
          <p:cNvPr id="5" name="Text Placeholder 4">
            <a:extLst>
              <a:ext uri="{FF2B5EF4-FFF2-40B4-BE49-F238E27FC236}">
                <a16:creationId xmlns:a16="http://schemas.microsoft.com/office/drawing/2014/main" id="{54426105-13F3-488E-A631-605796DB48A8}"/>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306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A31F-4F05-458C-A46C-13EE00B0B7A9}"/>
              </a:ext>
            </a:extLst>
          </p:cNvPr>
          <p:cNvSpPr>
            <a:spLocks noGrp="1"/>
          </p:cNvSpPr>
          <p:nvPr>
            <p:ph type="title"/>
          </p:nvPr>
        </p:nvSpPr>
        <p:spPr/>
        <p:txBody>
          <a:bodyPr/>
          <a:lstStyle/>
          <a:p>
            <a:r>
              <a:rPr lang="en-US" dirty="0"/>
              <a:t>C/C++ structs/classes</a:t>
            </a:r>
          </a:p>
        </p:txBody>
      </p:sp>
    </p:spTree>
    <p:extLst>
      <p:ext uri="{BB962C8B-B14F-4D97-AF65-F5344CB8AC3E}">
        <p14:creationId xmlns:p14="http://schemas.microsoft.com/office/powerpoint/2010/main" val="16304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7CDE-BAEA-44B2-965A-A13360693ACA}"/>
              </a:ext>
            </a:extLst>
          </p:cNvPr>
          <p:cNvSpPr>
            <a:spLocks noGrp="1"/>
          </p:cNvSpPr>
          <p:nvPr>
            <p:ph type="title"/>
          </p:nvPr>
        </p:nvSpPr>
        <p:spPr/>
        <p:txBody>
          <a:bodyPr/>
          <a:lstStyle/>
          <a:p>
            <a:r>
              <a:rPr lang="en-US" dirty="0"/>
              <a:t>C structs</a:t>
            </a:r>
          </a:p>
        </p:txBody>
      </p:sp>
      <p:sp>
        <p:nvSpPr>
          <p:cNvPr id="4" name="Text Placeholder 3">
            <a:extLst>
              <a:ext uri="{FF2B5EF4-FFF2-40B4-BE49-F238E27FC236}">
                <a16:creationId xmlns:a16="http://schemas.microsoft.com/office/drawing/2014/main" id="{058FC95C-56CA-4476-8448-676619B9561B}"/>
              </a:ext>
            </a:extLst>
          </p:cNvPr>
          <p:cNvSpPr>
            <a:spLocks noGrp="1"/>
          </p:cNvSpPr>
          <p:nvPr>
            <p:ph type="body" sz="quarter" idx="10"/>
          </p:nvPr>
        </p:nvSpPr>
        <p:spPr/>
        <p:txBody>
          <a:bodyPr/>
          <a:lstStyle/>
          <a:p>
            <a:r>
              <a:rPr lang="en-US" dirty="0"/>
              <a:t>Without dynamic data members</a:t>
            </a:r>
          </a:p>
        </p:txBody>
      </p:sp>
      <p:sp>
        <p:nvSpPr>
          <p:cNvPr id="7" name="TextBox 6">
            <a:extLst>
              <a:ext uri="{FF2B5EF4-FFF2-40B4-BE49-F238E27FC236}">
                <a16:creationId xmlns:a16="http://schemas.microsoft.com/office/drawing/2014/main" id="{EF403D81-93C4-49E6-9BBF-6B274E2E514C}"/>
              </a:ext>
            </a:extLst>
          </p:cNvPr>
          <p:cNvSpPr txBox="1"/>
          <p:nvPr/>
        </p:nvSpPr>
        <p:spPr>
          <a:xfrm>
            <a:off x="5496958" y="1188030"/>
            <a:ext cx="5321463" cy="4801314"/>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typedef struct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A64CFF"/>
                </a:solidFill>
                <a:latin typeface="Consolas" panose="020B0609020204030204" pitchFamily="49" charset="0"/>
                <a:cs typeface="Courier New" panose="02070309020205020404" pitchFamily="49" charset="0"/>
              </a:rPr>
              <a:t>float</a:t>
            </a:r>
            <a:r>
              <a:rPr lang="en-US" sz="1700" dirty="0">
                <a:solidFill>
                  <a:schemeClr val="bg1"/>
                </a:solidFill>
                <a:latin typeface="Consolas" panose="020B0609020204030204" pitchFamily="49" charset="0"/>
                <a:cs typeface="Courier New" panose="02070309020205020404" pitchFamily="49" charset="0"/>
              </a:rPr>
              <a:t> x, y, z;</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float3;</a:t>
            </a:r>
          </a:p>
          <a:p>
            <a:pPr defTabSz="228600">
              <a:lnSpc>
                <a:spcPct val="90000"/>
              </a:lnSpc>
            </a:pPr>
            <a:endParaRPr lang="en-US" sz="1700" dirty="0">
              <a:solidFill>
                <a:srgbClr val="A64CFF"/>
              </a:solidFill>
              <a:latin typeface="Consolas" panose="020B0609020204030204" pitchFamily="49" charset="0"/>
              <a:cs typeface="Courier New" panose="02070309020205020404" pitchFamily="49" charset="0"/>
            </a:endParaRPr>
          </a:p>
          <a:p>
            <a:pPr defTabSz="228600">
              <a:lnSpc>
                <a:spcPct val="90000"/>
              </a:lnSpc>
            </a:pP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main(</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argc</a:t>
            </a: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A64CFF"/>
                </a:solidFill>
                <a:latin typeface="Consolas" panose="020B0609020204030204" pitchFamily="49" charset="0"/>
                <a:cs typeface="Courier New" panose="02070309020205020404" pitchFamily="49" charset="0"/>
              </a:rPr>
              <a:t>char</a:t>
            </a: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argv</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N = </a:t>
            </a:r>
            <a:r>
              <a:rPr lang="en-US" sz="1700" dirty="0">
                <a:solidFill>
                  <a:srgbClr val="FF8738"/>
                </a:solidFill>
                <a:latin typeface="Consolas" panose="020B0609020204030204" pitchFamily="49" charset="0"/>
                <a:cs typeface="Courier New" panose="02070309020205020404" pitchFamily="49" charset="0"/>
              </a:rPr>
              <a:t>10</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float3* f3 = malloc(N * </a:t>
            </a:r>
            <a:r>
              <a:rPr lang="en-US" sz="1700" dirty="0" err="1">
                <a:solidFill>
                  <a:schemeClr val="bg1"/>
                </a:solidFill>
                <a:latin typeface="Consolas" panose="020B0609020204030204" pitchFamily="49" charset="0"/>
                <a:cs typeface="Courier New" panose="02070309020205020404" pitchFamily="49" charset="0"/>
              </a:rPr>
              <a:t>sizeof</a:t>
            </a:r>
            <a:r>
              <a:rPr lang="en-US" sz="1700" dirty="0">
                <a:solidFill>
                  <a:schemeClr val="bg1"/>
                </a:solidFill>
                <a:latin typeface="Consolas" panose="020B0609020204030204" pitchFamily="49" charset="0"/>
                <a:cs typeface="Courier New" panose="02070309020205020404" pitchFamily="49" charset="0"/>
              </a:rPr>
              <a:t>(float3));</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enter data create(f3[0:N])</a:t>
            </a:r>
          </a:p>
          <a:p>
            <a:pPr defTabSz="228600">
              <a:lnSpc>
                <a:spcPct val="90000"/>
              </a:lnSpc>
            </a:pPr>
            <a:endParaRPr lang="en-US" sz="17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kernels</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5570FD"/>
                </a:solidFill>
                <a:latin typeface="Consolas" panose="020B0609020204030204" pitchFamily="49" charset="0"/>
                <a:cs typeface="Courier New" panose="02070309020205020404" pitchFamily="49" charset="0"/>
              </a:rPr>
              <a:t>for</a:t>
            </a:r>
            <a:r>
              <a:rPr lang="en-US" sz="1700" dirty="0">
                <a:solidFill>
                  <a:schemeClr val="bg1"/>
                </a:solidFill>
                <a:latin typeface="Consolas" panose="020B0609020204030204" pitchFamily="49" charset="0"/>
                <a:cs typeface="Courier New" panose="02070309020205020404" pitchFamily="49" charset="0"/>
              </a:rPr>
              <a:t>(</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i = </a:t>
            </a:r>
            <a:r>
              <a:rPr lang="en-US" sz="1700" dirty="0">
                <a:solidFill>
                  <a:srgbClr val="FF8738"/>
                </a:solidFill>
                <a:latin typeface="Consolas" panose="020B0609020204030204" pitchFamily="49" charset="0"/>
                <a:cs typeface="Courier New" panose="02070309020205020404" pitchFamily="49" charset="0"/>
              </a:rPr>
              <a:t>0</a:t>
            </a:r>
            <a:r>
              <a:rPr lang="en-US" sz="1700" dirty="0">
                <a:solidFill>
                  <a:schemeClr val="bg1"/>
                </a:solidFill>
                <a:latin typeface="Consolas" panose="020B0609020204030204" pitchFamily="49" charset="0"/>
                <a:cs typeface="Courier New" panose="02070309020205020404" pitchFamily="49" charset="0"/>
              </a:rPr>
              <a:t>; i &lt; N; i</a:t>
            </a:r>
            <a:r>
              <a:rPr lang="en-US" sz="1700" dirty="0">
                <a:solidFill>
                  <a:srgbClr val="030382"/>
                </a:solidFill>
                <a:latin typeface="Consolas" panose="020B0609020204030204" pitchFamily="49" charset="0"/>
                <a:cs typeface="Courier New" panose="02070309020205020404" pitchFamily="49" charset="0"/>
              </a:rPr>
              <a:t>++</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f3[i].x = </a:t>
            </a:r>
            <a:r>
              <a:rPr lang="en-US" sz="1700" dirty="0">
                <a:solidFill>
                  <a:srgbClr val="FF8738"/>
                </a:solidFill>
                <a:latin typeface="Consolas" panose="020B0609020204030204" pitchFamily="49" charset="0"/>
                <a:cs typeface="Courier New" panose="02070309020205020404" pitchFamily="49" charset="0"/>
              </a:rPr>
              <a:t>0.0f</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f3[i].y = </a:t>
            </a:r>
            <a:r>
              <a:rPr lang="en-US" sz="1700" dirty="0">
                <a:solidFill>
                  <a:srgbClr val="FF8738"/>
                </a:solidFill>
                <a:latin typeface="Consolas" panose="020B0609020204030204" pitchFamily="49" charset="0"/>
                <a:cs typeface="Courier New" panose="02070309020205020404" pitchFamily="49" charset="0"/>
              </a:rPr>
              <a:t>0.0f</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f3[i].z = </a:t>
            </a:r>
            <a:r>
              <a:rPr lang="en-US" sz="1700" dirty="0">
                <a:solidFill>
                  <a:srgbClr val="FF8738"/>
                </a:solidFill>
                <a:latin typeface="Consolas" panose="020B0609020204030204" pitchFamily="49" charset="0"/>
                <a:cs typeface="Courier New" panose="02070309020205020404" pitchFamily="49" charset="0"/>
              </a:rPr>
              <a:t>0.0f</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endParaRPr lang="en-US" sz="17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exit data delete(f3)</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free(f3);</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a:t>
            </a:r>
          </a:p>
        </p:txBody>
      </p:sp>
      <p:sp>
        <p:nvSpPr>
          <p:cNvPr id="8" name="Content Placeholder 2">
            <a:extLst>
              <a:ext uri="{FF2B5EF4-FFF2-40B4-BE49-F238E27FC236}">
                <a16:creationId xmlns:a16="http://schemas.microsoft.com/office/drawing/2014/main" id="{0CD77A52-9F6D-4F17-9EB1-734D9F0E9139}"/>
              </a:ext>
            </a:extLst>
          </p:cNvPr>
          <p:cNvSpPr>
            <a:spLocks noGrp="1"/>
          </p:cNvSpPr>
          <p:nvPr>
            <p:ph idx="1"/>
          </p:nvPr>
        </p:nvSpPr>
        <p:spPr>
          <a:xfrm>
            <a:off x="419641" y="1713493"/>
            <a:ext cx="4942782" cy="3718925"/>
          </a:xfrm>
        </p:spPr>
        <p:txBody>
          <a:bodyPr/>
          <a:lstStyle/>
          <a:p>
            <a:r>
              <a:rPr lang="en-US" dirty="0"/>
              <a:t>Dynamic data members are anything contained within a struct that can have a </a:t>
            </a:r>
            <a:r>
              <a:rPr lang="en-US" b="1" dirty="0"/>
              <a:t>variable size </a:t>
            </a:r>
            <a:r>
              <a:rPr lang="en-US" dirty="0"/>
              <a:t>(dynamically allocated arrays)</a:t>
            </a:r>
          </a:p>
          <a:p>
            <a:r>
              <a:rPr lang="en-US" dirty="0"/>
              <a:t>OpenACC is easily able to copy our struct to device memory because everything in our float3 struct has a </a:t>
            </a:r>
            <a:r>
              <a:rPr lang="en-US" b="1" dirty="0"/>
              <a:t>fixed size</a:t>
            </a:r>
          </a:p>
          <a:p>
            <a:r>
              <a:rPr lang="en-US" dirty="0"/>
              <a:t>If float3 has any members with a varying size, then the programmer will need to explicitly allocate that member in device memory</a:t>
            </a:r>
          </a:p>
        </p:txBody>
      </p:sp>
      <p:sp>
        <p:nvSpPr>
          <p:cNvPr id="3" name="Rectangle 2">
            <a:extLst>
              <a:ext uri="{FF2B5EF4-FFF2-40B4-BE49-F238E27FC236}">
                <a16:creationId xmlns:a16="http://schemas.microsoft.com/office/drawing/2014/main" id="{DD699552-D7B7-4092-8079-65F964227983}"/>
              </a:ext>
            </a:extLst>
          </p:cNvPr>
          <p:cNvSpPr/>
          <p:nvPr/>
        </p:nvSpPr>
        <p:spPr>
          <a:xfrm>
            <a:off x="5727700" y="1473200"/>
            <a:ext cx="1803400" cy="2402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83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7CDE-BAEA-44B2-965A-A13360693ACA}"/>
              </a:ext>
            </a:extLst>
          </p:cNvPr>
          <p:cNvSpPr>
            <a:spLocks noGrp="1"/>
          </p:cNvSpPr>
          <p:nvPr>
            <p:ph type="title"/>
          </p:nvPr>
        </p:nvSpPr>
        <p:spPr/>
        <p:txBody>
          <a:bodyPr/>
          <a:lstStyle/>
          <a:p>
            <a:r>
              <a:rPr lang="en-US" dirty="0"/>
              <a:t>C structs</a:t>
            </a:r>
          </a:p>
        </p:txBody>
      </p:sp>
      <p:sp>
        <p:nvSpPr>
          <p:cNvPr id="4" name="Text Placeholder 3">
            <a:extLst>
              <a:ext uri="{FF2B5EF4-FFF2-40B4-BE49-F238E27FC236}">
                <a16:creationId xmlns:a16="http://schemas.microsoft.com/office/drawing/2014/main" id="{058FC95C-56CA-4476-8448-676619B9561B}"/>
              </a:ext>
            </a:extLst>
          </p:cNvPr>
          <p:cNvSpPr>
            <a:spLocks noGrp="1"/>
          </p:cNvSpPr>
          <p:nvPr>
            <p:ph type="body" sz="quarter" idx="10"/>
          </p:nvPr>
        </p:nvSpPr>
        <p:spPr/>
        <p:txBody>
          <a:bodyPr/>
          <a:lstStyle/>
          <a:p>
            <a:r>
              <a:rPr lang="en-US" dirty="0"/>
              <a:t>With dynamic data members</a:t>
            </a:r>
          </a:p>
        </p:txBody>
      </p:sp>
      <p:sp>
        <p:nvSpPr>
          <p:cNvPr id="7" name="TextBox 6">
            <a:extLst>
              <a:ext uri="{FF2B5EF4-FFF2-40B4-BE49-F238E27FC236}">
                <a16:creationId xmlns:a16="http://schemas.microsoft.com/office/drawing/2014/main" id="{EF403D81-93C4-49E6-9BBF-6B274E2E514C}"/>
              </a:ext>
            </a:extLst>
          </p:cNvPr>
          <p:cNvSpPr txBox="1"/>
          <p:nvPr/>
        </p:nvSpPr>
        <p:spPr>
          <a:xfrm>
            <a:off x="5284520" y="1188034"/>
            <a:ext cx="5533902" cy="4801314"/>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typedef struct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A64CFF"/>
                </a:solidFill>
                <a:latin typeface="Consolas" panose="020B0609020204030204" pitchFamily="49" charset="0"/>
                <a:cs typeface="Courier New" panose="02070309020205020404" pitchFamily="49" charset="0"/>
              </a:rPr>
              <a:t>float</a:t>
            </a: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arr</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vector;</a:t>
            </a:r>
          </a:p>
          <a:p>
            <a:pPr defTabSz="228600">
              <a:lnSpc>
                <a:spcPct val="90000"/>
              </a:lnSpc>
            </a:pPr>
            <a:endParaRPr lang="en-US" sz="1700" dirty="0">
              <a:solidFill>
                <a:srgbClr val="A64CFF"/>
              </a:solidFill>
              <a:latin typeface="Consolas" panose="020B0609020204030204" pitchFamily="49" charset="0"/>
              <a:cs typeface="Courier New" panose="02070309020205020404" pitchFamily="49" charset="0"/>
            </a:endParaRPr>
          </a:p>
          <a:p>
            <a:pPr defTabSz="228600">
              <a:lnSpc>
                <a:spcPct val="90000"/>
              </a:lnSpc>
            </a:pP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main(</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argc</a:t>
            </a: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A64CFF"/>
                </a:solidFill>
                <a:latin typeface="Consolas" panose="020B0609020204030204" pitchFamily="49" charset="0"/>
                <a:cs typeface="Courier New" panose="02070309020205020404" pitchFamily="49" charset="0"/>
              </a:rPr>
              <a:t>char</a:t>
            </a: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argv</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vector v;</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v.n</a:t>
            </a:r>
            <a:r>
              <a:rPr lang="en-US" sz="1700" dirty="0">
                <a:solidFill>
                  <a:schemeClr val="bg1"/>
                </a:solidFill>
                <a:latin typeface="Consolas" panose="020B0609020204030204" pitchFamily="49" charset="0"/>
                <a:cs typeface="Courier New" panose="02070309020205020404" pitchFamily="49" charset="0"/>
              </a:rPr>
              <a:t> = </a:t>
            </a:r>
            <a:r>
              <a:rPr lang="en-US" sz="1700" dirty="0">
                <a:solidFill>
                  <a:srgbClr val="FF8738"/>
                </a:solidFill>
                <a:latin typeface="Consolas" panose="020B0609020204030204" pitchFamily="49" charset="0"/>
                <a:cs typeface="Courier New" panose="02070309020205020404" pitchFamily="49" charset="0"/>
              </a:rPr>
              <a:t>10</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v.arr</a:t>
            </a:r>
            <a:r>
              <a:rPr lang="en-US" sz="1700" dirty="0">
                <a:solidFill>
                  <a:schemeClr val="bg1"/>
                </a:solidFill>
                <a:latin typeface="Consolas" panose="020B0609020204030204" pitchFamily="49" charset="0"/>
                <a:cs typeface="Courier New" panose="02070309020205020404" pitchFamily="49" charset="0"/>
              </a:rPr>
              <a:t> = (</a:t>
            </a:r>
            <a:r>
              <a:rPr lang="en-US" sz="1700" dirty="0">
                <a:solidFill>
                  <a:srgbClr val="A64CFF"/>
                </a:solidFill>
                <a:latin typeface="Consolas" panose="020B0609020204030204" pitchFamily="49" charset="0"/>
                <a:cs typeface="Courier New" panose="02070309020205020404" pitchFamily="49" charset="0"/>
              </a:rPr>
              <a:t>float</a:t>
            </a:r>
            <a:r>
              <a:rPr lang="en-US" sz="1700" dirty="0">
                <a:solidFill>
                  <a:schemeClr val="bg1"/>
                </a:solidFill>
                <a:latin typeface="Consolas" panose="020B0609020204030204" pitchFamily="49" charset="0"/>
                <a:cs typeface="Courier New" panose="02070309020205020404" pitchFamily="49" charset="0"/>
              </a:rPr>
              <a:t>*) malloc(</a:t>
            </a:r>
            <a:r>
              <a:rPr lang="en-US" sz="1700" dirty="0" err="1">
                <a:solidFill>
                  <a:schemeClr val="bg1"/>
                </a:solidFill>
                <a:latin typeface="Consolas" panose="020B0609020204030204" pitchFamily="49" charset="0"/>
                <a:cs typeface="Courier New" panose="02070309020205020404" pitchFamily="49" charset="0"/>
              </a:rPr>
              <a:t>v.n</a:t>
            </a:r>
            <a:r>
              <a:rPr lang="en-US" sz="1700" dirty="0">
                <a:solidFill>
                  <a:schemeClr val="bg1"/>
                </a:solidFill>
                <a:latin typeface="Consolas" panose="020B0609020204030204" pitchFamily="49" charset="0"/>
                <a:cs typeface="Courier New" panose="02070309020205020404" pitchFamily="49" charset="0"/>
              </a:rPr>
              <a:t>*</a:t>
            </a:r>
            <a:r>
              <a:rPr lang="en-US" sz="1700" dirty="0" err="1">
                <a:solidFill>
                  <a:schemeClr val="bg1"/>
                </a:solidFill>
                <a:latin typeface="Consolas" panose="020B0609020204030204" pitchFamily="49" charset="0"/>
                <a:cs typeface="Courier New" panose="02070309020205020404" pitchFamily="49" charset="0"/>
              </a:rPr>
              <a:t>sizeof</a:t>
            </a:r>
            <a:r>
              <a:rPr lang="en-US" sz="1700" dirty="0">
                <a:solidFill>
                  <a:schemeClr val="bg1"/>
                </a:solidFill>
                <a:latin typeface="Consolas" panose="020B0609020204030204" pitchFamily="49" charset="0"/>
                <a:cs typeface="Courier New" panose="02070309020205020404" pitchFamily="49" charset="0"/>
              </a:rPr>
              <a:t>(</a:t>
            </a:r>
            <a:r>
              <a:rPr lang="en-US" sz="1700" dirty="0">
                <a:solidFill>
                  <a:srgbClr val="A64CFF"/>
                </a:solidFill>
                <a:latin typeface="Consolas" panose="020B0609020204030204" pitchFamily="49" charset="0"/>
                <a:cs typeface="Courier New" panose="02070309020205020404" pitchFamily="49" charset="0"/>
              </a:rPr>
              <a:t>float</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enter data copyin(v)</a:t>
            </a:r>
          </a:p>
          <a:p>
            <a:pPr defTabSz="228600">
              <a:lnSpc>
                <a:spcPct val="90000"/>
              </a:lnSpc>
            </a:pPr>
            <a:r>
              <a:rPr lang="en-US" sz="1700" dirty="0">
                <a:solidFill>
                  <a:srgbClr val="9A551C"/>
                </a:solidFill>
                <a:latin typeface="Consolas" panose="020B0609020204030204" pitchFamily="49" charset="0"/>
                <a:cs typeface="Courier New" panose="02070309020205020404" pitchFamily="49" charset="0"/>
              </a:rPr>
              <a:t>	#pragma acc enter data create(</a:t>
            </a:r>
            <a:r>
              <a:rPr lang="en-US" sz="1700" dirty="0" err="1">
                <a:solidFill>
                  <a:srgbClr val="9A551C"/>
                </a:solidFill>
                <a:latin typeface="Consolas" panose="020B0609020204030204" pitchFamily="49" charset="0"/>
                <a:cs typeface="Courier New" panose="02070309020205020404" pitchFamily="49" charset="0"/>
              </a:rPr>
              <a:t>v.arr</a:t>
            </a:r>
            <a:r>
              <a:rPr lang="en-US" sz="1700" dirty="0">
                <a:solidFill>
                  <a:srgbClr val="9A551C"/>
                </a:solidFill>
                <a:latin typeface="Consolas" panose="020B0609020204030204" pitchFamily="49" charset="0"/>
                <a:cs typeface="Courier New" panose="02070309020205020404" pitchFamily="49" charset="0"/>
              </a:rPr>
              <a:t>[0:v.n])</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endParaRPr lang="en-US" sz="17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exit data delete(</a:t>
            </a:r>
            <a:r>
              <a:rPr lang="en-US" sz="1700" dirty="0" err="1">
                <a:solidFill>
                  <a:srgbClr val="9A551C"/>
                </a:solidFill>
                <a:latin typeface="Consolas" panose="020B0609020204030204" pitchFamily="49" charset="0"/>
                <a:cs typeface="Courier New" panose="02070309020205020404" pitchFamily="49" charset="0"/>
              </a:rPr>
              <a:t>v.arr</a:t>
            </a:r>
            <a:r>
              <a:rPr lang="en-US" sz="1700" dirty="0">
                <a:solidFill>
                  <a:srgbClr val="9A551C"/>
                </a:solidFill>
                <a:latin typeface="Consolas" panose="020B0609020204030204" pitchFamily="49" charset="0"/>
                <a:cs typeface="Courier New" panose="02070309020205020404" pitchFamily="49" charset="0"/>
              </a:rPr>
              <a:t>)</a:t>
            </a:r>
          </a:p>
          <a:p>
            <a:pPr defTabSz="228600">
              <a:lnSpc>
                <a:spcPct val="90000"/>
              </a:lnSpc>
            </a:pPr>
            <a:r>
              <a:rPr lang="en-US" sz="1700" dirty="0">
                <a:solidFill>
                  <a:srgbClr val="9A551C"/>
                </a:solidFill>
                <a:latin typeface="Consolas" panose="020B0609020204030204" pitchFamily="49" charset="0"/>
                <a:cs typeface="Courier New" panose="02070309020205020404" pitchFamily="49" charset="0"/>
              </a:rPr>
              <a:t>	#pragma acc exit data delete(v)</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free(</a:t>
            </a:r>
            <a:r>
              <a:rPr lang="en-US" sz="1700" dirty="0" err="1">
                <a:solidFill>
                  <a:schemeClr val="bg1"/>
                </a:solidFill>
                <a:latin typeface="Consolas" panose="020B0609020204030204" pitchFamily="49" charset="0"/>
                <a:cs typeface="Courier New" panose="02070309020205020404" pitchFamily="49" charset="0"/>
              </a:rPr>
              <a:t>v.arr</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a:t>
            </a:r>
          </a:p>
        </p:txBody>
      </p:sp>
      <p:sp>
        <p:nvSpPr>
          <p:cNvPr id="8" name="Content Placeholder 2">
            <a:extLst>
              <a:ext uri="{FF2B5EF4-FFF2-40B4-BE49-F238E27FC236}">
                <a16:creationId xmlns:a16="http://schemas.microsoft.com/office/drawing/2014/main" id="{0CD77A52-9F6D-4F17-9EB1-734D9F0E9139}"/>
              </a:ext>
            </a:extLst>
          </p:cNvPr>
          <p:cNvSpPr>
            <a:spLocks noGrp="1"/>
          </p:cNvSpPr>
          <p:nvPr>
            <p:ph idx="1"/>
          </p:nvPr>
        </p:nvSpPr>
        <p:spPr>
          <a:xfrm>
            <a:off x="436740" y="1962361"/>
            <a:ext cx="4847780" cy="3718925"/>
          </a:xfrm>
        </p:spPr>
        <p:txBody>
          <a:bodyPr/>
          <a:lstStyle/>
          <a:p>
            <a:r>
              <a:rPr lang="en-US" dirty="0"/>
              <a:t>OpenACC is not automatically able to copy dynamic pointers to the device</a:t>
            </a:r>
          </a:p>
          <a:p>
            <a:r>
              <a:rPr lang="en-US" dirty="0"/>
              <a:t>You must first copy the struct into device memory</a:t>
            </a:r>
          </a:p>
          <a:p>
            <a:r>
              <a:rPr lang="en-US" dirty="0"/>
              <a:t>Then you must allocate/copy the dynamic members into device memory</a:t>
            </a:r>
          </a:p>
          <a:p>
            <a:r>
              <a:rPr lang="en-US" dirty="0"/>
              <a:t>To deallocate, you must first deallocate the dynamic members</a:t>
            </a:r>
          </a:p>
          <a:p>
            <a:r>
              <a:rPr lang="en-US" dirty="0"/>
              <a:t>Then deallocate the struct</a:t>
            </a:r>
          </a:p>
        </p:txBody>
      </p:sp>
      <p:sp>
        <p:nvSpPr>
          <p:cNvPr id="3" name="Rectangle 2">
            <a:extLst>
              <a:ext uri="{FF2B5EF4-FFF2-40B4-BE49-F238E27FC236}">
                <a16:creationId xmlns:a16="http://schemas.microsoft.com/office/drawing/2014/main" id="{C2683474-DB85-4C0D-A1D0-2458C3CE05F4}"/>
              </a:ext>
            </a:extLst>
          </p:cNvPr>
          <p:cNvSpPr/>
          <p:nvPr/>
        </p:nvSpPr>
        <p:spPr>
          <a:xfrm>
            <a:off x="5461000" y="3746500"/>
            <a:ext cx="4038600" cy="342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5C6369-63E9-4802-AE80-CE131288C09A}"/>
              </a:ext>
            </a:extLst>
          </p:cNvPr>
          <p:cNvSpPr/>
          <p:nvPr/>
        </p:nvSpPr>
        <p:spPr>
          <a:xfrm>
            <a:off x="5473700" y="4006850"/>
            <a:ext cx="5308600" cy="342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DA01-FA52-4887-822C-AE297DC9E3A8}"/>
              </a:ext>
            </a:extLst>
          </p:cNvPr>
          <p:cNvSpPr/>
          <p:nvPr/>
        </p:nvSpPr>
        <p:spPr>
          <a:xfrm>
            <a:off x="5524500" y="4913388"/>
            <a:ext cx="4368800" cy="342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80C11E-17F6-4F87-A66E-16615D928B16}"/>
              </a:ext>
            </a:extLst>
          </p:cNvPr>
          <p:cNvSpPr/>
          <p:nvPr/>
        </p:nvSpPr>
        <p:spPr>
          <a:xfrm>
            <a:off x="5575300" y="5205488"/>
            <a:ext cx="3784600" cy="2555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05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animEffect transition="in" filter="fade">
                                      <p:cBhvr>
                                        <p:cTn id="51" dur="500"/>
                                        <p:tgtEl>
                                          <p:spTgt spid="8">
                                            <p:txEl>
                                              <p:pRg st="4" end="4"/>
                                            </p:txEl>
                                          </p:spTgt>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57604"/>
            <a:ext cx="9204325" cy="646331"/>
          </a:xfrm>
        </p:spPr>
        <p:txBody>
          <a:bodyPr/>
          <a:lstStyle/>
          <a:p>
            <a:pPr algn="l"/>
            <a:r>
              <a:rPr lang="en-US" dirty="0"/>
              <a:t>Exercise 2: C Solution</a:t>
            </a:r>
          </a:p>
        </p:txBody>
      </p:sp>
      <p:sp>
        <p:nvSpPr>
          <p:cNvPr id="4" name="TextBox 3"/>
          <p:cNvSpPr txBox="1"/>
          <p:nvPr/>
        </p:nvSpPr>
        <p:spPr>
          <a:xfrm>
            <a:off x="548640" y="803935"/>
            <a:ext cx="8810626" cy="5170578"/>
          </a:xfrm>
          <a:prstGeom prst="rect">
            <a:avLst/>
          </a:prstGeom>
          <a:noFill/>
        </p:spPr>
        <p:txBody>
          <a:bodyPr wrap="square" lIns="91379" tIns="45686" rIns="91379" bIns="45686" rtlCol="0">
            <a:spAutoFit/>
          </a:bodyPr>
          <a:lstStyle/>
          <a:p>
            <a:pPr eaLnBrk="1" hangingPunct="1"/>
            <a:r>
              <a:rPr lang="en-US" altLang="en-US" sz="1000" b="1" dirty="0">
                <a:solidFill>
                  <a:srgbClr val="0C4E9B"/>
                </a:solidFill>
                <a:latin typeface="Lucida Console" pitchFamily="49" charset="0"/>
              </a:rPr>
              <a:t>#pragma </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data create(</a:t>
            </a:r>
            <a:r>
              <a:rPr lang="en-US" altLang="en-US" sz="1000" b="1" dirty="0" err="1">
                <a:solidFill>
                  <a:srgbClr val="0C4E9B"/>
                </a:solidFill>
                <a:latin typeface="Lucida Console" pitchFamily="49" charset="0"/>
              </a:rPr>
              <a:t>Temperature_last</a:t>
            </a:r>
            <a:r>
              <a:rPr lang="en-US" altLang="en-US" sz="1000" b="1" dirty="0">
                <a:solidFill>
                  <a:srgbClr val="0C4E9B"/>
                </a:solidFill>
                <a:latin typeface="Lucida Console" pitchFamily="49" charset="0"/>
              </a:rPr>
              <a:t>[0:ROWS+2][0:COLUMNS+2], Temperature[0:ROWS+2][0:COLUMNS+2])</a:t>
            </a:r>
          </a:p>
          <a:p>
            <a:pPr eaLnBrk="1" hangingPunct="1"/>
            <a:r>
              <a:rPr lang="en-US" altLang="en-US" sz="1000" b="1" dirty="0">
                <a:solidFill>
                  <a:srgbClr val="0C4E9B"/>
                </a:solidFill>
                <a:latin typeface="Lucida Console" pitchFamily="49" charset="0"/>
              </a:rPr>
              <a:t>{</a:t>
            </a:r>
          </a:p>
          <a:p>
            <a:pPr eaLnBrk="1" hangingPunct="1"/>
            <a:r>
              <a:rPr lang="en-US" altLang="en-US" sz="1000" dirty="0">
                <a:solidFill>
                  <a:schemeClr val="bg1"/>
                </a:solidFill>
                <a:latin typeface="Lucida Console" pitchFamily="49" charset="0"/>
              </a:rPr>
              <a:t>    initialize();                   // initialize </a:t>
            </a:r>
            <a:r>
              <a:rPr lang="en-US" altLang="en-US" sz="1000" dirty="0" err="1">
                <a:solidFill>
                  <a:schemeClr val="bg1"/>
                </a:solidFill>
                <a:latin typeface="Lucida Console" pitchFamily="49" charset="0"/>
              </a:rPr>
              <a:t>Temp_last</a:t>
            </a:r>
            <a:r>
              <a:rPr lang="en-US" altLang="en-US" sz="1000" dirty="0">
                <a:solidFill>
                  <a:schemeClr val="bg1"/>
                </a:solidFill>
                <a:latin typeface="Lucida Console" pitchFamily="49" charset="0"/>
              </a:rPr>
              <a:t> including boundary conditions</a:t>
            </a:r>
          </a:p>
          <a:p>
            <a:pPr eaLnBrk="1" hangingPunct="1"/>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 do until error is minimal or until max steps</a:t>
            </a:r>
          </a:p>
          <a:p>
            <a:pPr eaLnBrk="1" hangingPunct="1"/>
            <a:r>
              <a:rPr lang="en-US" altLang="en-US" sz="1000" dirty="0">
                <a:solidFill>
                  <a:schemeClr val="bg1"/>
                </a:solidFill>
                <a:latin typeface="Lucida Console" pitchFamily="49" charset="0"/>
              </a:rPr>
              <a:t>    while ( </a:t>
            </a:r>
            <a:r>
              <a:rPr lang="en-US" altLang="en-US" sz="1000" dirty="0" err="1">
                <a:solidFill>
                  <a:schemeClr val="bg1"/>
                </a:solidFill>
                <a:latin typeface="Lucida Console" pitchFamily="49" charset="0"/>
              </a:rPr>
              <a:t>dt</a:t>
            </a:r>
            <a:r>
              <a:rPr lang="en-US" altLang="en-US" sz="1000" dirty="0">
                <a:solidFill>
                  <a:schemeClr val="bg1"/>
                </a:solidFill>
                <a:latin typeface="Lucida Console" pitchFamily="49" charset="0"/>
              </a:rPr>
              <a:t> &gt; MAX_TEMP_ERROR &amp;&amp; iteration &lt;= </a:t>
            </a:r>
            <a:r>
              <a:rPr lang="en-US" altLang="en-US" sz="1000" dirty="0" err="1">
                <a:solidFill>
                  <a:schemeClr val="bg1"/>
                </a:solidFill>
                <a:latin typeface="Lucida Console" pitchFamily="49" charset="0"/>
              </a:rPr>
              <a:t>max_iterations</a:t>
            </a:r>
            <a:r>
              <a:rPr lang="en-US" altLang="en-US" sz="1000" dirty="0">
                <a:solidFill>
                  <a:schemeClr val="bg1"/>
                </a:solidFill>
                <a:latin typeface="Lucida Console" pitchFamily="49" charset="0"/>
              </a:rPr>
              <a:t> ) {</a:t>
            </a:r>
          </a:p>
          <a:p>
            <a:pPr eaLnBrk="1" hangingPunct="1"/>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 main calculation: average my four neighbors    </a:t>
            </a:r>
          </a:p>
          <a:p>
            <a:pPr eaLnBrk="1" hangingPunct="1"/>
            <a:r>
              <a:rPr lang="en-US" altLang="en-US" sz="1000" dirty="0">
                <a:solidFill>
                  <a:schemeClr val="bg1"/>
                </a:solidFill>
                <a:latin typeface="Lucida Console" pitchFamily="49" charset="0"/>
              </a:rPr>
              <a:t>        </a:t>
            </a:r>
            <a:r>
              <a:rPr lang="en-US" altLang="en-US" sz="1000" b="1" dirty="0">
                <a:solidFill>
                  <a:srgbClr val="0C4E9B"/>
                </a:solidFill>
                <a:latin typeface="Lucida Console" pitchFamily="49" charset="0"/>
              </a:rPr>
              <a:t>#pragma </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kernels present(</a:t>
            </a:r>
            <a:r>
              <a:rPr lang="en-US" altLang="en-US" sz="1000" b="1" dirty="0" err="1">
                <a:solidFill>
                  <a:srgbClr val="0C4E9B"/>
                </a:solidFill>
                <a:latin typeface="Lucida Console" pitchFamily="49" charset="0"/>
              </a:rPr>
              <a:t>Temperature_last</a:t>
            </a:r>
            <a:r>
              <a:rPr lang="en-US" altLang="en-US" sz="1000" b="1" dirty="0">
                <a:solidFill>
                  <a:srgbClr val="0C4E9B"/>
                </a:solidFill>
                <a:latin typeface="Lucida Console" pitchFamily="49" charset="0"/>
              </a:rPr>
              <a:t>, Temperature)</a:t>
            </a:r>
          </a:p>
          <a:p>
            <a:pPr eaLnBrk="1" hangingPunct="1"/>
            <a:r>
              <a:rPr lang="en-US" altLang="en-US" sz="1000" b="1" dirty="0">
                <a:solidFill>
                  <a:srgbClr val="0C4E9B"/>
                </a:solidFill>
                <a:latin typeface="Lucida Console" pitchFamily="49" charset="0"/>
              </a:rPr>
              <a:t>        {</a:t>
            </a:r>
          </a:p>
          <a:p>
            <a:pPr eaLnBrk="1" hangingPunct="1"/>
            <a:r>
              <a:rPr lang="en-US" altLang="en-US" sz="1000" dirty="0">
                <a:solidFill>
                  <a:schemeClr val="bg1"/>
                </a:solidFill>
                <a:latin typeface="Lucida Console" pitchFamily="49" charset="0"/>
              </a:rPr>
              <a:t>        for(</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 = 1; </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 &lt;= ROWS; </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 { for(j = 1; j &lt;= COLUMNS; </a:t>
            </a:r>
            <a:r>
              <a:rPr lang="en-US" altLang="en-US" sz="1000" dirty="0" err="1">
                <a:solidFill>
                  <a:schemeClr val="bg1"/>
                </a:solidFill>
                <a:latin typeface="Lucida Console" pitchFamily="49" charset="0"/>
              </a:rPr>
              <a:t>j++</a:t>
            </a:r>
            <a:r>
              <a:rPr lang="en-US" altLang="en-US" sz="1000" dirty="0">
                <a:solidFill>
                  <a:schemeClr val="bg1"/>
                </a:solidFill>
                <a:latin typeface="Lucida Console" pitchFamily="49" charset="0"/>
              </a:rPr>
              <a:t>) {</a:t>
            </a:r>
          </a:p>
          <a:p>
            <a:pPr eaLnBrk="1" hangingPunct="1"/>
            <a:r>
              <a:rPr lang="en-US" altLang="en-US" sz="1000" dirty="0">
                <a:solidFill>
                  <a:schemeClr val="bg1"/>
                </a:solidFill>
                <a:latin typeface="Lucida Console" pitchFamily="49" charset="0"/>
              </a:rPr>
              <a:t>                Temperature[</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][j] = 0.25 * (</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[i+1][j] + </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[i-1][j] +</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][j+1] + </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][j-1]);</a:t>
            </a:r>
          </a:p>
          <a:p>
            <a:pPr eaLnBrk="1" hangingPunct="1"/>
            <a:r>
              <a:rPr lang="en-US" altLang="en-US" sz="1000" dirty="0">
                <a:solidFill>
                  <a:schemeClr val="bg1"/>
                </a:solidFill>
                <a:latin typeface="Lucida Console" pitchFamily="49" charset="0"/>
              </a:rPr>
              <a:t>        }}</a:t>
            </a:r>
          </a:p>
          <a:p>
            <a:pPr eaLnBrk="1" hangingPunct="1"/>
            <a:r>
              <a:rPr lang="en-US" altLang="en-US" sz="1000" dirty="0">
                <a:solidFill>
                  <a:schemeClr val="bg1"/>
                </a:solidFill>
                <a:latin typeface="Lucida Console" pitchFamily="49" charset="0"/>
              </a:rPr>
              <a:t>        </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dt</a:t>
            </a:r>
            <a:r>
              <a:rPr lang="en-US" altLang="en-US" sz="1000" dirty="0">
                <a:solidFill>
                  <a:schemeClr val="bg1"/>
                </a:solidFill>
                <a:latin typeface="Lucida Console" pitchFamily="49" charset="0"/>
              </a:rPr>
              <a:t> = 0.0; // reset largest temperature change</a:t>
            </a:r>
          </a:p>
          <a:p>
            <a:pPr eaLnBrk="1" hangingPunct="1"/>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 copy grid to old grid for next iteration and find latest </a:t>
            </a:r>
            <a:r>
              <a:rPr lang="en-US" altLang="en-US" sz="1000" dirty="0" err="1">
                <a:solidFill>
                  <a:schemeClr val="bg1"/>
                </a:solidFill>
                <a:latin typeface="Lucida Console" pitchFamily="49" charset="0"/>
              </a:rPr>
              <a:t>dt</a:t>
            </a:r>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for(</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 = 1; </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 &lt;= ROWS; </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 for(j = 1; j &lt;= COLUMNS; </a:t>
            </a:r>
            <a:r>
              <a:rPr lang="en-US" altLang="en-US" sz="1000" dirty="0" err="1">
                <a:solidFill>
                  <a:schemeClr val="bg1"/>
                </a:solidFill>
                <a:latin typeface="Lucida Console" pitchFamily="49" charset="0"/>
              </a:rPr>
              <a:t>j++</a:t>
            </a:r>
            <a:r>
              <a:rPr lang="en-US" altLang="en-US" sz="1000" dirty="0">
                <a:solidFill>
                  <a:schemeClr val="bg1"/>
                </a:solidFill>
                <a:latin typeface="Lucida Console" pitchFamily="49" charset="0"/>
              </a:rPr>
              <a:t>){</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dt</a:t>
            </a:r>
            <a:r>
              <a:rPr lang="en-US" altLang="en-US" sz="1000" dirty="0">
                <a:solidFill>
                  <a:schemeClr val="bg1"/>
                </a:solidFill>
                <a:latin typeface="Lucida Console" pitchFamily="49" charset="0"/>
              </a:rPr>
              <a:t> = </a:t>
            </a:r>
            <a:r>
              <a:rPr lang="en-US" altLang="en-US" sz="1000" dirty="0" err="1">
                <a:solidFill>
                  <a:schemeClr val="bg1"/>
                </a:solidFill>
                <a:latin typeface="Lucida Console" pitchFamily="49" charset="0"/>
              </a:rPr>
              <a:t>fmax</a:t>
            </a:r>
            <a:r>
              <a:rPr lang="en-US" altLang="en-US" sz="1000" dirty="0">
                <a:solidFill>
                  <a:schemeClr val="bg1"/>
                </a:solidFill>
                <a:latin typeface="Lucida Console" pitchFamily="49" charset="0"/>
              </a:rPr>
              <a:t>( fabs(Temperature[</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][j]-</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][j]), </a:t>
            </a:r>
            <a:r>
              <a:rPr lang="en-US" altLang="en-US" sz="1000" dirty="0" err="1">
                <a:solidFill>
                  <a:schemeClr val="bg1"/>
                </a:solidFill>
                <a:latin typeface="Lucida Console" pitchFamily="49" charset="0"/>
              </a:rPr>
              <a:t>dt</a:t>
            </a:r>
            <a:r>
              <a:rPr lang="en-US" altLang="en-US" sz="1000" dirty="0">
                <a:solidFill>
                  <a:schemeClr val="bg1"/>
                </a:solidFill>
                <a:latin typeface="Lucida Console" pitchFamily="49" charset="0"/>
              </a:rPr>
              <a:t>);</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][j] = Temperature[</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][j]; </a:t>
            </a:r>
          </a:p>
          <a:p>
            <a:pPr eaLnBrk="1" hangingPunct="1"/>
            <a:r>
              <a:rPr lang="en-US" altLang="en-US" sz="1000" dirty="0">
                <a:solidFill>
                  <a:schemeClr val="bg1"/>
                </a:solidFill>
                <a:latin typeface="Lucida Console" pitchFamily="49" charset="0"/>
              </a:rPr>
              <a:t>        }}</a:t>
            </a:r>
          </a:p>
          <a:p>
            <a:pPr eaLnBrk="1" hangingPunct="1"/>
            <a:r>
              <a:rPr lang="en-US" altLang="en-US" sz="1000" dirty="0">
                <a:solidFill>
                  <a:schemeClr val="bg1"/>
                </a:solidFill>
                <a:latin typeface="Lucida Console" pitchFamily="49" charset="0"/>
              </a:rPr>
              <a:t>        </a:t>
            </a:r>
            <a:r>
              <a:rPr lang="en-US" altLang="en-US" sz="1000" b="1" dirty="0">
                <a:solidFill>
                  <a:srgbClr val="0C4E9B"/>
                </a:solidFill>
                <a:latin typeface="Lucida Console" pitchFamily="49" charset="0"/>
              </a:rPr>
              <a:t>} // end </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kernels</a:t>
            </a:r>
          </a:p>
          <a:p>
            <a:pPr eaLnBrk="1" hangingPunct="1"/>
            <a:r>
              <a:rPr lang="en-US" altLang="en-US" sz="1000" dirty="0">
                <a:solidFill>
                  <a:schemeClr val="bg1"/>
                </a:solidFill>
                <a:latin typeface="Lucida Console" pitchFamily="49" charset="0"/>
              </a:rPr>
              <a:t>        // periodically print test values</a:t>
            </a:r>
          </a:p>
          <a:p>
            <a:pPr eaLnBrk="1" hangingPunct="1"/>
            <a:r>
              <a:rPr lang="en-US" altLang="en-US" sz="1000" dirty="0">
                <a:solidFill>
                  <a:schemeClr val="bg1"/>
                </a:solidFill>
                <a:latin typeface="Lucida Console" pitchFamily="49" charset="0"/>
              </a:rPr>
              <a:t>        if((iteration % 100) == 0) {</a:t>
            </a:r>
          </a:p>
          <a:p>
            <a:pPr eaLnBrk="1" hangingPunct="1"/>
            <a:r>
              <a:rPr lang="en-US" altLang="en-US" sz="1000" b="1" dirty="0">
                <a:solidFill>
                  <a:srgbClr val="0C4E9B"/>
                </a:solidFill>
                <a:latin typeface="Lucida Console" pitchFamily="49" charset="0"/>
              </a:rPr>
              <a:t>#pragma </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update self(Temperature[0:ROWS+2][0:COLUMNS+2])</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track_progress</a:t>
            </a:r>
            <a:r>
              <a:rPr lang="en-US" altLang="en-US" sz="1000" dirty="0">
                <a:solidFill>
                  <a:schemeClr val="bg1"/>
                </a:solidFill>
                <a:latin typeface="Lucida Console" pitchFamily="49" charset="0"/>
              </a:rPr>
              <a:t>(iteration);</a:t>
            </a:r>
          </a:p>
          <a:p>
            <a:pPr eaLnBrk="1" hangingPunct="1"/>
            <a:r>
              <a:rPr lang="en-US" altLang="en-US" sz="1000" dirty="0">
                <a:solidFill>
                  <a:schemeClr val="bg1"/>
                </a:solidFill>
                <a:latin typeface="Lucida Console" pitchFamily="49" charset="0"/>
              </a:rPr>
              <a:t>        }</a:t>
            </a:r>
          </a:p>
          <a:p>
            <a:pPr eaLnBrk="1" hangingPunct="1"/>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iteration++;</a:t>
            </a:r>
          </a:p>
          <a:p>
            <a:pPr eaLnBrk="1" hangingPunct="1"/>
            <a:r>
              <a:rPr lang="en-US" altLang="en-US" sz="1000" dirty="0">
                <a:solidFill>
                  <a:schemeClr val="bg1"/>
                </a:solidFill>
                <a:latin typeface="Lucida Console" pitchFamily="49" charset="0"/>
              </a:rPr>
              <a:t>    }</a:t>
            </a:r>
          </a:p>
          <a:p>
            <a:pPr eaLnBrk="1" hangingPunct="1"/>
            <a:r>
              <a:rPr lang="en-US" altLang="en-US" sz="1000" dirty="0">
                <a:solidFill>
                  <a:srgbClr val="0C4E9B"/>
                </a:solidFill>
                <a:latin typeface="Lucida Console" pitchFamily="49" charset="0"/>
              </a:rPr>
              <a:t>} // end </a:t>
            </a:r>
            <a:r>
              <a:rPr lang="en-US" altLang="en-US" sz="1000" dirty="0" err="1">
                <a:solidFill>
                  <a:srgbClr val="0C4E9B"/>
                </a:solidFill>
                <a:latin typeface="Lucida Console" pitchFamily="49" charset="0"/>
              </a:rPr>
              <a:t>acc</a:t>
            </a:r>
            <a:r>
              <a:rPr lang="en-US" altLang="en-US" sz="1000" dirty="0">
                <a:solidFill>
                  <a:srgbClr val="0C4E9B"/>
                </a:solidFill>
                <a:latin typeface="Lucida Console" pitchFamily="49" charset="0"/>
              </a:rPr>
              <a:t> data region</a:t>
            </a:r>
          </a:p>
        </p:txBody>
      </p:sp>
      <p:cxnSp>
        <p:nvCxnSpPr>
          <p:cNvPr id="14" name="Straight Arrow Connector 13">
            <a:extLst>
              <a:ext uri="{FF2B5EF4-FFF2-40B4-BE49-F238E27FC236}">
                <a16:creationId xmlns:a16="http://schemas.microsoft.com/office/drawing/2014/main" id="{BF163B39-D553-4043-A27A-6E4E8BAEAD04}"/>
              </a:ext>
            </a:extLst>
          </p:cNvPr>
          <p:cNvCxnSpPr>
            <a:cxnSpLocks/>
          </p:cNvCxnSpPr>
          <p:nvPr/>
        </p:nvCxnSpPr>
        <p:spPr>
          <a:xfrm flipH="1">
            <a:off x="6620369" y="1053768"/>
            <a:ext cx="1456827" cy="0"/>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4">
            <a:extLst>
              <a:ext uri="{FF2B5EF4-FFF2-40B4-BE49-F238E27FC236}">
                <a16:creationId xmlns:a16="http://schemas.microsoft.com/office/drawing/2014/main" id="{6B995023-2029-4DD3-9D60-832BEA49E01A}"/>
              </a:ext>
            </a:extLst>
          </p:cNvPr>
          <p:cNvSpPr txBox="1">
            <a:spLocks/>
          </p:cNvSpPr>
          <p:nvPr/>
        </p:nvSpPr>
        <p:spPr bwMode="auto">
          <a:xfrm>
            <a:off x="8228225" y="846914"/>
            <a:ext cx="2672235" cy="49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600" kern="0" dirty="0">
                <a:solidFill>
                  <a:schemeClr val="accent4"/>
                </a:solidFill>
              </a:rPr>
              <a:t>Allocate space on the device</a:t>
            </a:r>
          </a:p>
        </p:txBody>
      </p:sp>
      <p:cxnSp>
        <p:nvCxnSpPr>
          <p:cNvPr id="16" name="Straight Arrow Connector 15">
            <a:extLst>
              <a:ext uri="{FF2B5EF4-FFF2-40B4-BE49-F238E27FC236}">
                <a16:creationId xmlns:a16="http://schemas.microsoft.com/office/drawing/2014/main" id="{DF7E90BD-550B-4C70-844E-4246BA63876E}"/>
              </a:ext>
            </a:extLst>
          </p:cNvPr>
          <p:cNvCxnSpPr>
            <a:cxnSpLocks/>
          </p:cNvCxnSpPr>
          <p:nvPr/>
        </p:nvCxnSpPr>
        <p:spPr>
          <a:xfrm flipH="1">
            <a:off x="6604603" y="2166920"/>
            <a:ext cx="1456827" cy="0"/>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4">
            <a:extLst>
              <a:ext uri="{FF2B5EF4-FFF2-40B4-BE49-F238E27FC236}">
                <a16:creationId xmlns:a16="http://schemas.microsoft.com/office/drawing/2014/main" id="{B2DE3D78-F3B7-479F-98FF-28CEADA81836}"/>
              </a:ext>
            </a:extLst>
          </p:cNvPr>
          <p:cNvSpPr txBox="1">
            <a:spLocks/>
          </p:cNvSpPr>
          <p:nvPr/>
        </p:nvSpPr>
        <p:spPr bwMode="auto">
          <a:xfrm>
            <a:off x="8228225" y="1984242"/>
            <a:ext cx="2569759" cy="365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600" kern="0" dirty="0">
                <a:solidFill>
                  <a:schemeClr val="accent4"/>
                </a:solidFill>
              </a:rPr>
              <a:t>Generate parallel kernels</a:t>
            </a:r>
          </a:p>
        </p:txBody>
      </p:sp>
      <p:cxnSp>
        <p:nvCxnSpPr>
          <p:cNvPr id="8" name="Straight Arrow Connector 7">
            <a:extLst>
              <a:ext uri="{FF2B5EF4-FFF2-40B4-BE49-F238E27FC236}">
                <a16:creationId xmlns:a16="http://schemas.microsoft.com/office/drawing/2014/main" id="{40D37783-3EB1-446D-AC5D-91CFFF04F221}"/>
              </a:ext>
            </a:extLst>
          </p:cNvPr>
          <p:cNvCxnSpPr>
            <a:cxnSpLocks/>
          </p:cNvCxnSpPr>
          <p:nvPr/>
        </p:nvCxnSpPr>
        <p:spPr>
          <a:xfrm flipH="1">
            <a:off x="6604603" y="4783387"/>
            <a:ext cx="1456827" cy="0"/>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59A53297-D853-484D-8F24-BEBCA2BA9146}"/>
              </a:ext>
            </a:extLst>
          </p:cNvPr>
          <p:cNvSpPr txBox="1">
            <a:spLocks/>
          </p:cNvSpPr>
          <p:nvPr/>
        </p:nvSpPr>
        <p:spPr bwMode="auto">
          <a:xfrm>
            <a:off x="8228225" y="4600709"/>
            <a:ext cx="2569759" cy="365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600" kern="0" dirty="0">
                <a:solidFill>
                  <a:schemeClr val="accent4"/>
                </a:solidFill>
              </a:rPr>
              <a:t>Periodically synchronize data between host and device</a:t>
            </a:r>
          </a:p>
        </p:txBody>
      </p:sp>
    </p:spTree>
    <p:extLst>
      <p:ext uri="{BB962C8B-B14F-4D97-AF65-F5344CB8AC3E}">
        <p14:creationId xmlns:p14="http://schemas.microsoft.com/office/powerpoint/2010/main" val="17786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7CDE-BAEA-44B2-965A-A13360693ACA}"/>
              </a:ext>
            </a:extLst>
          </p:cNvPr>
          <p:cNvSpPr>
            <a:spLocks noGrp="1"/>
          </p:cNvSpPr>
          <p:nvPr>
            <p:ph type="title"/>
          </p:nvPr>
        </p:nvSpPr>
        <p:spPr/>
        <p:txBody>
          <a:bodyPr/>
          <a:lstStyle/>
          <a:p>
            <a:r>
              <a:rPr lang="en-US" dirty="0"/>
              <a:t>C++ structs/classes</a:t>
            </a:r>
          </a:p>
        </p:txBody>
      </p:sp>
      <p:sp>
        <p:nvSpPr>
          <p:cNvPr id="4" name="Text Placeholder 3">
            <a:extLst>
              <a:ext uri="{FF2B5EF4-FFF2-40B4-BE49-F238E27FC236}">
                <a16:creationId xmlns:a16="http://schemas.microsoft.com/office/drawing/2014/main" id="{058FC95C-56CA-4476-8448-676619B9561B}"/>
              </a:ext>
            </a:extLst>
          </p:cNvPr>
          <p:cNvSpPr>
            <a:spLocks noGrp="1"/>
          </p:cNvSpPr>
          <p:nvPr>
            <p:ph type="body" sz="quarter" idx="10"/>
          </p:nvPr>
        </p:nvSpPr>
        <p:spPr/>
        <p:txBody>
          <a:bodyPr/>
          <a:lstStyle/>
          <a:p>
            <a:r>
              <a:rPr lang="en-US" dirty="0"/>
              <a:t>With dynamic data members</a:t>
            </a:r>
          </a:p>
        </p:txBody>
      </p:sp>
      <p:sp>
        <p:nvSpPr>
          <p:cNvPr id="7" name="TextBox 6">
            <a:extLst>
              <a:ext uri="{FF2B5EF4-FFF2-40B4-BE49-F238E27FC236}">
                <a16:creationId xmlns:a16="http://schemas.microsoft.com/office/drawing/2014/main" id="{EF403D81-93C4-49E6-9BBF-6B274E2E514C}"/>
              </a:ext>
            </a:extLst>
          </p:cNvPr>
          <p:cNvSpPr txBox="1"/>
          <p:nvPr/>
        </p:nvSpPr>
        <p:spPr>
          <a:xfrm>
            <a:off x="5284520" y="1541212"/>
            <a:ext cx="5533902" cy="4094967"/>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class vector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private:</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A64CFF"/>
                </a:solidFill>
                <a:latin typeface="Consolas" panose="020B0609020204030204" pitchFamily="49" charset="0"/>
                <a:cs typeface="Courier New" panose="02070309020205020404" pitchFamily="49" charset="0"/>
              </a:rPr>
              <a:t>float</a:t>
            </a: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arr</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public:</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vector(</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size){</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n = size;</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arr</a:t>
            </a:r>
            <a:r>
              <a:rPr lang="en-US" sz="1700" dirty="0">
                <a:solidFill>
                  <a:schemeClr val="bg1"/>
                </a:solidFill>
                <a:latin typeface="Consolas" panose="020B0609020204030204" pitchFamily="49" charset="0"/>
                <a:cs typeface="Courier New" panose="02070309020205020404" pitchFamily="49" charset="0"/>
              </a:rPr>
              <a:t> = new </a:t>
            </a:r>
            <a:r>
              <a:rPr lang="en-US" sz="1700" dirty="0">
                <a:solidFill>
                  <a:srgbClr val="A64CFF"/>
                </a:solidFill>
                <a:latin typeface="Consolas" panose="020B0609020204030204" pitchFamily="49" charset="0"/>
                <a:cs typeface="Courier New" panose="02070309020205020404" pitchFamily="49" charset="0"/>
              </a:rPr>
              <a:t>float</a:t>
            </a:r>
            <a:r>
              <a:rPr lang="en-US" sz="1700" dirty="0">
                <a:solidFill>
                  <a:schemeClr val="bg1"/>
                </a:solidFill>
                <a:latin typeface="Consolas" panose="020B0609020204030204" pitchFamily="49" charset="0"/>
                <a:cs typeface="Courier New" panose="02070309020205020404" pitchFamily="49" charset="0"/>
              </a:rPr>
              <a:t>[n];</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enter data copyin(this)</a:t>
            </a:r>
          </a:p>
          <a:p>
            <a:pPr defTabSz="228600">
              <a:lnSpc>
                <a:spcPct val="90000"/>
              </a:lnSpc>
            </a:pPr>
            <a:r>
              <a:rPr lang="en-US" sz="1700" dirty="0">
                <a:solidFill>
                  <a:srgbClr val="9A551C"/>
                </a:solidFill>
                <a:latin typeface="Consolas" panose="020B0609020204030204" pitchFamily="49" charset="0"/>
                <a:cs typeface="Courier New" panose="02070309020205020404" pitchFamily="49" charset="0"/>
              </a:rPr>
              <a:t>			#pragma acc enter data create(</a:t>
            </a:r>
            <a:r>
              <a:rPr lang="en-US" sz="1700" dirty="0" err="1">
                <a:solidFill>
                  <a:srgbClr val="9A551C"/>
                </a:solidFill>
                <a:latin typeface="Consolas" panose="020B0609020204030204" pitchFamily="49" charset="0"/>
                <a:cs typeface="Courier New" panose="02070309020205020404" pitchFamily="49" charset="0"/>
              </a:rPr>
              <a:t>arr</a:t>
            </a:r>
            <a:r>
              <a:rPr lang="en-US" sz="1700" dirty="0">
                <a:solidFill>
                  <a:srgbClr val="9A551C"/>
                </a:solidFill>
                <a:latin typeface="Consolas" panose="020B0609020204030204" pitchFamily="49" charset="0"/>
                <a:cs typeface="Courier New" panose="02070309020205020404" pitchFamily="49" charset="0"/>
              </a:rPr>
              <a:t>[0:n])</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~vector(){</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exit data delete(</a:t>
            </a:r>
            <a:r>
              <a:rPr lang="en-US" sz="1700" dirty="0" err="1">
                <a:solidFill>
                  <a:srgbClr val="9A551C"/>
                </a:solidFill>
                <a:latin typeface="Consolas" panose="020B0609020204030204" pitchFamily="49" charset="0"/>
                <a:cs typeface="Courier New" panose="02070309020205020404" pitchFamily="49" charset="0"/>
              </a:rPr>
              <a:t>arr</a:t>
            </a:r>
            <a:r>
              <a:rPr lang="en-US" sz="1700" dirty="0">
                <a:solidFill>
                  <a:srgbClr val="9A551C"/>
                </a:solidFill>
                <a:latin typeface="Consolas" panose="020B0609020204030204" pitchFamily="49" charset="0"/>
                <a:cs typeface="Courier New" panose="02070309020205020404" pitchFamily="49" charset="0"/>
              </a:rPr>
              <a:t>)</a:t>
            </a:r>
          </a:p>
          <a:p>
            <a:pPr defTabSz="228600">
              <a:lnSpc>
                <a:spcPct val="90000"/>
              </a:lnSpc>
            </a:pPr>
            <a:r>
              <a:rPr lang="en-US" sz="1700" dirty="0">
                <a:solidFill>
                  <a:srgbClr val="9A551C"/>
                </a:solidFill>
                <a:latin typeface="Consolas" panose="020B0609020204030204" pitchFamily="49" charset="0"/>
                <a:cs typeface="Courier New" panose="02070309020205020404" pitchFamily="49" charset="0"/>
              </a:rPr>
              <a:t>			#pragma acc exit data delete(this)</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delete(</a:t>
            </a:r>
            <a:r>
              <a:rPr lang="en-US" sz="1700" dirty="0" err="1">
                <a:solidFill>
                  <a:schemeClr val="bg1"/>
                </a:solidFill>
                <a:latin typeface="Consolas" panose="020B0609020204030204" pitchFamily="49" charset="0"/>
                <a:cs typeface="Courier New" panose="02070309020205020404" pitchFamily="49" charset="0"/>
              </a:rPr>
              <a:t>arr</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a:t>
            </a:r>
          </a:p>
        </p:txBody>
      </p:sp>
      <p:sp>
        <p:nvSpPr>
          <p:cNvPr id="8" name="Content Placeholder 2">
            <a:extLst>
              <a:ext uri="{FF2B5EF4-FFF2-40B4-BE49-F238E27FC236}">
                <a16:creationId xmlns:a16="http://schemas.microsoft.com/office/drawing/2014/main" id="{0CD77A52-9F6D-4F17-9EB1-734D9F0E9139}"/>
              </a:ext>
            </a:extLst>
          </p:cNvPr>
          <p:cNvSpPr>
            <a:spLocks noGrp="1"/>
          </p:cNvSpPr>
          <p:nvPr>
            <p:ph idx="1"/>
          </p:nvPr>
        </p:nvSpPr>
        <p:spPr>
          <a:xfrm>
            <a:off x="436740" y="2103035"/>
            <a:ext cx="4942782" cy="3718925"/>
          </a:xfrm>
        </p:spPr>
        <p:txBody>
          <a:bodyPr/>
          <a:lstStyle/>
          <a:p>
            <a:r>
              <a:rPr lang="en-US" dirty="0"/>
              <a:t>C++ Structs/Classes work the same exact way as they do in C</a:t>
            </a:r>
          </a:p>
          <a:p>
            <a:r>
              <a:rPr lang="en-US" dirty="0"/>
              <a:t>The main difference is that now we have to account for the implicit “this” pointer</a:t>
            </a:r>
          </a:p>
        </p:txBody>
      </p:sp>
    </p:spTree>
    <p:extLst>
      <p:ext uri="{BB962C8B-B14F-4D97-AF65-F5344CB8AC3E}">
        <p14:creationId xmlns:p14="http://schemas.microsoft.com/office/powerpoint/2010/main" val="154629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9310" y="178076"/>
            <a:ext cx="9528402" cy="590931"/>
          </a:xfrm>
        </p:spPr>
        <p:txBody>
          <a:bodyPr/>
          <a:lstStyle/>
          <a:p>
            <a:r>
              <a:rPr lang="en-US" dirty="0"/>
              <a:t>C++ Class Data SYNCHRONIZATION</a:t>
            </a:r>
          </a:p>
        </p:txBody>
      </p:sp>
      <p:sp>
        <p:nvSpPr>
          <p:cNvPr id="14" name="Content Placeholder 13"/>
          <p:cNvSpPr>
            <a:spLocks noGrp="1"/>
          </p:cNvSpPr>
          <p:nvPr>
            <p:ph idx="1"/>
          </p:nvPr>
        </p:nvSpPr>
        <p:spPr>
          <a:xfrm>
            <a:off x="363669" y="1181406"/>
            <a:ext cx="4988261" cy="3023041"/>
          </a:xfrm>
        </p:spPr>
        <p:txBody>
          <a:bodyPr/>
          <a:lstStyle/>
          <a:p>
            <a:pPr lvl="2"/>
            <a:r>
              <a:rPr lang="en-US" dirty="0"/>
              <a:t>Since data is encapsulated, the class needs to be extended to include data synchronization methods</a:t>
            </a:r>
          </a:p>
          <a:p>
            <a:pPr lvl="2"/>
            <a:r>
              <a:rPr lang="en-US" dirty="0"/>
              <a:t>Including explicit methods for host/device synchronization may ease C++ data management</a:t>
            </a:r>
          </a:p>
          <a:p>
            <a:pPr lvl="2"/>
            <a:r>
              <a:rPr lang="en-US" dirty="0"/>
              <a:t>Allows the class to be able to naturally handle synchronization, creating less code clutter</a:t>
            </a:r>
          </a:p>
        </p:txBody>
      </p:sp>
      <p:sp>
        <p:nvSpPr>
          <p:cNvPr id="4" name="TextBox 3"/>
          <p:cNvSpPr txBox="1"/>
          <p:nvPr/>
        </p:nvSpPr>
        <p:spPr>
          <a:xfrm>
            <a:off x="2790084" y="4369160"/>
            <a:ext cx="6084976" cy="1588127"/>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A64CFF"/>
                </a:solidFill>
                <a:latin typeface="Consolas" panose="020B0609020204030204" pitchFamily="49" charset="0"/>
                <a:cs typeface="Courier New" panose="02070309020205020404" pitchFamily="49" charset="0"/>
              </a:rPr>
              <a:t>void</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accUpdateSelf</a:t>
            </a:r>
            <a:r>
              <a:rPr lang="en-US" dirty="0">
                <a:solidFill>
                  <a:schemeClr val="bg1"/>
                </a:solidFill>
                <a:latin typeface="Consolas" panose="020B0609020204030204" pitchFamily="49" charset="0"/>
                <a:cs typeface="Courier New" panose="02070309020205020404" pitchFamily="49" charset="0"/>
              </a:rPr>
              <a:t>() {</a:t>
            </a:r>
          </a:p>
          <a:p>
            <a:pPr>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9A551C"/>
                </a:solidFill>
                <a:latin typeface="Consolas" panose="020B0609020204030204" pitchFamily="49" charset="0"/>
                <a:cs typeface="Courier New" panose="02070309020205020404" pitchFamily="49" charset="0"/>
              </a:rPr>
              <a:t>#pragma acc update self(</a:t>
            </a:r>
            <a:r>
              <a:rPr lang="en-US" dirty="0" err="1">
                <a:solidFill>
                  <a:srgbClr val="9A551C"/>
                </a:solidFill>
                <a:latin typeface="Consolas" panose="020B0609020204030204" pitchFamily="49" charset="0"/>
                <a:cs typeface="Courier New" panose="02070309020205020404" pitchFamily="49" charset="0"/>
              </a:rPr>
              <a:t>arr</a:t>
            </a:r>
            <a:r>
              <a:rPr lang="en-US" dirty="0">
                <a:solidFill>
                  <a:srgbClr val="9A551C"/>
                </a:solidFill>
                <a:latin typeface="Consolas" panose="020B0609020204030204" pitchFamily="49" charset="0"/>
                <a:cs typeface="Courier New" panose="02070309020205020404" pitchFamily="49" charset="0"/>
              </a:rPr>
              <a:t>[0:n])</a:t>
            </a:r>
          </a:p>
          <a:p>
            <a:pPr>
              <a:lnSpc>
                <a:spcPct val="90000"/>
              </a:lnSpc>
            </a:pPr>
            <a:r>
              <a:rPr lang="en-US" dirty="0">
                <a:solidFill>
                  <a:schemeClr val="bg1"/>
                </a:solidFill>
                <a:latin typeface="Consolas" panose="020B0609020204030204" pitchFamily="49" charset="0"/>
                <a:cs typeface="Courier New" panose="02070309020205020404" pitchFamily="49" charset="0"/>
              </a:rPr>
              <a:t>    }</a:t>
            </a:r>
          </a:p>
          <a:p>
            <a:pPr>
              <a:lnSpc>
                <a:spcPct val="90000"/>
              </a:lnSpc>
            </a:pPr>
            <a:r>
              <a:rPr lang="en-US" dirty="0">
                <a:solidFill>
                  <a:schemeClr val="bg1"/>
                </a:solidFill>
                <a:latin typeface="Consolas" panose="020B0609020204030204" pitchFamily="49" charset="0"/>
                <a:cs typeface="Courier New" panose="02070309020205020404" pitchFamily="49" charset="0"/>
              </a:rPr>
              <a:t>    </a:t>
            </a:r>
            <a:r>
              <a:rPr lang="en-US" dirty="0">
                <a:solidFill>
                  <a:srgbClr val="A64CFF"/>
                </a:solidFill>
                <a:latin typeface="Consolas" panose="020B0609020204030204" pitchFamily="49" charset="0"/>
                <a:cs typeface="Courier New" panose="02070309020205020404" pitchFamily="49" charset="0"/>
              </a:rPr>
              <a:t>void</a:t>
            </a:r>
            <a:r>
              <a:rPr lang="en-US" dirty="0">
                <a:solidFill>
                  <a:schemeClr val="bg1"/>
                </a:solidFill>
                <a:latin typeface="Consolas" panose="020B0609020204030204" pitchFamily="49" charset="0"/>
                <a:cs typeface="Courier New" panose="02070309020205020404" pitchFamily="49" charset="0"/>
              </a:rPr>
              <a:t> </a:t>
            </a:r>
            <a:r>
              <a:rPr lang="en-US" dirty="0" err="1">
                <a:solidFill>
                  <a:schemeClr val="bg1"/>
                </a:solidFill>
                <a:latin typeface="Consolas" panose="020B0609020204030204" pitchFamily="49" charset="0"/>
                <a:cs typeface="Courier New" panose="02070309020205020404" pitchFamily="49" charset="0"/>
              </a:rPr>
              <a:t>accUpdateDevice</a:t>
            </a:r>
            <a:r>
              <a:rPr lang="en-US" dirty="0">
                <a:solidFill>
                  <a:schemeClr val="bg1"/>
                </a:solidFill>
                <a:latin typeface="Consolas" panose="020B0609020204030204" pitchFamily="49" charset="0"/>
                <a:cs typeface="Courier New" panose="02070309020205020404" pitchFamily="49" charset="0"/>
              </a:rPr>
              <a:t>() {</a:t>
            </a:r>
          </a:p>
          <a:p>
            <a:pPr>
              <a:lnSpc>
                <a:spcPct val="90000"/>
              </a:lnSpc>
            </a:pPr>
            <a:r>
              <a:rPr lang="en-US" dirty="0">
                <a:solidFill>
                  <a:srgbClr val="9A551C"/>
                </a:solidFill>
                <a:latin typeface="Consolas" panose="020B0609020204030204" pitchFamily="49" charset="0"/>
                <a:cs typeface="Courier New" panose="02070309020205020404" pitchFamily="49" charset="0"/>
              </a:rPr>
              <a:t>		#pragma acc update device(</a:t>
            </a:r>
            <a:r>
              <a:rPr lang="en-US" dirty="0" err="1">
                <a:solidFill>
                  <a:srgbClr val="9A551C"/>
                </a:solidFill>
                <a:latin typeface="Consolas" panose="020B0609020204030204" pitchFamily="49" charset="0"/>
                <a:cs typeface="Courier New" panose="02070309020205020404" pitchFamily="49" charset="0"/>
              </a:rPr>
              <a:t>arr</a:t>
            </a:r>
            <a:r>
              <a:rPr lang="en-US" dirty="0">
                <a:solidFill>
                  <a:srgbClr val="9A551C"/>
                </a:solidFill>
                <a:latin typeface="Consolas" panose="020B0609020204030204" pitchFamily="49" charset="0"/>
                <a:cs typeface="Courier New" panose="02070309020205020404" pitchFamily="49" charset="0"/>
              </a:rPr>
              <a:t>[0:n])</a:t>
            </a:r>
          </a:p>
          <a:p>
            <a:pPr>
              <a:lnSpc>
                <a:spcPct val="90000"/>
              </a:lnSpc>
            </a:pPr>
            <a:r>
              <a:rPr lang="en-US" dirty="0">
                <a:solidFill>
                  <a:schemeClr val="bg1"/>
                </a:solidFill>
                <a:latin typeface="Consolas" panose="020B0609020204030204" pitchFamily="49" charset="0"/>
                <a:cs typeface="Courier New" panose="02070309020205020404" pitchFamily="49" charset="0"/>
              </a:rPr>
              <a:t>    }</a:t>
            </a:r>
          </a:p>
        </p:txBody>
      </p:sp>
      <p:sp>
        <p:nvSpPr>
          <p:cNvPr id="2" name="Rectangle 1">
            <a:extLst>
              <a:ext uri="{FF2B5EF4-FFF2-40B4-BE49-F238E27FC236}">
                <a16:creationId xmlns:a16="http://schemas.microsoft.com/office/drawing/2014/main" id="{0EBB776C-B869-4C44-B472-80240F4CB3AE}"/>
              </a:ext>
            </a:extLst>
          </p:cNvPr>
          <p:cNvSpPr/>
          <p:nvPr/>
        </p:nvSpPr>
        <p:spPr>
          <a:xfrm>
            <a:off x="5832572" y="1613648"/>
            <a:ext cx="1389530" cy="1389530"/>
          </a:xfrm>
          <a:prstGeom prst="rect">
            <a:avLst/>
          </a:prstGeom>
          <a:solidFill>
            <a:srgbClr val="0080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29A067-ECCA-47F8-8AFB-AD1F16C481A3}"/>
              </a:ext>
            </a:extLst>
          </p:cNvPr>
          <p:cNvSpPr/>
          <p:nvPr/>
        </p:nvSpPr>
        <p:spPr>
          <a:xfrm>
            <a:off x="9135034" y="1613648"/>
            <a:ext cx="1389530" cy="1389530"/>
          </a:xfrm>
          <a:prstGeom prst="rect">
            <a:avLst/>
          </a:prstGeom>
          <a:solidFill>
            <a:srgbClr val="F156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18C17B-04BA-455C-8DB1-646858ED7039}"/>
              </a:ext>
            </a:extLst>
          </p:cNvPr>
          <p:cNvSpPr txBox="1"/>
          <p:nvPr/>
        </p:nvSpPr>
        <p:spPr>
          <a:xfrm>
            <a:off x="5742507" y="3021808"/>
            <a:ext cx="156966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CPU Memory</a:t>
            </a:r>
          </a:p>
        </p:txBody>
      </p:sp>
      <p:sp>
        <p:nvSpPr>
          <p:cNvPr id="8" name="TextBox 7">
            <a:extLst>
              <a:ext uri="{FF2B5EF4-FFF2-40B4-BE49-F238E27FC236}">
                <a16:creationId xmlns:a16="http://schemas.microsoft.com/office/drawing/2014/main" id="{ED81A933-6CCD-4B1E-AD2B-2C94ADF9C012}"/>
              </a:ext>
            </a:extLst>
          </p:cNvPr>
          <p:cNvSpPr txBox="1"/>
          <p:nvPr/>
        </p:nvSpPr>
        <p:spPr>
          <a:xfrm>
            <a:off x="9038557" y="3021808"/>
            <a:ext cx="158248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GPU Memory</a:t>
            </a:r>
          </a:p>
        </p:txBody>
      </p:sp>
      <p:cxnSp>
        <p:nvCxnSpPr>
          <p:cNvPr id="7" name="Connector: Curved 6">
            <a:extLst>
              <a:ext uri="{FF2B5EF4-FFF2-40B4-BE49-F238E27FC236}">
                <a16:creationId xmlns:a16="http://schemas.microsoft.com/office/drawing/2014/main" id="{4F3E10DA-8E34-4770-A53E-9867F00921F8}"/>
              </a:ext>
            </a:extLst>
          </p:cNvPr>
          <p:cNvCxnSpPr>
            <a:stCxn id="2" idx="0"/>
            <a:endCxn id="6" idx="0"/>
          </p:cNvCxnSpPr>
          <p:nvPr/>
        </p:nvCxnSpPr>
        <p:spPr>
          <a:xfrm rot="5400000" flipH="1" flipV="1">
            <a:off x="8178568" y="-37583"/>
            <a:ext cx="12700" cy="3302462"/>
          </a:xfrm>
          <a:prstGeom prst="curvedConnector3">
            <a:avLst>
              <a:gd name="adj1" fmla="val 4411764"/>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7EDCE64B-C82D-41A8-B0AB-0B9837E035E8}"/>
              </a:ext>
            </a:extLst>
          </p:cNvPr>
          <p:cNvCxnSpPr>
            <a:cxnSpLocks/>
            <a:stCxn id="8" idx="2"/>
            <a:endCxn id="3" idx="2"/>
          </p:cNvCxnSpPr>
          <p:nvPr/>
        </p:nvCxnSpPr>
        <p:spPr>
          <a:xfrm rot="5400000">
            <a:off x="8178568" y="1712209"/>
            <a:ext cx="12700" cy="3302462"/>
          </a:xfrm>
          <a:prstGeom prst="curvedConnector3">
            <a:avLst>
              <a:gd name="adj1" fmla="val 4552945"/>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047ECCE-8B84-45C2-95B6-E4D60259A0D9}"/>
              </a:ext>
            </a:extLst>
          </p:cNvPr>
          <p:cNvSpPr txBox="1"/>
          <p:nvPr/>
        </p:nvSpPr>
        <p:spPr>
          <a:xfrm>
            <a:off x="6850258" y="3918215"/>
            <a:ext cx="2669320"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a:solidFill>
                  <a:schemeClr val="bg1"/>
                </a:solidFill>
                <a:latin typeface="Consolas" panose="020B0609020204030204" pitchFamily="49" charset="0"/>
              </a:rPr>
              <a:t>vector.accUpdateDevice</a:t>
            </a:r>
            <a:r>
              <a:rPr lang="en-US" sz="1400" dirty="0">
                <a:solidFill>
                  <a:schemeClr val="bg1"/>
                </a:solidFill>
                <a:latin typeface="Consolas" panose="020B0609020204030204" pitchFamily="49" charset="0"/>
              </a:rPr>
              <a:t>();</a:t>
            </a:r>
          </a:p>
        </p:txBody>
      </p:sp>
      <p:sp>
        <p:nvSpPr>
          <p:cNvPr id="21" name="TextBox 20">
            <a:extLst>
              <a:ext uri="{FF2B5EF4-FFF2-40B4-BE49-F238E27FC236}">
                <a16:creationId xmlns:a16="http://schemas.microsoft.com/office/drawing/2014/main" id="{B0C3F1AD-CDBC-48B4-B639-892CA9ABD987}"/>
              </a:ext>
            </a:extLst>
          </p:cNvPr>
          <p:cNvSpPr txBox="1"/>
          <p:nvPr/>
        </p:nvSpPr>
        <p:spPr>
          <a:xfrm>
            <a:off x="6949644" y="772641"/>
            <a:ext cx="247054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err="1">
                <a:solidFill>
                  <a:schemeClr val="bg1"/>
                </a:solidFill>
                <a:latin typeface="Consolas" panose="020B0609020204030204" pitchFamily="49" charset="0"/>
              </a:rPr>
              <a:t>vector.accUpdateSelf</a:t>
            </a:r>
            <a:r>
              <a:rPr lang="en-US" sz="1400" dirty="0">
                <a:solidFill>
                  <a:schemeClr val="bg1"/>
                </a:solidFill>
                <a:latin typeface="Consolas" panose="020B0609020204030204" pitchFamily="49" charset="0"/>
              </a:rPr>
              <a:t>();</a:t>
            </a:r>
          </a:p>
        </p:txBody>
      </p:sp>
    </p:spTree>
    <p:extLst>
      <p:ext uri="{BB962C8B-B14F-4D97-AF65-F5344CB8AC3E}">
        <p14:creationId xmlns:p14="http://schemas.microsoft.com/office/powerpoint/2010/main" val="385185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99310" y="178076"/>
            <a:ext cx="9528402" cy="590931"/>
          </a:xfrm>
        </p:spPr>
        <p:txBody>
          <a:bodyPr/>
          <a:lstStyle/>
          <a:p>
            <a:r>
              <a:rPr lang="en-US" dirty="0"/>
              <a:t>USING A OPENACC aware C++ Class</a:t>
            </a:r>
          </a:p>
        </p:txBody>
      </p:sp>
      <p:sp>
        <p:nvSpPr>
          <p:cNvPr id="4" name="TextBox 3"/>
          <p:cNvSpPr txBox="1"/>
          <p:nvPr/>
        </p:nvSpPr>
        <p:spPr>
          <a:xfrm>
            <a:off x="496957" y="1170286"/>
            <a:ext cx="5842138" cy="3776418"/>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400" dirty="0">
                <a:solidFill>
                  <a:schemeClr val="bg1"/>
                </a:solidFill>
                <a:latin typeface="Consolas" panose="020B0609020204030204" pitchFamily="49" charset="0"/>
                <a:cs typeface="Courier New" panose="02070309020205020404" pitchFamily="49" charset="0"/>
              </a:rPr>
              <a:t>#include “</a:t>
            </a:r>
            <a:r>
              <a:rPr lang="en-US" sz="1400" dirty="0" err="1">
                <a:solidFill>
                  <a:schemeClr val="bg1"/>
                </a:solidFill>
                <a:latin typeface="Consolas" panose="020B0609020204030204" pitchFamily="49" charset="0"/>
                <a:cs typeface="Courier New" panose="02070309020205020404" pitchFamily="49" charset="0"/>
              </a:rPr>
              <a:t>vector.h</a:t>
            </a:r>
            <a:r>
              <a:rPr lang="en-US" sz="1400" dirty="0">
                <a:solidFill>
                  <a:schemeClr val="bg1"/>
                </a:solidFill>
                <a:latin typeface="Consolas" panose="020B0609020204030204" pitchFamily="49" charset="0"/>
                <a:cs typeface="Courier New" panose="02070309020205020404" pitchFamily="49" charset="0"/>
              </a:rPr>
              <a:t>"</a:t>
            </a:r>
          </a:p>
          <a:p>
            <a:pPr>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a:lnSpc>
                <a:spcPct val="90000"/>
              </a:lnSpc>
            </a:pPr>
            <a:r>
              <a:rPr lang="en-US" sz="1400" dirty="0" err="1">
                <a:solidFill>
                  <a:schemeClr val="bg1"/>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main() {</a:t>
            </a:r>
          </a:p>
          <a:p>
            <a:pPr>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a:lnSpc>
                <a:spcPct val="90000"/>
              </a:lnSpc>
            </a:pPr>
            <a:r>
              <a:rPr lang="en-US" sz="1400" dirty="0">
                <a:solidFill>
                  <a:schemeClr val="bg1"/>
                </a:solidFill>
                <a:latin typeface="Consolas" panose="020B0609020204030204" pitchFamily="49" charset="0"/>
                <a:cs typeface="Courier New" panose="02070309020205020404" pitchFamily="49" charset="0"/>
              </a:rPr>
              <a:t>    vector A(N), B(N);</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for (</a:t>
            </a:r>
            <a:r>
              <a:rPr lang="en-US" sz="1400" dirty="0" err="1">
                <a:solidFill>
                  <a:schemeClr val="bg1"/>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i=0; i &lt; </a:t>
            </a:r>
            <a:r>
              <a:rPr lang="en-US" sz="1400" dirty="0" err="1">
                <a:solidFill>
                  <a:schemeClr val="bg1"/>
                </a:solidFill>
                <a:latin typeface="Consolas" panose="020B0609020204030204" pitchFamily="49" charset="0"/>
                <a:cs typeface="Courier New" panose="02070309020205020404" pitchFamily="49" charset="0"/>
              </a:rPr>
              <a:t>B.size</a:t>
            </a:r>
            <a:r>
              <a:rPr lang="en-US" sz="1400" dirty="0">
                <a:solidFill>
                  <a:schemeClr val="bg1"/>
                </a:solidFill>
                <a:latin typeface="Consolas" panose="020B0609020204030204" pitchFamily="49" charset="0"/>
                <a:cs typeface="Courier New" panose="02070309020205020404" pitchFamily="49" charset="0"/>
              </a:rPr>
              <a:t>(); ++i) {</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B[i]=2.5;</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B.accUpdateDevice</a:t>
            </a:r>
            <a:r>
              <a:rPr lang="en-US" sz="1400" dirty="0">
                <a:solidFill>
                  <a:schemeClr val="bg1"/>
                </a:solidFill>
                <a:latin typeface="Consolas" panose="020B0609020204030204" pitchFamily="49" charset="0"/>
                <a:cs typeface="Courier New" panose="02070309020205020404" pitchFamily="49" charset="0"/>
              </a:rPr>
              <a:t>();</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chemeClr val="accent4"/>
                </a:solidFill>
                <a:latin typeface="Consolas" panose="020B0609020204030204" pitchFamily="49" charset="0"/>
                <a:cs typeface="Courier New" panose="02070309020205020404" pitchFamily="49" charset="0"/>
              </a:rPr>
              <a:t>#pragma acc parallel loop present(A,B)</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for (</a:t>
            </a:r>
            <a:r>
              <a:rPr lang="en-US" sz="1400" dirty="0" err="1">
                <a:solidFill>
                  <a:schemeClr val="bg1"/>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i=0; i &lt; </a:t>
            </a:r>
            <a:r>
              <a:rPr lang="en-US" sz="1400" dirty="0" err="1">
                <a:solidFill>
                  <a:schemeClr val="bg1"/>
                </a:solidFill>
                <a:latin typeface="Consolas" panose="020B0609020204030204" pitchFamily="49" charset="0"/>
                <a:cs typeface="Courier New" panose="02070309020205020404" pitchFamily="49" charset="0"/>
              </a:rPr>
              <a:t>A.size</a:t>
            </a:r>
            <a:r>
              <a:rPr lang="en-US" sz="1400" dirty="0">
                <a:solidFill>
                  <a:schemeClr val="bg1"/>
                </a:solidFill>
                <a:latin typeface="Consolas" panose="020B0609020204030204" pitchFamily="49" charset="0"/>
                <a:cs typeface="Courier New" panose="02070309020205020404" pitchFamily="49" charset="0"/>
              </a:rPr>
              <a:t>(); ++i) {</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A[i]=B[i]+i;</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A.accUpdateSelf</a:t>
            </a:r>
            <a:r>
              <a:rPr lang="en-US" sz="1400" dirty="0">
                <a:solidFill>
                  <a:schemeClr val="bg1"/>
                </a:solidFill>
                <a:latin typeface="Consolas" panose="020B0609020204030204" pitchFamily="49" charset="0"/>
                <a:cs typeface="Courier New" panose="02070309020205020404" pitchFamily="49" charset="0"/>
              </a:rPr>
              <a:t>();</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for(</a:t>
            </a:r>
            <a:r>
              <a:rPr lang="en-US" sz="1400" dirty="0" err="1">
                <a:solidFill>
                  <a:schemeClr val="bg1"/>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i=0; i&lt;10; ++i) {</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cout</a:t>
            </a:r>
            <a:r>
              <a:rPr lang="en-US" sz="1400" dirty="0">
                <a:solidFill>
                  <a:schemeClr val="bg1"/>
                </a:solidFill>
                <a:latin typeface="Consolas" panose="020B0609020204030204" pitchFamily="49" charset="0"/>
                <a:cs typeface="Courier New" panose="02070309020205020404" pitchFamily="49" charset="0"/>
              </a:rPr>
              <a:t> &lt;&lt; "A[" &lt;&lt; i &lt;&lt; "]: " &lt;&lt; A[i] &lt;&lt; </a:t>
            </a:r>
            <a:r>
              <a:rPr lang="en-US" sz="1400" dirty="0" err="1">
                <a:solidFill>
                  <a:schemeClr val="bg1"/>
                </a:solidFill>
                <a:latin typeface="Consolas" panose="020B0609020204030204" pitchFamily="49" charset="0"/>
                <a:cs typeface="Courier New" panose="02070309020205020404" pitchFamily="49" charset="0"/>
              </a:rPr>
              <a:t>endl</a:t>
            </a:r>
            <a:r>
              <a:rPr lang="en-US" sz="1400" dirty="0">
                <a:solidFill>
                  <a:schemeClr val="bg1"/>
                </a:solidFill>
                <a:latin typeface="Consolas" panose="020B0609020204030204" pitchFamily="49" charset="0"/>
                <a:cs typeface="Courier New" panose="02070309020205020404" pitchFamily="49" charset="0"/>
              </a:rPr>
              <a:t>;</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a:lnSpc>
                <a:spcPct val="90000"/>
              </a:lnSpc>
            </a:pPr>
            <a:r>
              <a:rPr lang="en-US" sz="1400" dirty="0">
                <a:solidFill>
                  <a:schemeClr val="bg1"/>
                </a:solidFill>
                <a:latin typeface="Consolas" panose="020B0609020204030204" pitchFamily="49" charset="0"/>
                <a:cs typeface="Courier New" panose="02070309020205020404" pitchFamily="49" charset="0"/>
              </a:rPr>
              <a:t>    exit(0);</a:t>
            </a:r>
          </a:p>
          <a:p>
            <a:pPr>
              <a:lnSpc>
                <a:spcPct val="90000"/>
              </a:lnSpc>
            </a:pPr>
            <a:r>
              <a:rPr lang="en-US" sz="1400" dirty="0">
                <a:solidFill>
                  <a:schemeClr val="bg1"/>
                </a:solidFill>
                <a:latin typeface="Consolas" panose="020B0609020204030204" pitchFamily="49" charset="0"/>
                <a:cs typeface="Courier New" panose="02070309020205020404" pitchFamily="49" charset="0"/>
              </a:rPr>
              <a:t>}</a:t>
            </a:r>
          </a:p>
        </p:txBody>
      </p:sp>
      <p:sp>
        <p:nvSpPr>
          <p:cNvPr id="5" name="Rectangle 4"/>
          <p:cNvSpPr/>
          <p:nvPr/>
        </p:nvSpPr>
        <p:spPr>
          <a:xfrm>
            <a:off x="6463117" y="986830"/>
            <a:ext cx="2016433" cy="4275116"/>
          </a:xfrm>
          <a:prstGeom prst="rect">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79150" y="1189835"/>
            <a:ext cx="1463039" cy="87639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790580" y="2207105"/>
            <a:ext cx="1463039" cy="87639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638871" y="986830"/>
            <a:ext cx="2078184" cy="427511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13191" y="1221796"/>
            <a:ext cx="1529543" cy="876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a:t>
            </a:r>
          </a:p>
        </p:txBody>
      </p:sp>
      <p:sp>
        <p:nvSpPr>
          <p:cNvPr id="10" name="Rectangle 9"/>
          <p:cNvSpPr/>
          <p:nvPr/>
        </p:nvSpPr>
        <p:spPr>
          <a:xfrm>
            <a:off x="8913191" y="2213721"/>
            <a:ext cx="1529543" cy="876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409575" y="5349307"/>
            <a:ext cx="2069975" cy="446276"/>
          </a:xfrm>
          <a:prstGeom prst="rect">
            <a:avLst/>
          </a:prstGeom>
          <a:noFill/>
        </p:spPr>
        <p:txBody>
          <a:bodyPr wrap="square" tIns="91440" rtlCol="0" anchor="ctr" anchorCtr="0">
            <a:spAutoFit/>
          </a:bodyPr>
          <a:lstStyle/>
          <a:p>
            <a:pPr algn="ctr"/>
            <a:r>
              <a:rPr lang="en-US" sz="2000" dirty="0">
                <a:solidFill>
                  <a:schemeClr val="bg1"/>
                </a:solidFill>
                <a:latin typeface="+mj-lt"/>
              </a:rPr>
              <a:t>Host Memory</a:t>
            </a:r>
          </a:p>
        </p:txBody>
      </p:sp>
      <p:sp>
        <p:nvSpPr>
          <p:cNvPr id="18" name="TextBox 17"/>
          <p:cNvSpPr txBox="1"/>
          <p:nvPr/>
        </p:nvSpPr>
        <p:spPr>
          <a:xfrm>
            <a:off x="8771680" y="5340558"/>
            <a:ext cx="2078183" cy="446276"/>
          </a:xfrm>
          <a:prstGeom prst="rect">
            <a:avLst/>
          </a:prstGeom>
          <a:noFill/>
        </p:spPr>
        <p:txBody>
          <a:bodyPr wrap="square" tIns="91440" rtlCol="0" anchor="ctr" anchorCtr="0">
            <a:spAutoFit/>
          </a:bodyPr>
          <a:lstStyle/>
          <a:p>
            <a:pPr algn="ctr"/>
            <a:r>
              <a:rPr lang="en-US" sz="2000" dirty="0">
                <a:solidFill>
                  <a:schemeClr val="bg1"/>
                </a:solidFill>
                <a:latin typeface="+mj-lt"/>
              </a:rPr>
              <a:t>Device Memory</a:t>
            </a:r>
          </a:p>
        </p:txBody>
      </p:sp>
      <p:sp>
        <p:nvSpPr>
          <p:cNvPr id="22" name="TextBox 21"/>
          <p:cNvSpPr txBox="1"/>
          <p:nvPr/>
        </p:nvSpPr>
        <p:spPr>
          <a:xfrm>
            <a:off x="7273264" y="2268277"/>
            <a:ext cx="474810" cy="754053"/>
          </a:xfrm>
          <a:prstGeom prst="rect">
            <a:avLst/>
          </a:prstGeom>
          <a:noFill/>
        </p:spPr>
        <p:txBody>
          <a:bodyPr wrap="none" tIns="91440" rtlCol="0" anchor="ctr" anchorCtr="0">
            <a:spAutoFit/>
          </a:bodyPr>
          <a:lstStyle/>
          <a:p>
            <a:pPr>
              <a:lnSpc>
                <a:spcPct val="100000"/>
              </a:lnSpc>
              <a:spcBef>
                <a:spcPts val="0"/>
              </a:spcBef>
              <a:spcAft>
                <a:spcPts val="0"/>
              </a:spcAft>
            </a:pPr>
            <a:r>
              <a:rPr lang="en-US" sz="4000" dirty="0">
                <a:latin typeface="+mj-lt"/>
              </a:rPr>
              <a:t>B</a:t>
            </a:r>
          </a:p>
        </p:txBody>
      </p:sp>
      <p:sp>
        <p:nvSpPr>
          <p:cNvPr id="27" name="Right Arrow 25"/>
          <p:cNvSpPr/>
          <p:nvPr/>
        </p:nvSpPr>
        <p:spPr>
          <a:xfrm>
            <a:off x="302161" y="2011319"/>
            <a:ext cx="370510" cy="149630"/>
          </a:xfrm>
          <a:prstGeom prst="rightArrow">
            <a:avLst/>
          </a:prstGeom>
          <a:solidFill>
            <a:schemeClr val="accent4"/>
          </a:solidFill>
          <a:ln w="3175" cmpd="sng">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5"/>
          <p:cNvSpPr/>
          <p:nvPr/>
        </p:nvSpPr>
        <p:spPr>
          <a:xfrm>
            <a:off x="302161" y="2395415"/>
            <a:ext cx="370510" cy="149630"/>
          </a:xfrm>
          <a:prstGeom prst="rightArrow">
            <a:avLst/>
          </a:prstGeom>
          <a:solidFill>
            <a:schemeClr val="accent4"/>
          </a:solidFill>
          <a:ln w="3175" cmpd="sng">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5"/>
          <p:cNvSpPr/>
          <p:nvPr/>
        </p:nvSpPr>
        <p:spPr>
          <a:xfrm>
            <a:off x="302161" y="3335316"/>
            <a:ext cx="370510" cy="149630"/>
          </a:xfrm>
          <a:prstGeom prst="rightArrow">
            <a:avLst/>
          </a:prstGeom>
          <a:solidFill>
            <a:schemeClr val="accent4"/>
          </a:solidFill>
          <a:ln w="3175" cmpd="sng">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5"/>
          <p:cNvSpPr/>
          <p:nvPr/>
        </p:nvSpPr>
        <p:spPr>
          <a:xfrm>
            <a:off x="311702" y="2797441"/>
            <a:ext cx="370510" cy="149630"/>
          </a:xfrm>
          <a:prstGeom prst="rightArrow">
            <a:avLst/>
          </a:prstGeom>
          <a:solidFill>
            <a:schemeClr val="accent4"/>
          </a:solidFill>
          <a:ln w="3175" cmpd="sng">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440557" y="2245126"/>
            <a:ext cx="474810" cy="754053"/>
          </a:xfrm>
          <a:prstGeom prst="rect">
            <a:avLst/>
          </a:prstGeom>
          <a:noFill/>
        </p:spPr>
        <p:txBody>
          <a:bodyPr wrap="none" tIns="91440" rtlCol="0" anchor="ctr" anchorCtr="0">
            <a:spAutoFit/>
          </a:bodyPr>
          <a:lstStyle/>
          <a:p>
            <a:pPr>
              <a:lnSpc>
                <a:spcPct val="100000"/>
              </a:lnSpc>
              <a:spcBef>
                <a:spcPts val="0"/>
              </a:spcBef>
              <a:spcAft>
                <a:spcPts val="0"/>
              </a:spcAft>
            </a:pPr>
            <a:r>
              <a:rPr lang="en-US" sz="4000" dirty="0">
                <a:latin typeface="+mj-lt"/>
              </a:rPr>
              <a:t>B</a:t>
            </a:r>
          </a:p>
        </p:txBody>
      </p:sp>
      <p:sp>
        <p:nvSpPr>
          <p:cNvPr id="32" name="Right Arrow 25"/>
          <p:cNvSpPr/>
          <p:nvPr/>
        </p:nvSpPr>
        <p:spPr>
          <a:xfrm>
            <a:off x="302161" y="3753558"/>
            <a:ext cx="370510" cy="149630"/>
          </a:xfrm>
          <a:prstGeom prst="rightArrow">
            <a:avLst/>
          </a:prstGeom>
          <a:solidFill>
            <a:schemeClr val="accent4"/>
          </a:solidFill>
          <a:ln w="3175" cmpd="sng">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25"/>
          <p:cNvSpPr/>
          <p:nvPr/>
        </p:nvSpPr>
        <p:spPr>
          <a:xfrm>
            <a:off x="302161" y="4536694"/>
            <a:ext cx="370510" cy="149630"/>
          </a:xfrm>
          <a:prstGeom prst="rightArrow">
            <a:avLst/>
          </a:prstGeom>
          <a:solidFill>
            <a:schemeClr val="accent4"/>
          </a:solidFill>
          <a:ln w="3175" cmpd="sng">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247616" y="1274091"/>
            <a:ext cx="526105" cy="707886"/>
          </a:xfrm>
          <a:prstGeom prst="rect">
            <a:avLst/>
          </a:prstGeom>
        </p:spPr>
        <p:txBody>
          <a:bodyPr wrap="none">
            <a:spAutoFit/>
          </a:bodyPr>
          <a:lstStyle/>
          <a:p>
            <a:pPr algn="ctr"/>
            <a:r>
              <a:rPr lang="en-US" sz="4000" dirty="0"/>
              <a:t>A</a:t>
            </a:r>
          </a:p>
        </p:txBody>
      </p:sp>
    </p:spTree>
    <p:extLst>
      <p:ext uri="{BB962C8B-B14F-4D97-AF65-F5344CB8AC3E}">
        <p14:creationId xmlns:p14="http://schemas.microsoft.com/office/powerpoint/2010/main" val="205982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750"/>
                            </p:stCondLst>
                            <p:childTnLst>
                              <p:par>
                                <p:cTn id="14" presetID="10" presetClass="entr" presetSubtype="0"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grpId="0" nodeType="afterEffect">
                                  <p:stCondLst>
                                    <p:cond delay="2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par>
                                <p:cTn id="58" presetID="10"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32"/>
                                        </p:tgtEl>
                                        <p:attrNameLst>
                                          <p:attrName>style.visibility</p:attrName>
                                        </p:attrNameLst>
                                      </p:cBhvr>
                                      <p:to>
                                        <p:strVal val="hidden"/>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childTnLst>
                                </p:cTn>
                              </p:par>
                              <p:par>
                                <p:cTn id="68" presetID="1" presetClass="exit" presetSubtype="0" fill="hold" nodeType="withEffect">
                                  <p:stCondLst>
                                    <p:cond delay="0"/>
                                  </p:stCondLst>
                                  <p:childTnLst>
                                    <p:set>
                                      <p:cBhvr>
                                        <p:cTn id="69" dur="1" fill="hold">
                                          <p:stCondLst>
                                            <p:cond delay="0"/>
                                          </p:stCondLst>
                                        </p:cTn>
                                        <p:tgtEl>
                                          <p:spTgt spid="9">
                                            <p:txEl>
                                              <p:pRg st="0" end="0"/>
                                            </p:txEl>
                                          </p:spTgt>
                                        </p:tgtEl>
                                        <p:attrNameLst>
                                          <p:attrName>style.visibility</p:attrName>
                                        </p:attrNameLst>
                                      </p:cBhvr>
                                      <p:to>
                                        <p:strVal val="hidden"/>
                                      </p:to>
                                    </p:set>
                                  </p:childTnLst>
                                </p:cTn>
                              </p:par>
                            </p:childTnLst>
                          </p:cTn>
                        </p:par>
                        <p:par>
                          <p:cTn id="70" fill="hold">
                            <p:stCondLst>
                              <p:cond delay="0"/>
                            </p:stCondLst>
                            <p:childTnLst>
                              <p:par>
                                <p:cTn id="71" presetID="22" presetClass="exit" presetSubtype="4" fill="hold" grpId="1" nodeType="afterEffect">
                                  <p:stCondLst>
                                    <p:cond delay="0"/>
                                  </p:stCondLst>
                                  <p:childTnLst>
                                    <p:animEffect transition="out" filter="wipe(down)">
                                      <p:cBhvr>
                                        <p:cTn id="72" dur="500"/>
                                        <p:tgtEl>
                                          <p:spTgt spid="9">
                                            <p:txEl>
                                              <p:pRg st="0" end="0"/>
                                            </p:txEl>
                                          </p:spTgt>
                                        </p:tgtEl>
                                      </p:cBhvr>
                                    </p:animEffect>
                                    <p:set>
                                      <p:cBhvr>
                                        <p:cTn id="73" dur="1" fill="hold">
                                          <p:stCondLst>
                                            <p:cond delay="499"/>
                                          </p:stCondLst>
                                        </p:cTn>
                                        <p:tgtEl>
                                          <p:spTgt spid="9">
                                            <p:txEl>
                                              <p:pRg st="0" end="0"/>
                                            </p:txEl>
                                          </p:spTgt>
                                        </p:tgtEl>
                                        <p:attrNameLst>
                                          <p:attrName>style.visibility</p:attrName>
                                        </p:attrNameLst>
                                      </p:cBhvr>
                                      <p:to>
                                        <p:strVal val="hidden"/>
                                      </p:to>
                                    </p:set>
                                  </p:childTnLst>
                                </p:cTn>
                              </p:par>
                            </p:childTnLst>
                          </p:cTn>
                        </p:par>
                        <p:par>
                          <p:cTn id="74" fill="hold">
                            <p:stCondLst>
                              <p:cond delay="500"/>
                            </p:stCondLst>
                            <p:childTnLst>
                              <p:par>
                                <p:cTn id="75" presetID="22" presetClass="exit" presetSubtype="4" fill="hold" grpId="1" nodeType="afterEffect">
                                  <p:stCondLst>
                                    <p:cond delay="0"/>
                                  </p:stCondLst>
                                  <p:childTnLst>
                                    <p:animEffect transition="out" filter="wipe(down)">
                                      <p:cBhvr>
                                        <p:cTn id="76" dur="500"/>
                                        <p:tgtEl>
                                          <p:spTgt spid="9">
                                            <p:bg/>
                                          </p:spTgt>
                                        </p:tgtEl>
                                      </p:cBhvr>
                                    </p:animEffect>
                                    <p:set>
                                      <p:cBhvr>
                                        <p:cTn id="77" dur="1" fill="hold">
                                          <p:stCondLst>
                                            <p:cond delay="499"/>
                                          </p:stCondLst>
                                        </p:cTn>
                                        <p:tgtEl>
                                          <p:spTgt spid="9">
                                            <p:bg/>
                                          </p:spTgt>
                                        </p:tgtEl>
                                        <p:attrNameLst>
                                          <p:attrName>style.visibility</p:attrName>
                                        </p:attrNameLst>
                                      </p:cBhvr>
                                      <p:to>
                                        <p:strVal val="hidden"/>
                                      </p:to>
                                    </p:set>
                                  </p:childTnLst>
                                </p:cTn>
                              </p:par>
                            </p:childTnLst>
                          </p:cTn>
                        </p:par>
                        <p:par>
                          <p:cTn id="78" fill="hold">
                            <p:stCondLst>
                              <p:cond delay="1000"/>
                            </p:stCondLst>
                            <p:childTnLst>
                              <p:par>
                                <p:cTn id="79" presetID="1" presetClass="exit" presetSubtype="0" fill="hold" grpId="1" nodeType="afterEffect">
                                  <p:stCondLst>
                                    <p:cond delay="0"/>
                                  </p:stCondLst>
                                  <p:childTnLst>
                                    <p:set>
                                      <p:cBhvr>
                                        <p:cTn id="80" dur="1" fill="hold">
                                          <p:stCondLst>
                                            <p:cond delay="0"/>
                                          </p:stCondLst>
                                        </p:cTn>
                                        <p:tgtEl>
                                          <p:spTgt spid="2"/>
                                        </p:tgtEl>
                                        <p:attrNameLst>
                                          <p:attrName>style.visibility</p:attrName>
                                        </p:attrNameLst>
                                      </p:cBhvr>
                                      <p:to>
                                        <p:strVal val="hidden"/>
                                      </p:to>
                                    </p:set>
                                  </p:childTnLst>
                                </p:cTn>
                              </p:par>
                            </p:childTnLst>
                          </p:cTn>
                        </p:par>
                        <p:par>
                          <p:cTn id="81" fill="hold">
                            <p:stCondLst>
                              <p:cond delay="1000"/>
                            </p:stCondLst>
                            <p:childTnLst>
                              <p:par>
                                <p:cTn id="82" presetID="22" presetClass="exit" presetSubtype="4" fill="hold" grpId="1" nodeType="afterEffect">
                                  <p:stCondLst>
                                    <p:cond delay="0"/>
                                  </p:stCondLst>
                                  <p:childTnLst>
                                    <p:animEffect transition="out" filter="wipe(down)">
                                      <p:cBhvr>
                                        <p:cTn id="83" dur="500"/>
                                        <p:tgtEl>
                                          <p:spTgt spid="6"/>
                                        </p:tgtEl>
                                      </p:cBhvr>
                                    </p:animEffect>
                                    <p:set>
                                      <p:cBhvr>
                                        <p:cTn id="84" dur="1" fill="hold">
                                          <p:stCondLst>
                                            <p:cond delay="499"/>
                                          </p:stCondLst>
                                        </p:cTn>
                                        <p:tgtEl>
                                          <p:spTgt spid="6"/>
                                        </p:tgtEl>
                                        <p:attrNameLst>
                                          <p:attrName>style.visibility</p:attrName>
                                        </p:attrNameLst>
                                      </p:cBhvr>
                                      <p:to>
                                        <p:strVal val="hidden"/>
                                      </p:to>
                                    </p:set>
                                  </p:childTnLst>
                                </p:cTn>
                              </p:par>
                            </p:childTnLst>
                          </p:cTn>
                        </p:par>
                        <p:par>
                          <p:cTn id="85" fill="hold">
                            <p:stCondLst>
                              <p:cond delay="1500"/>
                            </p:stCondLst>
                            <p:childTnLst>
                              <p:par>
                                <p:cTn id="86" presetID="1" presetClass="exit" presetSubtype="0" fill="hold" grpId="1" nodeType="afterEffect">
                                  <p:stCondLst>
                                    <p:cond delay="0"/>
                                  </p:stCondLst>
                                  <p:childTnLst>
                                    <p:set>
                                      <p:cBhvr>
                                        <p:cTn id="87" dur="1" fill="hold">
                                          <p:stCondLst>
                                            <p:cond delay="0"/>
                                          </p:stCondLst>
                                        </p:cTn>
                                        <p:tgtEl>
                                          <p:spTgt spid="31"/>
                                        </p:tgtEl>
                                        <p:attrNameLst>
                                          <p:attrName>style.visibility</p:attrName>
                                        </p:attrNameLst>
                                      </p:cBhvr>
                                      <p:to>
                                        <p:strVal val="hidden"/>
                                      </p:to>
                                    </p:set>
                                  </p:childTnLst>
                                </p:cTn>
                              </p:par>
                            </p:childTnLst>
                          </p:cTn>
                        </p:par>
                        <p:par>
                          <p:cTn id="88" fill="hold">
                            <p:stCondLst>
                              <p:cond delay="1500"/>
                            </p:stCondLst>
                            <p:childTnLst>
                              <p:par>
                                <p:cTn id="89" presetID="22" presetClass="exit" presetSubtype="4" fill="hold" grpId="1" nodeType="afterEffect">
                                  <p:stCondLst>
                                    <p:cond delay="0"/>
                                  </p:stCondLst>
                                  <p:childTnLst>
                                    <p:animEffect transition="out" filter="wipe(down)">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childTnLst>
                          </p:cTn>
                        </p:par>
                        <p:par>
                          <p:cTn id="92" fill="hold">
                            <p:stCondLst>
                              <p:cond delay="2000"/>
                            </p:stCondLst>
                            <p:childTnLst>
                              <p:par>
                                <p:cTn id="93" presetID="1" presetClass="exit" presetSubtype="0" fill="hold" grpId="1" nodeType="after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par>
                          <p:cTn id="95" fill="hold">
                            <p:stCondLst>
                              <p:cond delay="2000"/>
                            </p:stCondLst>
                            <p:childTnLst>
                              <p:par>
                                <p:cTn id="96" presetID="22" presetClass="exit" presetSubtype="4" fill="hold" grpId="1" nodeType="afterEffect">
                                  <p:stCondLst>
                                    <p:cond delay="0"/>
                                  </p:stCondLst>
                                  <p:childTnLst>
                                    <p:animEffect transition="out" filter="wipe(down)">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uiExpand="1" build="allAtOnce" animBg="1"/>
      <p:bldP spid="10" grpId="0" animBg="1"/>
      <p:bldP spid="10" grpId="1" animBg="1"/>
      <p:bldP spid="22" grpId="0"/>
      <p:bldP spid="22" grpId="1"/>
      <p:bldP spid="27" grpId="0" animBg="1"/>
      <p:bldP spid="27" grpId="1" animBg="1"/>
      <p:bldP spid="28" grpId="0" animBg="1"/>
      <p:bldP spid="28" grpId="1" animBg="1"/>
      <p:bldP spid="29" grpId="0" animBg="1"/>
      <p:bldP spid="29" grpId="1" animBg="1"/>
      <p:bldP spid="30" grpId="0" animBg="1"/>
      <p:bldP spid="30" grpId="1" animBg="1"/>
      <p:bldP spid="31" grpId="0"/>
      <p:bldP spid="31" grpId="1"/>
      <p:bldP spid="32" grpId="0" animBg="1"/>
      <p:bldP spid="32" grpId="1" animBg="1"/>
      <p:bldP spid="33" grpId="0" animBg="1"/>
      <p:bldP spid="33" grpId="1" animBg="1"/>
      <p:bldP spid="2" grpId="0"/>
      <p:bldP spid="2"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D024-C2EC-44CC-808B-21F7AEE01CCD}"/>
              </a:ext>
            </a:extLst>
          </p:cNvPr>
          <p:cNvSpPr>
            <a:spLocks noGrp="1"/>
          </p:cNvSpPr>
          <p:nvPr>
            <p:ph type="title"/>
          </p:nvPr>
        </p:nvSpPr>
        <p:spPr/>
        <p:txBody>
          <a:bodyPr/>
          <a:lstStyle/>
          <a:p>
            <a:r>
              <a:rPr lang="en-US" dirty="0"/>
              <a:t>OpenACC Routine Directive</a:t>
            </a:r>
          </a:p>
        </p:txBody>
      </p:sp>
    </p:spTree>
    <p:extLst>
      <p:ext uri="{BB962C8B-B14F-4D97-AF65-F5344CB8AC3E}">
        <p14:creationId xmlns:p14="http://schemas.microsoft.com/office/powerpoint/2010/main" val="282330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p>
            <a:r>
              <a:rPr lang="en-US" dirty="0"/>
              <a:t>OpenACC </a:t>
            </a:r>
            <a:r>
              <a:rPr lang="en-US" dirty="0">
                <a:cs typeface="Courier New" panose="02070309020205020404" pitchFamily="49" charset="0"/>
              </a:rPr>
              <a:t>Routine</a:t>
            </a:r>
            <a:r>
              <a:rPr lang="en-US" dirty="0"/>
              <a:t> Directive</a:t>
            </a:r>
          </a:p>
        </p:txBody>
      </p:sp>
      <p:sp>
        <p:nvSpPr>
          <p:cNvPr id="3" name="Content Placeholder 2"/>
          <p:cNvSpPr>
            <a:spLocks noGrp="1"/>
          </p:cNvSpPr>
          <p:nvPr>
            <p:ph idx="1"/>
          </p:nvPr>
        </p:nvSpPr>
        <p:spPr>
          <a:xfrm>
            <a:off x="516750" y="1340529"/>
            <a:ext cx="9948672" cy="4481432"/>
          </a:xfrm>
        </p:spPr>
        <p:txBody>
          <a:bodyPr/>
          <a:lstStyle/>
          <a:p>
            <a:pPr marL="0" indent="0">
              <a:buNone/>
            </a:pPr>
            <a:r>
              <a:rPr lang="en-US" dirty="0"/>
              <a:t>Specifies that the compiler should generate a device copy of the function/subroutine and what type of parallelism the routine contains.</a:t>
            </a:r>
          </a:p>
          <a:p>
            <a:pPr marL="0" indent="0">
              <a:buNone/>
            </a:pPr>
            <a:r>
              <a:rPr lang="en-US" sz="1800" b="1" u="sng" dirty="0"/>
              <a:t>Clauses:</a:t>
            </a:r>
          </a:p>
          <a:p>
            <a:pPr marL="0" indent="0">
              <a:lnSpc>
                <a:spcPct val="100000"/>
              </a:lnSpc>
              <a:spcBef>
                <a:spcPts val="0"/>
              </a:spcBef>
              <a:spcAft>
                <a:spcPts val="0"/>
              </a:spcAft>
              <a:buNone/>
            </a:pPr>
            <a:r>
              <a:rPr lang="en-US" sz="1800" b="1" dirty="0">
                <a:solidFill>
                  <a:schemeClr val="tx2"/>
                </a:solidFill>
                <a:latin typeface="Courier New" panose="02070309020205020404" pitchFamily="49" charset="0"/>
                <a:cs typeface="Courier New" panose="02070309020205020404" pitchFamily="49" charset="0"/>
              </a:rPr>
              <a:t>gang</a:t>
            </a:r>
            <a:r>
              <a:rPr lang="en-US" sz="1800" b="1" dirty="0">
                <a:latin typeface="Courier New" panose="02070309020205020404" pitchFamily="49" charset="0"/>
                <a:cs typeface="Courier New" panose="02070309020205020404" pitchFamily="49" charset="0"/>
              </a:rPr>
              <a:t>/</a:t>
            </a:r>
            <a:r>
              <a:rPr lang="en-US" sz="1800" b="1" dirty="0">
                <a:solidFill>
                  <a:schemeClr val="tx2"/>
                </a:solidFill>
                <a:latin typeface="Courier New" panose="02070309020205020404" pitchFamily="49" charset="0"/>
                <a:cs typeface="Courier New" panose="02070309020205020404" pitchFamily="49" charset="0"/>
              </a:rPr>
              <a:t>worker</a:t>
            </a:r>
            <a:r>
              <a:rPr lang="en-US" sz="1800" b="1" dirty="0">
                <a:latin typeface="Courier New" panose="02070309020205020404" pitchFamily="49" charset="0"/>
                <a:cs typeface="Courier New" panose="02070309020205020404" pitchFamily="49" charset="0"/>
              </a:rPr>
              <a:t>/</a:t>
            </a:r>
            <a:r>
              <a:rPr lang="en-US" sz="1800" b="1" dirty="0">
                <a:solidFill>
                  <a:schemeClr val="tx2"/>
                </a:solidFill>
                <a:latin typeface="Courier New" panose="02070309020205020404" pitchFamily="49" charset="0"/>
                <a:cs typeface="Courier New" panose="02070309020205020404" pitchFamily="49" charset="0"/>
              </a:rPr>
              <a:t>vector</a:t>
            </a:r>
            <a:r>
              <a:rPr lang="en-US" sz="1800" b="1" dirty="0">
                <a:latin typeface="Courier New" panose="02070309020205020404" pitchFamily="49" charset="0"/>
                <a:cs typeface="Courier New" panose="02070309020205020404" pitchFamily="49" charset="0"/>
              </a:rPr>
              <a:t>/</a:t>
            </a:r>
            <a:r>
              <a:rPr lang="en-US" sz="1800" b="1" dirty="0" err="1">
                <a:solidFill>
                  <a:schemeClr val="tx2"/>
                </a:solidFill>
                <a:latin typeface="Courier New" panose="02070309020205020404" pitchFamily="49" charset="0"/>
                <a:cs typeface="Courier New" panose="02070309020205020404" pitchFamily="49" charset="0"/>
              </a:rPr>
              <a:t>seq</a:t>
            </a:r>
            <a:endParaRPr lang="en-US" sz="1800" b="1" dirty="0">
              <a:solidFill>
                <a:schemeClr val="tx2"/>
              </a:solidFill>
              <a:latin typeface="Courier New" panose="02070309020205020404" pitchFamily="49" charset="0"/>
              <a:cs typeface="Courier New" panose="02070309020205020404" pitchFamily="49" charset="0"/>
            </a:endParaRPr>
          </a:p>
          <a:p>
            <a:pPr marL="0" lvl="1" indent="0">
              <a:lnSpc>
                <a:spcPct val="100000"/>
              </a:lnSpc>
              <a:spcBef>
                <a:spcPts val="0"/>
              </a:spcBef>
              <a:spcAft>
                <a:spcPts val="0"/>
              </a:spcAft>
              <a:buNone/>
            </a:pPr>
            <a:r>
              <a:rPr lang="en-US" sz="1800" dirty="0">
                <a:cs typeface="Courier New" panose="02070309020205020404" pitchFamily="49" charset="0"/>
              </a:rPr>
              <a:t>Specifies the level of parallelism contained in the routine.</a:t>
            </a:r>
          </a:p>
          <a:p>
            <a:pPr marL="0" indent="0">
              <a:lnSpc>
                <a:spcPct val="100000"/>
              </a:lnSpc>
              <a:spcBef>
                <a:spcPts val="0"/>
              </a:spcBef>
              <a:spcAft>
                <a:spcPts val="0"/>
              </a:spcAft>
              <a:buNone/>
            </a:pPr>
            <a:endParaRPr lang="en-US" sz="1800" b="1" dirty="0">
              <a:solidFill>
                <a:schemeClr val="tx2"/>
              </a:solidFill>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800" b="1" dirty="0">
                <a:solidFill>
                  <a:schemeClr val="tx2"/>
                </a:solidFill>
                <a:latin typeface="Courier New" panose="02070309020205020404" pitchFamily="49" charset="0"/>
                <a:cs typeface="Courier New" panose="02070309020205020404" pitchFamily="49" charset="0"/>
              </a:rPr>
              <a:t>bind</a:t>
            </a:r>
          </a:p>
          <a:p>
            <a:pPr marL="0" lvl="1" indent="0">
              <a:lnSpc>
                <a:spcPct val="100000"/>
              </a:lnSpc>
              <a:spcBef>
                <a:spcPts val="0"/>
              </a:spcBef>
              <a:spcAft>
                <a:spcPts val="0"/>
              </a:spcAft>
              <a:buNone/>
            </a:pPr>
            <a:r>
              <a:rPr lang="en-US" sz="1800" dirty="0"/>
              <a:t>Specifies an optional name for the routine, also supplied at call-site</a:t>
            </a:r>
          </a:p>
          <a:p>
            <a:pPr marL="0" indent="0">
              <a:lnSpc>
                <a:spcPct val="100000"/>
              </a:lnSpc>
              <a:spcBef>
                <a:spcPts val="0"/>
              </a:spcBef>
              <a:spcAft>
                <a:spcPts val="0"/>
              </a:spcAft>
              <a:buNone/>
            </a:pPr>
            <a:endParaRPr lang="en-US" sz="1800" b="1" dirty="0">
              <a:solidFill>
                <a:schemeClr val="tx2"/>
              </a:solidFill>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800" b="1" dirty="0" err="1">
                <a:solidFill>
                  <a:schemeClr val="tx2"/>
                </a:solidFill>
                <a:latin typeface="Courier New" panose="02070309020205020404" pitchFamily="49" charset="0"/>
                <a:cs typeface="Courier New" panose="02070309020205020404" pitchFamily="49" charset="0"/>
              </a:rPr>
              <a:t>no_host</a:t>
            </a:r>
            <a:endParaRPr lang="en-US" sz="1800" b="1" dirty="0">
              <a:solidFill>
                <a:schemeClr val="tx2"/>
              </a:solidFill>
              <a:latin typeface="Courier New" panose="02070309020205020404" pitchFamily="49" charset="0"/>
              <a:cs typeface="Courier New" panose="02070309020205020404" pitchFamily="49" charset="0"/>
            </a:endParaRPr>
          </a:p>
          <a:p>
            <a:pPr marL="0" lvl="1" indent="0">
              <a:lnSpc>
                <a:spcPct val="100000"/>
              </a:lnSpc>
              <a:spcBef>
                <a:spcPts val="0"/>
              </a:spcBef>
              <a:spcAft>
                <a:spcPts val="0"/>
              </a:spcAft>
              <a:buNone/>
            </a:pPr>
            <a:r>
              <a:rPr lang="en-US" sz="1800" dirty="0"/>
              <a:t>The routine will only be used on the device</a:t>
            </a:r>
          </a:p>
          <a:p>
            <a:pPr>
              <a:lnSpc>
                <a:spcPct val="100000"/>
              </a:lnSpc>
              <a:spcBef>
                <a:spcPts val="0"/>
              </a:spcBef>
              <a:spcAft>
                <a:spcPts val="0"/>
              </a:spcAft>
            </a:pPr>
            <a:endParaRPr lang="en-US" sz="1800" b="1" dirty="0">
              <a:solidFill>
                <a:schemeClr val="tx2"/>
              </a:solidFill>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800" b="1" dirty="0" err="1">
                <a:solidFill>
                  <a:schemeClr val="tx2"/>
                </a:solidFill>
                <a:latin typeface="Courier New" panose="02070309020205020404" pitchFamily="49" charset="0"/>
                <a:cs typeface="Courier New" panose="02070309020205020404" pitchFamily="49" charset="0"/>
              </a:rPr>
              <a:t>device_type</a:t>
            </a:r>
            <a:endParaRPr lang="en-US" sz="1800" b="1" dirty="0">
              <a:solidFill>
                <a:schemeClr val="tx2"/>
              </a:solidFill>
              <a:latin typeface="Courier New" panose="02070309020205020404" pitchFamily="49" charset="0"/>
              <a:cs typeface="Courier New" panose="02070309020205020404" pitchFamily="49" charset="0"/>
            </a:endParaRPr>
          </a:p>
          <a:p>
            <a:pPr marL="0" lvl="1" indent="0">
              <a:lnSpc>
                <a:spcPct val="100000"/>
              </a:lnSpc>
              <a:spcBef>
                <a:spcPts val="0"/>
              </a:spcBef>
              <a:spcAft>
                <a:spcPts val="0"/>
              </a:spcAft>
              <a:buNone/>
            </a:pPr>
            <a:r>
              <a:rPr lang="en-US" sz="1800" dirty="0"/>
              <a:t>Specialize this routine for a particular device type.</a:t>
            </a:r>
          </a:p>
        </p:txBody>
      </p:sp>
      <p:sp>
        <p:nvSpPr>
          <p:cNvPr id="4" name="Rectangle: Rounded Corners 3"/>
          <p:cNvSpPr/>
          <p:nvPr/>
        </p:nvSpPr>
        <p:spPr>
          <a:xfrm>
            <a:off x="7693777" y="4084820"/>
            <a:ext cx="2780675" cy="165469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a:t>
            </a:r>
            <a:r>
              <a:rPr lang="en-US" i="1" dirty="0"/>
              <a:t>must</a:t>
            </a:r>
            <a:r>
              <a:rPr lang="en-US" dirty="0"/>
              <a:t> declare </a:t>
            </a:r>
            <a:r>
              <a:rPr lang="en-US" i="1" dirty="0"/>
              <a:t>one</a:t>
            </a:r>
            <a:r>
              <a:rPr lang="en-US" dirty="0"/>
              <a:t> level of parallelism on the routine directive.</a:t>
            </a:r>
          </a:p>
        </p:txBody>
      </p:sp>
    </p:spTree>
    <p:extLst>
      <p:ext uri="{BB962C8B-B14F-4D97-AF65-F5344CB8AC3E}">
        <p14:creationId xmlns:p14="http://schemas.microsoft.com/office/powerpoint/2010/main" val="29949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Routine Directive: C/C++</a:t>
            </a:r>
          </a:p>
        </p:txBody>
      </p:sp>
      <p:sp>
        <p:nvSpPr>
          <p:cNvPr id="3" name="Content Placeholder 2"/>
          <p:cNvSpPr>
            <a:spLocks noGrp="1"/>
          </p:cNvSpPr>
          <p:nvPr>
            <p:ph sz="half" idx="1"/>
          </p:nvPr>
        </p:nvSpPr>
        <p:spPr/>
        <p:txBody>
          <a:bodyPr>
            <a:noAutofit/>
          </a:bodyPr>
          <a:lstStyle/>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foo.h</a:t>
            </a:r>
            <a:endPar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endParaRPr>
          </a:p>
          <a:p>
            <a:pPr marL="0" lvl="0" indent="0" defTabSz="457200">
              <a:lnSpc>
                <a:spcPct val="100000"/>
              </a:lnSpc>
              <a:spcBef>
                <a:spcPct val="0"/>
              </a:spcBef>
              <a:spcAft>
                <a:spcPct val="0"/>
              </a:spcAft>
              <a:buClrTx/>
              <a:buSzTx/>
              <a:buNone/>
            </a:pPr>
            <a:r>
              <a:rPr lang="en-US" sz="1800" b="1" kern="1200" dirty="0">
                <a:solidFill>
                  <a:srgbClr val="FF5400"/>
                </a:solidFill>
                <a:latin typeface="Courier New" panose="02070309020205020404" pitchFamily="49" charset="0"/>
                <a:ea typeface="MS PGothic" pitchFamily="34" charset="-128"/>
                <a:cs typeface="Courier New" panose="02070309020205020404" pitchFamily="49" charset="0"/>
              </a:rPr>
              <a:t>#pragma </a:t>
            </a:r>
            <a:r>
              <a:rPr lang="en-US" sz="1800" b="1" kern="1200" dirty="0" err="1">
                <a:solidFill>
                  <a:srgbClr val="FF5400"/>
                </a:solidFill>
                <a:latin typeface="Courier New" panose="02070309020205020404" pitchFamily="49" charset="0"/>
                <a:ea typeface="MS PGothic" pitchFamily="34" charset="-128"/>
                <a:cs typeface="Courier New" panose="02070309020205020404" pitchFamily="49" charset="0"/>
              </a:rPr>
              <a:t>acc</a:t>
            </a:r>
            <a:r>
              <a:rPr lang="en-US" sz="1800" b="1" kern="1200" dirty="0">
                <a:solidFill>
                  <a:srgbClr val="FF5400"/>
                </a:solidFill>
                <a:latin typeface="Courier New" panose="02070309020205020404" pitchFamily="49" charset="0"/>
                <a:ea typeface="MS PGothic" pitchFamily="34" charset="-128"/>
                <a:cs typeface="Courier New" panose="02070309020205020404" pitchFamily="49" charset="0"/>
              </a:rPr>
              <a:t> routine </a:t>
            </a:r>
            <a:r>
              <a:rPr lang="en-US" sz="1800" b="1" kern="1200" dirty="0" err="1">
                <a:solidFill>
                  <a:srgbClr val="FF5400"/>
                </a:solidFill>
                <a:latin typeface="Courier New" panose="02070309020205020404" pitchFamily="49" charset="0"/>
                <a:ea typeface="MS PGothic" pitchFamily="34" charset="-128"/>
                <a:cs typeface="Courier New" panose="02070309020205020404" pitchFamily="49" charset="0"/>
              </a:rPr>
              <a:t>seq</a:t>
            </a:r>
            <a:endParaRPr lang="en-US" sz="1800" b="1" kern="1200" dirty="0">
              <a:solidFill>
                <a:srgbClr val="FF5400"/>
              </a:solidFill>
              <a:latin typeface="Courier New" panose="02070309020205020404" pitchFamily="49" charset="0"/>
              <a:ea typeface="MS PGothic" pitchFamily="34" charset="-128"/>
              <a:cs typeface="Courier New" panose="02070309020205020404" pitchFamily="49" charset="0"/>
            </a:endParaRP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double foo(</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int</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a:t>
            </a:r>
          </a:p>
          <a:p>
            <a:pPr marL="0" lvl="0" indent="0" defTabSz="457200">
              <a:lnSpc>
                <a:spcPct val="100000"/>
              </a:lnSpc>
              <a:spcBef>
                <a:spcPct val="0"/>
              </a:spcBef>
              <a:spcAft>
                <a:spcPct val="0"/>
              </a:spcAft>
              <a:buClrTx/>
              <a:buSzTx/>
              <a:buNone/>
            </a:pPr>
            <a:endParaRPr lang="de-DE" sz="1800" b="1" kern="1200" dirty="0">
              <a:solidFill>
                <a:srgbClr val="000000"/>
              </a:solidFill>
              <a:latin typeface="Courier New" panose="02070309020205020404" pitchFamily="49" charset="0"/>
              <a:ea typeface="MS PGothic" pitchFamily="34" charset="-128"/>
              <a:cs typeface="Courier New" panose="02070309020205020404" pitchFamily="49" charset="0"/>
            </a:endParaRPr>
          </a:p>
          <a:p>
            <a:pPr marL="0" lvl="0" indent="0" defTabSz="457200">
              <a:lnSpc>
                <a:spcPct val="100000"/>
              </a:lnSpc>
              <a:spcBef>
                <a:spcPct val="0"/>
              </a:spcBef>
              <a:spcAft>
                <a:spcPct val="0"/>
              </a:spcAft>
              <a:buClrTx/>
              <a:buSzTx/>
              <a:buNone/>
            </a:pPr>
            <a:endParaRPr lang="de-DE" sz="1800" b="1" kern="1200" dirty="0">
              <a:solidFill>
                <a:srgbClr val="000000"/>
              </a:solidFill>
              <a:latin typeface="Courier New" panose="02070309020205020404" pitchFamily="49" charset="0"/>
              <a:ea typeface="MS PGothic" pitchFamily="34" charset="-128"/>
              <a:cs typeface="Courier New" panose="02070309020205020404" pitchFamily="49" charset="0"/>
            </a:endParaRPr>
          </a:p>
          <a:p>
            <a:pPr marL="0" lvl="0" indent="0" defTabSz="457200">
              <a:lnSpc>
                <a:spcPct val="100000"/>
              </a:lnSpc>
              <a:spcBef>
                <a:spcPct val="0"/>
              </a:spcBef>
              <a:spcAft>
                <a:spcPct val="0"/>
              </a:spcAft>
              <a:buClrTx/>
              <a:buSzTx/>
              <a:buNone/>
            </a:pPr>
            <a:endPar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endParaRP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Used in main()</a:t>
            </a:r>
          </a:p>
          <a:p>
            <a:pPr marL="0" lvl="0" indent="0" defTabSz="457200">
              <a:lnSpc>
                <a:spcPct val="100000"/>
              </a:lnSpc>
              <a:spcBef>
                <a:spcPct val="0"/>
              </a:spcBef>
              <a:spcAft>
                <a:spcPct val="0"/>
              </a:spcAft>
              <a:buClrTx/>
              <a:buSzTx/>
              <a:buNone/>
            </a:pPr>
            <a:r>
              <a:rPr lang="en-US" sz="1800" b="1" kern="1200" dirty="0">
                <a:solidFill>
                  <a:srgbClr val="FF5400"/>
                </a:solidFill>
                <a:latin typeface="Courier New" panose="02070309020205020404" pitchFamily="49" charset="0"/>
                <a:ea typeface="MS PGothic" pitchFamily="34" charset="-128"/>
                <a:cs typeface="Courier New" panose="02070309020205020404" pitchFamily="49" charset="0"/>
              </a:rPr>
              <a:t>#pragma </a:t>
            </a:r>
            <a:r>
              <a:rPr lang="en-US" sz="1800" b="1" kern="1200" dirty="0" err="1">
                <a:solidFill>
                  <a:srgbClr val="FF5400"/>
                </a:solidFill>
                <a:latin typeface="Courier New" panose="02070309020205020404" pitchFamily="49" charset="0"/>
                <a:ea typeface="MS PGothic" pitchFamily="34" charset="-128"/>
                <a:cs typeface="Courier New" panose="02070309020205020404" pitchFamily="49" charset="0"/>
              </a:rPr>
              <a:t>acc</a:t>
            </a:r>
            <a:r>
              <a:rPr lang="en-US" sz="1800" b="1" kern="1200" dirty="0">
                <a:solidFill>
                  <a:srgbClr val="FF5400"/>
                </a:solidFill>
                <a:latin typeface="Courier New" panose="02070309020205020404" pitchFamily="49" charset="0"/>
                <a:ea typeface="MS PGothic" pitchFamily="34" charset="-128"/>
                <a:cs typeface="Courier New" panose="02070309020205020404" pitchFamily="49" charset="0"/>
              </a:rPr>
              <a:t> parallel loop</a:t>
            </a: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for(</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int</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=0;i&lt;</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N;i</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a:t>
            </a: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array[</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 foo(</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a:t>
            </a: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a:t>
            </a:r>
          </a:p>
          <a:p>
            <a:pPr marL="0" indent="0">
              <a:buNone/>
            </a:pPr>
            <a:endParaRPr lang="en-US" sz="2200" dirty="0">
              <a:solidFill>
                <a:schemeClr val="bg1"/>
              </a:solidFill>
            </a:endParaRPr>
          </a:p>
        </p:txBody>
      </p:sp>
      <p:sp>
        <p:nvSpPr>
          <p:cNvPr id="5" name="Content Placeholder 4"/>
          <p:cNvSpPr>
            <a:spLocks noGrp="1"/>
          </p:cNvSpPr>
          <p:nvPr>
            <p:ph sz="half" idx="2"/>
          </p:nvPr>
        </p:nvSpPr>
        <p:spPr/>
        <p:txBody>
          <a:bodyPr/>
          <a:lstStyle/>
          <a:p>
            <a:pPr>
              <a:buFont typeface="Arial" panose="020B0604020202020204" pitchFamily="34" charset="0"/>
              <a:buChar char="•"/>
            </a:pPr>
            <a:r>
              <a:rPr lang="en-US" sz="2000" dirty="0"/>
              <a:t>At function source:</a:t>
            </a:r>
          </a:p>
          <a:p>
            <a:pPr lvl="1">
              <a:buFont typeface="Arial" panose="020B0604020202020204" pitchFamily="34" charset="0"/>
              <a:buChar char="•"/>
            </a:pPr>
            <a:r>
              <a:rPr lang="en-US" sz="1800" dirty="0"/>
              <a:t>Function needs to be built for the GPU. </a:t>
            </a:r>
          </a:p>
          <a:p>
            <a:pPr lvl="1">
              <a:buFont typeface="Arial" panose="020B0604020202020204" pitchFamily="34" charset="0"/>
              <a:buChar char="•"/>
            </a:pPr>
            <a:r>
              <a:rPr lang="en-US" sz="1800" dirty="0"/>
              <a:t>It will be called by each thread (sequentially)</a:t>
            </a:r>
          </a:p>
          <a:p>
            <a:pPr>
              <a:buFont typeface="Arial" panose="020B0604020202020204" pitchFamily="34" charset="0"/>
              <a:buChar char="•"/>
            </a:pPr>
            <a:r>
              <a:rPr lang="en-US" sz="2000" dirty="0"/>
              <a:t>At call the compiler needs to know:</a:t>
            </a:r>
          </a:p>
          <a:p>
            <a:pPr lvl="1">
              <a:buFont typeface="Arial" panose="020B0604020202020204" pitchFamily="34" charset="0"/>
              <a:buChar char="•"/>
            </a:pPr>
            <a:r>
              <a:rPr lang="en-US" sz="1800" dirty="0"/>
              <a:t>Function will be available on the GPU</a:t>
            </a:r>
          </a:p>
          <a:p>
            <a:pPr lvl="1">
              <a:buFont typeface="Arial" panose="020B0604020202020204" pitchFamily="34" charset="0"/>
              <a:buChar char="•"/>
            </a:pPr>
            <a:r>
              <a:rPr lang="en-US" sz="1800" dirty="0"/>
              <a:t>It is a sequential routine</a:t>
            </a:r>
          </a:p>
          <a:p>
            <a:endParaRPr lang="en-US" dirty="0"/>
          </a:p>
        </p:txBody>
      </p:sp>
    </p:spTree>
    <p:extLst>
      <p:ext uri="{BB962C8B-B14F-4D97-AF65-F5344CB8AC3E}">
        <p14:creationId xmlns:p14="http://schemas.microsoft.com/office/powerpoint/2010/main" val="208689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654352"/>
            <a:ext cx="9976104" cy="590931"/>
          </a:xfrm>
        </p:spPr>
        <p:txBody>
          <a:bodyPr/>
          <a:lstStyle/>
          <a:p>
            <a:r>
              <a:rPr lang="en-US" dirty="0"/>
              <a:t>OpenACC Routine: Fortran</a:t>
            </a:r>
          </a:p>
        </p:txBody>
      </p:sp>
      <p:sp>
        <p:nvSpPr>
          <p:cNvPr id="3" name="Content Placeholder 2"/>
          <p:cNvSpPr>
            <a:spLocks noGrp="1"/>
          </p:cNvSpPr>
          <p:nvPr>
            <p:ph sz="half" idx="1"/>
          </p:nvPr>
        </p:nvSpPr>
        <p:spPr/>
        <p:txBody>
          <a:bodyPr/>
          <a:lstStyle/>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module </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foo_mod</a:t>
            </a:r>
            <a:endPar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endParaRP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contains</a:t>
            </a: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real(8) function foo(</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a:t>
            </a: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implicit none</a:t>
            </a: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a:t>
            </a:r>
            <a:r>
              <a:rPr lang="en-US" sz="1800" b="1" kern="1200" dirty="0">
                <a:solidFill>
                  <a:srgbClr val="FF5400"/>
                </a:solidFill>
                <a:latin typeface="Courier New" panose="02070309020205020404" pitchFamily="49" charset="0"/>
                <a:ea typeface="MS PGothic" pitchFamily="34" charset="-128"/>
                <a:cs typeface="Courier New" panose="02070309020205020404" pitchFamily="49" charset="0"/>
              </a:rPr>
              <a:t>!$</a:t>
            </a:r>
            <a:r>
              <a:rPr lang="en-US" sz="1800" b="1" kern="1200" dirty="0" err="1">
                <a:solidFill>
                  <a:srgbClr val="FF5400"/>
                </a:solidFill>
                <a:latin typeface="Courier New" panose="02070309020205020404" pitchFamily="49" charset="0"/>
                <a:ea typeface="MS PGothic" pitchFamily="34" charset="-128"/>
                <a:cs typeface="Courier New" panose="02070309020205020404" pitchFamily="49" charset="0"/>
              </a:rPr>
              <a:t>acc</a:t>
            </a:r>
            <a:r>
              <a:rPr lang="en-US" sz="1800" b="1" kern="1200" dirty="0">
                <a:solidFill>
                  <a:srgbClr val="FF5400"/>
                </a:solidFill>
                <a:latin typeface="Courier New" panose="02070309020205020404" pitchFamily="49" charset="0"/>
                <a:ea typeface="MS PGothic" pitchFamily="34" charset="-128"/>
                <a:cs typeface="Courier New" panose="02070309020205020404" pitchFamily="49" charset="0"/>
              </a:rPr>
              <a:t> routine(foo) </a:t>
            </a:r>
            <a:r>
              <a:rPr lang="en-US" sz="1800" b="1" kern="1200" dirty="0" err="1">
                <a:solidFill>
                  <a:srgbClr val="FF5400"/>
                </a:solidFill>
                <a:latin typeface="Courier New" panose="02070309020205020404" pitchFamily="49" charset="0"/>
                <a:ea typeface="MS PGothic" pitchFamily="34" charset="-128"/>
                <a:cs typeface="Courier New" panose="02070309020205020404" pitchFamily="49" charset="0"/>
              </a:rPr>
              <a:t>seq</a:t>
            </a:r>
            <a:endParaRPr lang="en-US" sz="1800" b="1" kern="1200" dirty="0">
              <a:solidFill>
                <a:srgbClr val="FF5400"/>
              </a:solidFill>
              <a:latin typeface="Courier New" panose="02070309020205020404" pitchFamily="49" charset="0"/>
              <a:ea typeface="MS PGothic" pitchFamily="34" charset="-128"/>
              <a:cs typeface="Courier New" panose="02070309020205020404" pitchFamily="49" charset="0"/>
            </a:endParaRP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integer,intent</a:t>
            </a: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(in),value :: </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i</a:t>
            </a:r>
            <a:endPar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endParaRP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a:t>
            </a: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 end function foo</a:t>
            </a:r>
          </a:p>
          <a:p>
            <a:pPr marL="0" lvl="0" indent="0" defTabSz="457200">
              <a:lnSpc>
                <a:spcPct val="100000"/>
              </a:lnSpc>
              <a:spcBef>
                <a:spcPct val="0"/>
              </a:spcBef>
              <a:spcAft>
                <a:spcPct val="0"/>
              </a:spcAft>
              <a:buClrTx/>
              <a:buSzTx/>
              <a:buNone/>
            </a:pPr>
            <a:r>
              <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rPr>
              <a:t>end module </a:t>
            </a:r>
            <a:r>
              <a:rPr lang="en-US" sz="1800" b="1" kern="1200" dirty="0" err="1">
                <a:solidFill>
                  <a:srgbClr val="000000"/>
                </a:solidFill>
                <a:latin typeface="Courier New" panose="02070309020205020404" pitchFamily="49" charset="0"/>
                <a:ea typeface="MS PGothic" pitchFamily="34" charset="-128"/>
                <a:cs typeface="Courier New" panose="02070309020205020404" pitchFamily="49" charset="0"/>
              </a:rPr>
              <a:t>foo_mod</a:t>
            </a:r>
            <a:endParaRPr lang="en-US" sz="1800" b="1" kern="1200" dirty="0">
              <a:solidFill>
                <a:srgbClr val="000000"/>
              </a:solidFill>
              <a:latin typeface="Courier New" panose="02070309020205020404" pitchFamily="49" charset="0"/>
              <a:ea typeface="MS PGothic" pitchFamily="34" charset="-128"/>
              <a:cs typeface="Courier New" panose="02070309020205020404" pitchFamily="49" charset="0"/>
            </a:endParaRPr>
          </a:p>
          <a:p>
            <a:pPr marL="0" indent="0">
              <a:buNone/>
            </a:pPr>
            <a:endParaRPr lang="en-US" dirty="0"/>
          </a:p>
        </p:txBody>
      </p:sp>
      <p:sp>
        <p:nvSpPr>
          <p:cNvPr id="4" name="Content Placeholder 3"/>
          <p:cNvSpPr>
            <a:spLocks noGrp="1"/>
          </p:cNvSpPr>
          <p:nvPr>
            <p:ph sz="half" idx="2"/>
          </p:nvPr>
        </p:nvSpPr>
        <p:spPr/>
        <p:txBody>
          <a:bodyPr/>
          <a:lstStyle/>
          <a:p>
            <a:pPr marL="0" lvl="0" indent="0" defTabSz="457200">
              <a:lnSpc>
                <a:spcPct val="100000"/>
              </a:lnSpc>
              <a:spcBef>
                <a:spcPct val="0"/>
              </a:spcBef>
              <a:spcAft>
                <a:spcPct val="0"/>
              </a:spcAft>
              <a:buClrTx/>
              <a:buSzTx/>
              <a:buNone/>
            </a:pPr>
            <a:r>
              <a:rPr lang="en-US" sz="2000" kern="1200" dirty="0">
                <a:solidFill>
                  <a:srgbClr val="000000"/>
                </a:solidFill>
                <a:latin typeface="+mn-lt"/>
                <a:ea typeface="MS PGothic" pitchFamily="34" charset="-128"/>
              </a:rPr>
              <a:t>The </a:t>
            </a:r>
            <a:r>
              <a:rPr lang="en-US" sz="2000" b="1" kern="1200" dirty="0">
                <a:solidFill>
                  <a:srgbClr val="FF5400"/>
                </a:solidFill>
                <a:latin typeface="+mn-lt"/>
                <a:ea typeface="MS PGothic" pitchFamily="34" charset="-128"/>
                <a:cs typeface="Courier New" panose="02070309020205020404" pitchFamily="49" charset="0"/>
              </a:rPr>
              <a:t>routine</a:t>
            </a:r>
            <a:r>
              <a:rPr lang="en-US" sz="2000" kern="1200" dirty="0">
                <a:solidFill>
                  <a:srgbClr val="76B900"/>
                </a:solidFill>
                <a:latin typeface="+mn-lt"/>
                <a:ea typeface="MS PGothic" pitchFamily="34" charset="-128"/>
              </a:rPr>
              <a:t> </a:t>
            </a:r>
            <a:r>
              <a:rPr lang="en-US" sz="2000" kern="1200" dirty="0">
                <a:solidFill>
                  <a:srgbClr val="000000"/>
                </a:solidFill>
                <a:latin typeface="+mn-lt"/>
                <a:ea typeface="MS PGothic" pitchFamily="34" charset="-128"/>
              </a:rPr>
              <a:t>directive may appear in a Fortran function or subroutine definition, or in an interface block.</a:t>
            </a:r>
          </a:p>
          <a:p>
            <a:pPr marL="0" lvl="0" indent="0" defTabSz="457200">
              <a:lnSpc>
                <a:spcPct val="100000"/>
              </a:lnSpc>
              <a:spcBef>
                <a:spcPct val="0"/>
              </a:spcBef>
              <a:spcAft>
                <a:spcPct val="0"/>
              </a:spcAft>
              <a:buClrTx/>
              <a:buSzTx/>
              <a:buNone/>
            </a:pPr>
            <a:endParaRPr lang="en-US" sz="2000" kern="1200" dirty="0">
              <a:solidFill>
                <a:srgbClr val="000000"/>
              </a:solidFill>
              <a:latin typeface="+mn-lt"/>
              <a:ea typeface="MS PGothic" pitchFamily="34" charset="-128"/>
            </a:endParaRPr>
          </a:p>
          <a:p>
            <a:pPr marL="0" lvl="0" indent="0" defTabSz="457200">
              <a:lnSpc>
                <a:spcPct val="100000"/>
              </a:lnSpc>
              <a:spcBef>
                <a:spcPct val="0"/>
              </a:spcBef>
              <a:spcAft>
                <a:spcPct val="0"/>
              </a:spcAft>
              <a:buClrTx/>
              <a:buSzTx/>
              <a:buNone/>
            </a:pPr>
            <a:r>
              <a:rPr lang="en-US" sz="2000" kern="1200" dirty="0">
                <a:solidFill>
                  <a:srgbClr val="000000"/>
                </a:solidFill>
                <a:latin typeface="+mn-lt"/>
                <a:ea typeface="MS PGothic" pitchFamily="34" charset="-128"/>
              </a:rPr>
              <a:t>The save attribute is not supported.</a:t>
            </a:r>
          </a:p>
          <a:p>
            <a:pPr marL="0" lvl="0" indent="0" defTabSz="457200">
              <a:lnSpc>
                <a:spcPct val="100000"/>
              </a:lnSpc>
              <a:spcBef>
                <a:spcPct val="0"/>
              </a:spcBef>
              <a:spcAft>
                <a:spcPct val="0"/>
              </a:spcAft>
              <a:buClrTx/>
              <a:buSzTx/>
              <a:buNone/>
            </a:pPr>
            <a:endParaRPr lang="en-US" sz="2000" kern="1200" dirty="0">
              <a:solidFill>
                <a:srgbClr val="000000"/>
              </a:solidFill>
              <a:latin typeface="+mn-lt"/>
              <a:ea typeface="MS PGothic" pitchFamily="34" charset="-128"/>
            </a:endParaRPr>
          </a:p>
          <a:p>
            <a:pPr marL="0" lvl="0" indent="0" defTabSz="457200">
              <a:lnSpc>
                <a:spcPct val="100000"/>
              </a:lnSpc>
              <a:spcBef>
                <a:spcPct val="0"/>
              </a:spcBef>
              <a:spcAft>
                <a:spcPct val="0"/>
              </a:spcAft>
              <a:buClrTx/>
              <a:buSzTx/>
              <a:buNone/>
            </a:pPr>
            <a:r>
              <a:rPr lang="en-US" sz="2000" kern="1200" dirty="0">
                <a:solidFill>
                  <a:srgbClr val="000000"/>
                </a:solidFill>
                <a:latin typeface="+mn-lt"/>
                <a:ea typeface="MS PGothic" pitchFamily="34" charset="-128"/>
              </a:rPr>
              <a:t>Nested </a:t>
            </a:r>
            <a:r>
              <a:rPr lang="en-US" sz="2000" kern="1200" dirty="0" err="1">
                <a:solidFill>
                  <a:srgbClr val="000000"/>
                </a:solidFill>
                <a:latin typeface="+mn-lt"/>
                <a:ea typeface="MS PGothic" pitchFamily="34" charset="-128"/>
              </a:rPr>
              <a:t>acc</a:t>
            </a:r>
            <a:r>
              <a:rPr lang="en-US" sz="2000" kern="1200" dirty="0">
                <a:solidFill>
                  <a:srgbClr val="000000"/>
                </a:solidFill>
                <a:latin typeface="+mn-lt"/>
                <a:ea typeface="MS PGothic" pitchFamily="34" charset="-128"/>
              </a:rPr>
              <a:t> routines require the routine directive within each nested routine.</a:t>
            </a:r>
          </a:p>
          <a:p>
            <a:pPr marL="0" indent="0">
              <a:buNone/>
            </a:pPr>
            <a:endParaRPr lang="en-US" dirty="0"/>
          </a:p>
        </p:txBody>
      </p:sp>
    </p:spTree>
    <p:extLst>
      <p:ext uri="{BB962C8B-B14F-4D97-AF65-F5344CB8AC3E}">
        <p14:creationId xmlns:p14="http://schemas.microsoft.com/office/powerpoint/2010/main" val="11773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0401B34-C4F1-4A5F-922A-2D86B63071B5}"/>
              </a:ext>
            </a:extLst>
          </p:cNvPr>
          <p:cNvSpPr txBox="1">
            <a:spLocks noChangeArrowheads="1"/>
          </p:cNvSpPr>
          <p:nvPr/>
        </p:nvSpPr>
        <p:spPr bwMode="auto">
          <a:xfrm>
            <a:off x="805353" y="564021"/>
            <a:ext cx="5788351" cy="66657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fontAlgn="base">
              <a:lnSpc>
                <a:spcPct val="90000"/>
              </a:lnSpc>
              <a:spcBef>
                <a:spcPct val="0"/>
              </a:spcBef>
              <a:spcAft>
                <a:spcPct val="0"/>
              </a:spcAft>
              <a:defRPr sz="3600" b="0" cap="all" baseline="0">
                <a:solidFill>
                  <a:schemeClr val="tx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l" defTabSz="914400"/>
            <a:r>
              <a:rPr lang="en-US" altLang="en-US" kern="0" cap="none" dirty="0"/>
              <a:t>TODAY WE DISCUSSED</a:t>
            </a:r>
          </a:p>
        </p:txBody>
      </p:sp>
      <p:sp>
        <p:nvSpPr>
          <p:cNvPr id="6" name="TextBox 5">
            <a:extLst>
              <a:ext uri="{FF2B5EF4-FFF2-40B4-BE49-F238E27FC236}">
                <a16:creationId xmlns:a16="http://schemas.microsoft.com/office/drawing/2014/main" id="{07CD0B48-FC17-499C-8BBA-4578BFEC3FFC}"/>
              </a:ext>
            </a:extLst>
          </p:cNvPr>
          <p:cNvSpPr txBox="1"/>
          <p:nvPr/>
        </p:nvSpPr>
        <p:spPr>
          <a:xfrm>
            <a:off x="6306796" y="5665226"/>
            <a:ext cx="4749135"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tx2"/>
                </a:solidFill>
              </a:rPr>
              <a:t>Questions? Email </a:t>
            </a:r>
            <a:r>
              <a:rPr lang="en-US" dirty="0">
                <a:solidFill>
                  <a:schemeClr val="tx2"/>
                </a:solidFill>
                <a:hlinkClick r:id="rId2"/>
              </a:rPr>
              <a:t>openacc@nvidia.com</a:t>
            </a:r>
            <a:endParaRPr lang="en-US" dirty="0">
              <a:solidFill>
                <a:schemeClr val="tx2"/>
              </a:solidFill>
            </a:endParaRPr>
          </a:p>
          <a:p>
            <a:pPr algn="ctr">
              <a:lnSpc>
                <a:spcPct val="90000"/>
              </a:lnSpc>
            </a:pPr>
            <a:endParaRPr lang="en-US" dirty="0">
              <a:solidFill>
                <a:schemeClr val="tx2"/>
              </a:solidFill>
            </a:endParaRPr>
          </a:p>
        </p:txBody>
      </p:sp>
      <p:sp>
        <p:nvSpPr>
          <p:cNvPr id="9" name="Content Placeholder 2">
            <a:extLst>
              <a:ext uri="{FF2B5EF4-FFF2-40B4-BE49-F238E27FC236}">
                <a16:creationId xmlns:a16="http://schemas.microsoft.com/office/drawing/2014/main" id="{2BEDB7E7-8A85-4716-9231-33C0F2664E44}"/>
              </a:ext>
            </a:extLst>
          </p:cNvPr>
          <p:cNvSpPr txBox="1">
            <a:spLocks/>
          </p:cNvSpPr>
          <p:nvPr/>
        </p:nvSpPr>
        <p:spPr bwMode="auto">
          <a:xfrm>
            <a:off x="805353" y="1398934"/>
            <a:ext cx="9073585" cy="31947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285750" indent="-285750">
              <a:lnSpc>
                <a:spcPct val="90000"/>
              </a:lnSpc>
              <a:buFont typeface="Arial" panose="020B0604020202020204" pitchFamily="34" charset="0"/>
              <a:buChar char="•"/>
              <a:defRPr sz="3200">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dirty="0"/>
              <a:t>The OpenACC Parallel Loop Directive</a:t>
            </a:r>
          </a:p>
          <a:p>
            <a:r>
              <a:rPr lang="en-US" dirty="0"/>
              <a:t>OpenACC Loop optimizations</a:t>
            </a:r>
          </a:p>
          <a:p>
            <a:r>
              <a:rPr lang="en-US" dirty="0"/>
              <a:t>Using OpenACC with CUDA Managed Memory</a:t>
            </a:r>
          </a:p>
          <a:p>
            <a:r>
              <a:rPr lang="en-US" dirty="0"/>
              <a:t>Unstructured Data in OpenACC</a:t>
            </a:r>
          </a:p>
          <a:p>
            <a:r>
              <a:rPr lang="en-US" dirty="0"/>
              <a:t>OpenACC routines</a:t>
            </a:r>
          </a:p>
          <a:p>
            <a:r>
              <a:rPr lang="en-US" dirty="0"/>
              <a:t>Other best practices</a:t>
            </a:r>
          </a:p>
          <a:p>
            <a:endParaRPr lang="en-US" dirty="0"/>
          </a:p>
        </p:txBody>
      </p:sp>
    </p:spTree>
    <p:extLst>
      <p:ext uri="{BB962C8B-B14F-4D97-AF65-F5344CB8AC3E}">
        <p14:creationId xmlns:p14="http://schemas.microsoft.com/office/powerpoint/2010/main" val="265443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37" y="730482"/>
            <a:ext cx="10287000" cy="646270"/>
          </a:xfrm>
        </p:spPr>
        <p:txBody>
          <a:bodyPr/>
          <a:lstStyle/>
          <a:p>
            <a:r>
              <a:rPr lang="en-US" dirty="0"/>
              <a:t>Exercises: General Instructions</a:t>
            </a:r>
          </a:p>
        </p:txBody>
      </p:sp>
      <p:sp>
        <p:nvSpPr>
          <p:cNvPr id="3" name="Content Placeholder 2"/>
          <p:cNvSpPr>
            <a:spLocks noGrp="1"/>
          </p:cNvSpPr>
          <p:nvPr>
            <p:ph idx="1"/>
          </p:nvPr>
        </p:nvSpPr>
        <p:spPr>
          <a:xfrm>
            <a:off x="549274" y="1937948"/>
            <a:ext cx="10042525" cy="4648200"/>
          </a:xfrm>
        </p:spPr>
        <p:txBody>
          <a:bodyPr>
            <a:normAutofit/>
          </a:bodyPr>
          <a:lstStyle/>
          <a:p>
            <a:pPr>
              <a:buFont typeface="Arial" panose="020B0604020202020204" pitchFamily="34" charset="0"/>
              <a:buChar char="•"/>
            </a:pPr>
            <a:r>
              <a:rPr lang="en-US" sz="2160" dirty="0">
                <a:solidFill>
                  <a:schemeClr val="bg1"/>
                </a:solidFill>
              </a:rPr>
              <a:t>The exercise is found at</a:t>
            </a:r>
            <a:r>
              <a:rPr lang="en-US" sz="2160" dirty="0"/>
              <a:t> </a:t>
            </a:r>
            <a:r>
              <a:rPr lang="en-US" sz="2160" dirty="0">
                <a:hlinkClick r:id="rId2"/>
              </a:rPr>
              <a:t>https://nvlabs.qwiklab.com</a:t>
            </a:r>
            <a:endParaRPr lang="en-US" sz="2160" dirty="0">
              <a:solidFill>
                <a:schemeClr val="tx1"/>
              </a:solidFill>
            </a:endParaRPr>
          </a:p>
          <a:p>
            <a:pPr marL="0" lvl="1" indent="0">
              <a:buNone/>
            </a:pPr>
            <a:r>
              <a:rPr lang="en-US" sz="1960" dirty="0">
                <a:solidFill>
                  <a:schemeClr val="bg1"/>
                </a:solidFill>
              </a:rPr>
              <a:t>	</a:t>
            </a:r>
            <a:r>
              <a:rPr lang="en-US" sz="1800" dirty="0">
                <a:solidFill>
                  <a:schemeClr val="bg1"/>
                </a:solidFill>
              </a:rPr>
              <a:t>Create an account or log in (use the same email you registered for the course with)</a:t>
            </a:r>
          </a:p>
          <a:p>
            <a:pPr marL="0" lvl="1" indent="0">
              <a:buNone/>
            </a:pPr>
            <a:r>
              <a:rPr lang="en-US" sz="1760" dirty="0">
                <a:solidFill>
                  <a:schemeClr val="bg1"/>
                </a:solidFill>
              </a:rPr>
              <a:t>               </a:t>
            </a:r>
            <a:r>
              <a:rPr lang="en-US" sz="1800" dirty="0">
                <a:solidFill>
                  <a:schemeClr val="bg1"/>
                </a:solidFill>
              </a:rPr>
              <a:t>Open class: </a:t>
            </a:r>
            <a:r>
              <a:rPr lang="en-US" sz="1800" b="1" dirty="0">
                <a:solidFill>
                  <a:schemeClr val="bg1"/>
                </a:solidFill>
              </a:rPr>
              <a:t>OpenACC Course Oct 2017</a:t>
            </a:r>
          </a:p>
        </p:txBody>
      </p:sp>
      <p:pic>
        <p:nvPicPr>
          <p:cNvPr id="5" name="Picture 4" descr="Related image">
            <a:extLst>
              <a:ext uri="{FF2B5EF4-FFF2-40B4-BE49-F238E27FC236}">
                <a16:creationId xmlns:a16="http://schemas.microsoft.com/office/drawing/2014/main" id="{FE508E9C-1087-4A2B-90BA-21F439EABE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897" y="2421758"/>
            <a:ext cx="448295" cy="460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elated image">
            <a:extLst>
              <a:ext uri="{FF2B5EF4-FFF2-40B4-BE49-F238E27FC236}">
                <a16:creationId xmlns:a16="http://schemas.microsoft.com/office/drawing/2014/main" id="{5ADDB621-034C-46CE-8435-C1CCD5B83B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897" y="2891290"/>
            <a:ext cx="448295" cy="46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35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4C2D-7EA7-45FD-8E48-47C0A5227780}"/>
              </a:ext>
            </a:extLst>
          </p:cNvPr>
          <p:cNvSpPr>
            <a:spLocks noGrp="1"/>
          </p:cNvSpPr>
          <p:nvPr>
            <p:ph type="title"/>
          </p:nvPr>
        </p:nvSpPr>
        <p:spPr/>
        <p:txBody>
          <a:bodyPr/>
          <a:lstStyle/>
          <a:p>
            <a:r>
              <a:rPr lang="en-US" dirty="0"/>
              <a:t>Advanced Topics</a:t>
            </a:r>
          </a:p>
        </p:txBody>
      </p:sp>
      <p:sp>
        <p:nvSpPr>
          <p:cNvPr id="3" name="Content Placeholder 2">
            <a:extLst>
              <a:ext uri="{FF2B5EF4-FFF2-40B4-BE49-F238E27FC236}">
                <a16:creationId xmlns:a16="http://schemas.microsoft.com/office/drawing/2014/main" id="{BBB19B49-7FCE-4285-B1AE-B853C2521AAE}"/>
              </a:ext>
            </a:extLst>
          </p:cNvPr>
          <p:cNvSpPr>
            <a:spLocks noGrp="1"/>
          </p:cNvSpPr>
          <p:nvPr>
            <p:ph idx="1"/>
          </p:nvPr>
        </p:nvSpPr>
        <p:spPr/>
        <p:txBody>
          <a:bodyPr/>
          <a:lstStyle/>
          <a:p>
            <a:r>
              <a:rPr lang="en-US" dirty="0"/>
              <a:t>Asynchronous OpenACC: </a:t>
            </a:r>
          </a:p>
          <a:p>
            <a:pPr marL="0" indent="0">
              <a:buNone/>
            </a:pPr>
            <a:r>
              <a:rPr lang="en-US" dirty="0">
                <a:hlinkClick r:id="rId2"/>
              </a:rPr>
              <a:t>https://developer.nvidia.com/openacc-overview-course</a:t>
            </a:r>
            <a:r>
              <a:rPr lang="en-US" dirty="0"/>
              <a:t> Class #4</a:t>
            </a:r>
          </a:p>
          <a:p>
            <a:r>
              <a:rPr lang="en-US" dirty="0"/>
              <a:t>Using OpenACC with MPI:</a:t>
            </a:r>
          </a:p>
          <a:p>
            <a:pPr marL="0" indent="0">
              <a:buNone/>
            </a:pPr>
            <a:r>
              <a:rPr lang="en-US" dirty="0">
                <a:hlinkClick r:id="rId3"/>
              </a:rPr>
              <a:t>https://developer.nvidia.com/openacc-advanced-course</a:t>
            </a:r>
            <a:r>
              <a:rPr lang="en-US" dirty="0"/>
              <a:t> Class #2</a:t>
            </a:r>
          </a:p>
          <a:p>
            <a:r>
              <a:rPr lang="en-US" dirty="0"/>
              <a:t>Multi-GPU OpenACC: </a:t>
            </a:r>
          </a:p>
          <a:p>
            <a:pPr marL="0" indent="0">
              <a:buNone/>
            </a:pPr>
            <a:r>
              <a:rPr lang="en-US" dirty="0">
                <a:hlinkClick r:id="rId4"/>
              </a:rPr>
              <a:t>http://on-demand-gtc.gputechconf.com/gtc-quicklink/hhZdn</a:t>
            </a:r>
            <a:endParaRPr lang="en-US" dirty="0"/>
          </a:p>
          <a:p>
            <a:pPr marL="0" indent="0">
              <a:buNone/>
            </a:pPr>
            <a:endParaRPr lang="en-US" dirty="0"/>
          </a:p>
        </p:txBody>
      </p:sp>
      <p:sp>
        <p:nvSpPr>
          <p:cNvPr id="4" name="Text Placeholder 3">
            <a:extLst>
              <a:ext uri="{FF2B5EF4-FFF2-40B4-BE49-F238E27FC236}">
                <a16:creationId xmlns:a16="http://schemas.microsoft.com/office/drawing/2014/main" id="{B6DAE422-8976-4851-966B-B949192A3DC3}"/>
              </a:ext>
            </a:extLst>
          </p:cNvPr>
          <p:cNvSpPr>
            <a:spLocks noGrp="1"/>
          </p:cNvSpPr>
          <p:nvPr>
            <p:ph type="body" sz="quarter" idx="10"/>
          </p:nvPr>
        </p:nvSpPr>
        <p:spPr/>
        <p:txBody>
          <a:bodyPr/>
          <a:lstStyle/>
          <a:p>
            <a:r>
              <a:rPr lang="en-US" dirty="0"/>
              <a:t>Where to find more help</a:t>
            </a:r>
          </a:p>
        </p:txBody>
      </p:sp>
    </p:spTree>
    <p:extLst>
      <p:ext uri="{BB962C8B-B14F-4D97-AF65-F5344CB8AC3E}">
        <p14:creationId xmlns:p14="http://schemas.microsoft.com/office/powerpoint/2010/main" val="249165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35" y="171870"/>
            <a:ext cx="9204325" cy="646331"/>
          </a:xfrm>
        </p:spPr>
        <p:txBody>
          <a:bodyPr/>
          <a:lstStyle/>
          <a:p>
            <a:pPr algn="l"/>
            <a:r>
              <a:rPr lang="en-US" dirty="0"/>
              <a:t>Exercise 2: Fortran Solution</a:t>
            </a:r>
          </a:p>
        </p:txBody>
      </p:sp>
      <p:sp>
        <p:nvSpPr>
          <p:cNvPr id="4" name="TextBox 3"/>
          <p:cNvSpPr txBox="1"/>
          <p:nvPr/>
        </p:nvSpPr>
        <p:spPr>
          <a:xfrm>
            <a:off x="0" y="818201"/>
            <a:ext cx="8810626" cy="5170578"/>
          </a:xfrm>
          <a:prstGeom prst="rect">
            <a:avLst/>
          </a:prstGeom>
          <a:noFill/>
        </p:spPr>
        <p:txBody>
          <a:bodyPr wrap="square" lIns="91379" tIns="45686" rIns="91379" bIns="45686" rtlCol="0">
            <a:spAutoFit/>
          </a:bodyPr>
          <a:lstStyle/>
          <a:p>
            <a:pPr eaLnBrk="1" hangingPunct="1"/>
            <a:r>
              <a:rPr lang="en-US" altLang="en-US" sz="1000" dirty="0">
                <a:solidFill>
                  <a:schemeClr val="bg1"/>
                </a:solidFill>
                <a:latin typeface="Lucida Console" pitchFamily="49" charset="0"/>
              </a:rPr>
              <a:t>      </a:t>
            </a:r>
            <a:r>
              <a:rPr lang="en-US" altLang="en-US" sz="1000" b="1" dirty="0">
                <a:solidFill>
                  <a:srgbClr val="0C4E9B"/>
                </a:solidFill>
                <a:latin typeface="Lucida Console" pitchFamily="49" charset="0"/>
              </a:rPr>
              <a:t>!$</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data create(temperature(:,:), </a:t>
            </a:r>
            <a:r>
              <a:rPr lang="en-US" altLang="en-US" sz="1000" b="1" dirty="0" err="1">
                <a:solidFill>
                  <a:srgbClr val="0C4E9B"/>
                </a:solidFill>
                <a:latin typeface="Lucida Console" pitchFamily="49" charset="0"/>
              </a:rPr>
              <a:t>temperature_last</a:t>
            </a:r>
            <a:r>
              <a:rPr lang="en-US" altLang="en-US" sz="1000" b="1" dirty="0">
                <a:solidFill>
                  <a:srgbClr val="0C4E9B"/>
                </a:solidFill>
                <a:latin typeface="Lucida Console" pitchFamily="49" charset="0"/>
              </a:rPr>
              <a:t>(:,:))</a:t>
            </a:r>
          </a:p>
          <a:p>
            <a:pPr eaLnBrk="1" hangingPunct="1"/>
            <a:r>
              <a:rPr lang="en-US" altLang="en-US" sz="1000" dirty="0">
                <a:solidFill>
                  <a:schemeClr val="bg1"/>
                </a:solidFill>
                <a:latin typeface="Lucida Console" pitchFamily="49" charset="0"/>
              </a:rPr>
              <a:t>      call initialize(</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a:t>
            </a:r>
          </a:p>
          <a:p>
            <a:pPr eaLnBrk="1" hangingPunct="1"/>
            <a:r>
              <a:rPr lang="en-US" altLang="en-US" sz="1000" dirty="0">
                <a:solidFill>
                  <a:schemeClr val="bg1"/>
                </a:solidFill>
                <a:latin typeface="Lucida Console" pitchFamily="49" charset="0"/>
              </a:rPr>
              <a:t>      !do until error is minimal or until maximum steps</a:t>
            </a:r>
          </a:p>
          <a:p>
            <a:pPr eaLnBrk="1" hangingPunct="1"/>
            <a:r>
              <a:rPr lang="en-US" altLang="en-US" sz="1000" dirty="0">
                <a:solidFill>
                  <a:schemeClr val="bg1"/>
                </a:solidFill>
                <a:latin typeface="Lucida Console" pitchFamily="49" charset="0"/>
              </a:rPr>
              <a:t>      do while ( </a:t>
            </a:r>
            <a:r>
              <a:rPr lang="en-US" altLang="en-US" sz="1000" dirty="0" err="1">
                <a:solidFill>
                  <a:schemeClr val="bg1"/>
                </a:solidFill>
                <a:latin typeface="Lucida Console" pitchFamily="49" charset="0"/>
              </a:rPr>
              <a:t>dt</a:t>
            </a:r>
            <a:r>
              <a:rPr lang="en-US" altLang="en-US" sz="1000" dirty="0">
                <a:solidFill>
                  <a:schemeClr val="bg1"/>
                </a:solidFill>
                <a:latin typeface="Lucida Console" pitchFamily="49" charset="0"/>
              </a:rPr>
              <a:t> &gt; </a:t>
            </a:r>
            <a:r>
              <a:rPr lang="en-US" altLang="en-US" sz="1000" dirty="0" err="1">
                <a:solidFill>
                  <a:schemeClr val="bg1"/>
                </a:solidFill>
                <a:latin typeface="Lucida Console" pitchFamily="49" charset="0"/>
              </a:rPr>
              <a:t>max_temp_error</a:t>
            </a:r>
            <a:r>
              <a:rPr lang="en-US" altLang="en-US" sz="1000" dirty="0">
                <a:solidFill>
                  <a:schemeClr val="bg1"/>
                </a:solidFill>
                <a:latin typeface="Lucida Console" pitchFamily="49" charset="0"/>
              </a:rPr>
              <a:t> .and. iteration &lt;= </a:t>
            </a:r>
            <a:r>
              <a:rPr lang="en-US" altLang="en-US" sz="1000" dirty="0" err="1">
                <a:solidFill>
                  <a:schemeClr val="bg1"/>
                </a:solidFill>
                <a:latin typeface="Lucida Console" pitchFamily="49" charset="0"/>
              </a:rPr>
              <a:t>max_iterations</a:t>
            </a:r>
            <a:r>
              <a:rPr lang="en-US" altLang="en-US" sz="1000" dirty="0">
                <a:solidFill>
                  <a:schemeClr val="bg1"/>
                </a:solidFill>
                <a:latin typeface="Lucida Console" pitchFamily="49" charset="0"/>
              </a:rPr>
              <a:t>)</a:t>
            </a:r>
          </a:p>
          <a:p>
            <a:pPr eaLnBrk="1" hangingPunct="1"/>
            <a:r>
              <a:rPr lang="en-US" altLang="en-US" sz="1000" dirty="0">
                <a:solidFill>
                  <a:schemeClr val="bg1"/>
                </a:solidFill>
                <a:latin typeface="Lucida Console" pitchFamily="49" charset="0"/>
              </a:rPr>
              <a:t>         </a:t>
            </a:r>
            <a:r>
              <a:rPr lang="en-US" altLang="en-US" sz="1000" b="1" dirty="0">
                <a:solidFill>
                  <a:srgbClr val="0C4E9B"/>
                </a:solidFill>
                <a:latin typeface="Lucida Console" pitchFamily="49" charset="0"/>
              </a:rPr>
              <a:t>!$</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kernels present(temperature, </a:t>
            </a:r>
            <a:r>
              <a:rPr lang="en-US" altLang="en-US" sz="1000" b="1" dirty="0" err="1">
                <a:solidFill>
                  <a:srgbClr val="0C4E9B"/>
                </a:solidFill>
                <a:latin typeface="Lucida Console" pitchFamily="49" charset="0"/>
              </a:rPr>
              <a:t>temperature_last</a:t>
            </a:r>
            <a:r>
              <a:rPr lang="en-US" altLang="en-US" sz="1000" b="1" dirty="0">
                <a:solidFill>
                  <a:srgbClr val="0C4E9B"/>
                </a:solidFill>
                <a:latin typeface="Lucida Console" pitchFamily="49" charset="0"/>
              </a:rPr>
              <a:t>)</a:t>
            </a:r>
          </a:p>
          <a:p>
            <a:pPr eaLnBrk="1" hangingPunct="1"/>
            <a:r>
              <a:rPr lang="en-US" altLang="en-US" sz="1000" dirty="0">
                <a:solidFill>
                  <a:schemeClr val="bg1"/>
                </a:solidFill>
                <a:latin typeface="Lucida Console" pitchFamily="49" charset="0"/>
              </a:rPr>
              <a:t>         do j=1,columns</a:t>
            </a:r>
          </a:p>
          <a:p>
            <a:pPr eaLnBrk="1" hangingPunct="1"/>
            <a:r>
              <a:rPr lang="en-US" altLang="en-US" sz="1000" dirty="0">
                <a:solidFill>
                  <a:schemeClr val="bg1"/>
                </a:solidFill>
                <a:latin typeface="Lucida Console" pitchFamily="49" charset="0"/>
              </a:rPr>
              <a:t>            do </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=1,rows</a:t>
            </a:r>
          </a:p>
          <a:p>
            <a:pPr eaLnBrk="1" hangingPunct="1"/>
            <a:r>
              <a:rPr lang="en-US" altLang="en-US" sz="1000" dirty="0">
                <a:solidFill>
                  <a:schemeClr val="bg1"/>
                </a:solidFill>
                <a:latin typeface="Lucida Console" pitchFamily="49" charset="0"/>
              </a:rPr>
              <a:t>               temperature(</a:t>
            </a:r>
            <a:r>
              <a:rPr lang="en-US" altLang="en-US" sz="1000" dirty="0" err="1">
                <a:solidFill>
                  <a:schemeClr val="bg1"/>
                </a:solidFill>
                <a:latin typeface="Lucida Console" pitchFamily="49" charset="0"/>
              </a:rPr>
              <a:t>i,j</a:t>
            </a:r>
            <a:r>
              <a:rPr lang="en-US" altLang="en-US" sz="1000" dirty="0">
                <a:solidFill>
                  <a:schemeClr val="bg1"/>
                </a:solidFill>
                <a:latin typeface="Lucida Console" pitchFamily="49" charset="0"/>
              </a:rPr>
              <a:t>)=0.25*(</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(i+1,j)+</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(i-1,j)+ &amp;</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(i,j+1)+</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(i,j-1) )</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enddo</a:t>
            </a:r>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enddo</a:t>
            </a:r>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dt</a:t>
            </a:r>
            <a:r>
              <a:rPr lang="en-US" altLang="en-US" sz="1000" dirty="0">
                <a:solidFill>
                  <a:schemeClr val="bg1"/>
                </a:solidFill>
                <a:latin typeface="Lucida Console" pitchFamily="49" charset="0"/>
              </a:rPr>
              <a:t>=0.0</a:t>
            </a:r>
          </a:p>
          <a:p>
            <a:pPr eaLnBrk="1" hangingPunct="1"/>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!copy grid to old grid for next iteration and find max change</a:t>
            </a:r>
          </a:p>
          <a:p>
            <a:pPr eaLnBrk="1" hangingPunct="1"/>
            <a:r>
              <a:rPr lang="en-US" altLang="en-US" sz="1000" dirty="0">
                <a:solidFill>
                  <a:schemeClr val="bg1"/>
                </a:solidFill>
                <a:latin typeface="Lucida Console" pitchFamily="49" charset="0"/>
              </a:rPr>
              <a:t>        do j=1,columns</a:t>
            </a:r>
          </a:p>
          <a:p>
            <a:pPr eaLnBrk="1" hangingPunct="1"/>
            <a:r>
              <a:rPr lang="en-US" altLang="en-US" sz="1000" dirty="0">
                <a:solidFill>
                  <a:schemeClr val="bg1"/>
                </a:solidFill>
                <a:latin typeface="Lucida Console" pitchFamily="49" charset="0"/>
              </a:rPr>
              <a:t>            do </a:t>
            </a:r>
            <a:r>
              <a:rPr lang="en-US" altLang="en-US" sz="1000" dirty="0" err="1">
                <a:solidFill>
                  <a:schemeClr val="bg1"/>
                </a:solidFill>
                <a:latin typeface="Lucida Console" pitchFamily="49" charset="0"/>
              </a:rPr>
              <a:t>i</a:t>
            </a:r>
            <a:r>
              <a:rPr lang="en-US" altLang="en-US" sz="1000" dirty="0">
                <a:solidFill>
                  <a:schemeClr val="bg1"/>
                </a:solidFill>
                <a:latin typeface="Lucida Console" pitchFamily="49" charset="0"/>
              </a:rPr>
              <a:t>=1,rows</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dt</a:t>
            </a:r>
            <a:r>
              <a:rPr lang="en-US" altLang="en-US" sz="1000" dirty="0">
                <a:solidFill>
                  <a:schemeClr val="bg1"/>
                </a:solidFill>
                <a:latin typeface="Lucida Console" pitchFamily="49" charset="0"/>
              </a:rPr>
              <a:t> = max( abs(temperature(</a:t>
            </a:r>
            <a:r>
              <a:rPr lang="en-US" altLang="en-US" sz="1000" dirty="0" err="1">
                <a:solidFill>
                  <a:schemeClr val="bg1"/>
                </a:solidFill>
                <a:latin typeface="Lucida Console" pitchFamily="49" charset="0"/>
              </a:rPr>
              <a:t>i,j</a:t>
            </a:r>
            <a:r>
              <a:rPr lang="en-US" altLang="en-US" sz="1000" dirty="0">
                <a:solidFill>
                  <a:schemeClr val="bg1"/>
                </a:solidFill>
                <a:latin typeface="Lucida Console" pitchFamily="49" charset="0"/>
              </a:rPr>
              <a:t>) - </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a:t>
            </a:r>
            <a:r>
              <a:rPr lang="en-US" altLang="en-US" sz="1000" dirty="0" err="1">
                <a:solidFill>
                  <a:schemeClr val="bg1"/>
                </a:solidFill>
                <a:latin typeface="Lucida Console" pitchFamily="49" charset="0"/>
              </a:rPr>
              <a:t>i,j</a:t>
            </a:r>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dt</a:t>
            </a:r>
            <a:r>
              <a:rPr lang="en-US" altLang="en-US" sz="1000" dirty="0">
                <a:solidFill>
                  <a:schemeClr val="bg1"/>
                </a:solidFill>
                <a:latin typeface="Lucida Console" pitchFamily="49" charset="0"/>
              </a:rPr>
              <a:t> )</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temperature_last</a:t>
            </a:r>
            <a:r>
              <a:rPr lang="en-US" altLang="en-US" sz="1000" dirty="0">
                <a:solidFill>
                  <a:schemeClr val="bg1"/>
                </a:solidFill>
                <a:latin typeface="Lucida Console" pitchFamily="49" charset="0"/>
              </a:rPr>
              <a:t>(</a:t>
            </a:r>
            <a:r>
              <a:rPr lang="en-US" altLang="en-US" sz="1000" dirty="0" err="1">
                <a:solidFill>
                  <a:schemeClr val="bg1"/>
                </a:solidFill>
                <a:latin typeface="Lucida Console" pitchFamily="49" charset="0"/>
              </a:rPr>
              <a:t>i,j</a:t>
            </a:r>
            <a:r>
              <a:rPr lang="en-US" altLang="en-US" sz="1000" dirty="0">
                <a:solidFill>
                  <a:schemeClr val="bg1"/>
                </a:solidFill>
                <a:latin typeface="Lucida Console" pitchFamily="49" charset="0"/>
              </a:rPr>
              <a:t>) = temperature(</a:t>
            </a:r>
            <a:r>
              <a:rPr lang="en-US" altLang="en-US" sz="1000" dirty="0" err="1">
                <a:solidFill>
                  <a:schemeClr val="bg1"/>
                </a:solidFill>
                <a:latin typeface="Lucida Console" pitchFamily="49" charset="0"/>
              </a:rPr>
              <a:t>i,j</a:t>
            </a:r>
            <a:r>
              <a:rPr lang="en-US" altLang="en-US" sz="1000" dirty="0">
                <a:solidFill>
                  <a:schemeClr val="bg1"/>
                </a:solidFill>
                <a:latin typeface="Lucida Console" pitchFamily="49" charset="0"/>
              </a:rPr>
              <a:t>)</a:t>
            </a: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enddo</a:t>
            </a:r>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enddo</a:t>
            </a:r>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a:t>
            </a:r>
            <a:r>
              <a:rPr lang="en-US" altLang="en-US" sz="1000" b="1" dirty="0">
                <a:solidFill>
                  <a:srgbClr val="0C4E9B"/>
                </a:solidFill>
                <a:latin typeface="Lucida Console" pitchFamily="49" charset="0"/>
              </a:rPr>
              <a:t>!$</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end kernels</a:t>
            </a:r>
          </a:p>
          <a:p>
            <a:pPr eaLnBrk="1" hangingPunct="1"/>
            <a:r>
              <a:rPr lang="en-US" altLang="en-US" sz="1000" dirty="0">
                <a:solidFill>
                  <a:schemeClr val="bg1"/>
                </a:solidFill>
                <a:latin typeface="Lucida Console" pitchFamily="49" charset="0"/>
              </a:rPr>
              <a:t>         !periodically print test values</a:t>
            </a:r>
          </a:p>
          <a:p>
            <a:pPr eaLnBrk="1" hangingPunct="1"/>
            <a:r>
              <a:rPr lang="en-US" altLang="en-US" sz="1000" dirty="0">
                <a:solidFill>
                  <a:schemeClr val="bg1"/>
                </a:solidFill>
                <a:latin typeface="Lucida Console" pitchFamily="49" charset="0"/>
              </a:rPr>
              <a:t>         if( mod(iteration,100).eq.0 ) then</a:t>
            </a:r>
          </a:p>
          <a:p>
            <a:pPr eaLnBrk="1" hangingPunct="1"/>
            <a:r>
              <a:rPr lang="en-US" altLang="en-US" sz="1000" dirty="0">
                <a:solidFill>
                  <a:schemeClr val="bg1"/>
                </a:solidFill>
                <a:latin typeface="Lucida Console" pitchFamily="49" charset="0"/>
              </a:rPr>
              <a:t>            </a:t>
            </a:r>
            <a:r>
              <a:rPr lang="en-US" altLang="en-US" sz="1000" b="1" dirty="0">
                <a:solidFill>
                  <a:srgbClr val="0C4E9B"/>
                </a:solidFill>
                <a:latin typeface="Lucida Console" pitchFamily="49" charset="0"/>
              </a:rPr>
              <a:t>!$</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update self(temperature(:,:))</a:t>
            </a:r>
          </a:p>
          <a:p>
            <a:pPr eaLnBrk="1" hangingPunct="1"/>
            <a:r>
              <a:rPr lang="en-US" altLang="en-US" sz="1000" dirty="0">
                <a:solidFill>
                  <a:schemeClr val="bg1"/>
                </a:solidFill>
                <a:latin typeface="Lucida Console" pitchFamily="49" charset="0"/>
              </a:rPr>
              <a:t>            call </a:t>
            </a:r>
            <a:r>
              <a:rPr lang="en-US" altLang="en-US" sz="1000" dirty="0" err="1">
                <a:solidFill>
                  <a:schemeClr val="bg1"/>
                </a:solidFill>
                <a:latin typeface="Lucida Console" pitchFamily="49" charset="0"/>
              </a:rPr>
              <a:t>track_progress</a:t>
            </a:r>
            <a:r>
              <a:rPr lang="en-US" altLang="en-US" sz="1000" dirty="0">
                <a:solidFill>
                  <a:schemeClr val="bg1"/>
                </a:solidFill>
                <a:latin typeface="Lucida Console" pitchFamily="49" charset="0"/>
              </a:rPr>
              <a:t>(temperature, iteration)</a:t>
            </a:r>
          </a:p>
          <a:p>
            <a:pPr eaLnBrk="1" hangingPunct="1"/>
            <a:r>
              <a:rPr lang="en-US" altLang="en-US" sz="1000" dirty="0">
                <a:solidFill>
                  <a:schemeClr val="bg1"/>
                </a:solidFill>
                <a:latin typeface="Lucida Console" pitchFamily="49" charset="0"/>
              </a:rPr>
              <a:t>         endif</a:t>
            </a:r>
          </a:p>
          <a:p>
            <a:pPr eaLnBrk="1" hangingPunct="1"/>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iteration = iteration+1</a:t>
            </a:r>
          </a:p>
          <a:p>
            <a:pPr eaLnBrk="1" hangingPunct="1"/>
            <a:endParaRPr lang="en-US" altLang="en-US" sz="1000" dirty="0">
              <a:solidFill>
                <a:schemeClr val="bg1"/>
              </a:solidFill>
              <a:latin typeface="Lucida Console" pitchFamily="49" charset="0"/>
            </a:endParaRPr>
          </a:p>
          <a:p>
            <a:pPr eaLnBrk="1" hangingPunct="1"/>
            <a:r>
              <a:rPr lang="en-US" altLang="en-US" sz="1000" dirty="0">
                <a:solidFill>
                  <a:schemeClr val="bg1"/>
                </a:solidFill>
                <a:latin typeface="Lucida Console" pitchFamily="49" charset="0"/>
              </a:rPr>
              <a:t>      </a:t>
            </a:r>
            <a:r>
              <a:rPr lang="en-US" altLang="en-US" sz="1000" dirty="0" err="1">
                <a:solidFill>
                  <a:schemeClr val="bg1"/>
                </a:solidFill>
                <a:latin typeface="Lucida Console" pitchFamily="49" charset="0"/>
              </a:rPr>
              <a:t>enddo</a:t>
            </a:r>
            <a:endParaRPr lang="en-US" altLang="en-US" sz="1000" dirty="0">
              <a:solidFill>
                <a:schemeClr val="bg1"/>
              </a:solidFill>
              <a:latin typeface="Lucida Console" pitchFamily="49" charset="0"/>
            </a:endParaRPr>
          </a:p>
          <a:p>
            <a:pPr eaLnBrk="1" hangingPunct="1"/>
            <a:r>
              <a:rPr lang="en-US" altLang="en-US" sz="1000" b="1" dirty="0">
                <a:solidFill>
                  <a:srgbClr val="0C4E9B"/>
                </a:solidFill>
                <a:latin typeface="Lucida Console" pitchFamily="49" charset="0"/>
              </a:rPr>
              <a:t>      !$</a:t>
            </a:r>
            <a:r>
              <a:rPr lang="en-US" altLang="en-US" sz="1000" b="1" dirty="0" err="1">
                <a:solidFill>
                  <a:srgbClr val="0C4E9B"/>
                </a:solidFill>
                <a:latin typeface="Lucida Console" pitchFamily="49" charset="0"/>
              </a:rPr>
              <a:t>acc</a:t>
            </a:r>
            <a:r>
              <a:rPr lang="en-US" altLang="en-US" sz="1000" b="1" dirty="0">
                <a:solidFill>
                  <a:srgbClr val="0C4E9B"/>
                </a:solidFill>
                <a:latin typeface="Lucida Console" pitchFamily="49" charset="0"/>
              </a:rPr>
              <a:t> end data</a:t>
            </a:r>
          </a:p>
        </p:txBody>
      </p:sp>
      <p:cxnSp>
        <p:nvCxnSpPr>
          <p:cNvPr id="8" name="Straight Arrow Connector 7">
            <a:extLst>
              <a:ext uri="{FF2B5EF4-FFF2-40B4-BE49-F238E27FC236}">
                <a16:creationId xmlns:a16="http://schemas.microsoft.com/office/drawing/2014/main" id="{4210FC85-3435-4072-BB1F-0F55A7E6F0D3}"/>
              </a:ext>
            </a:extLst>
          </p:cNvPr>
          <p:cNvCxnSpPr>
            <a:cxnSpLocks/>
          </p:cNvCxnSpPr>
          <p:nvPr/>
        </p:nvCxnSpPr>
        <p:spPr>
          <a:xfrm flipH="1">
            <a:off x="6620369" y="1053768"/>
            <a:ext cx="1456827" cy="0"/>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9C1682F4-C196-4BE1-8941-7B9F214CB78A}"/>
              </a:ext>
            </a:extLst>
          </p:cNvPr>
          <p:cNvSpPr txBox="1">
            <a:spLocks/>
          </p:cNvSpPr>
          <p:nvPr/>
        </p:nvSpPr>
        <p:spPr bwMode="auto">
          <a:xfrm>
            <a:off x="8228225" y="846914"/>
            <a:ext cx="2672235" cy="49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600" kern="0" dirty="0">
                <a:solidFill>
                  <a:schemeClr val="accent4"/>
                </a:solidFill>
              </a:rPr>
              <a:t>Allocate space on the device</a:t>
            </a:r>
          </a:p>
        </p:txBody>
      </p:sp>
      <p:cxnSp>
        <p:nvCxnSpPr>
          <p:cNvPr id="11" name="Straight Arrow Connector 10">
            <a:extLst>
              <a:ext uri="{FF2B5EF4-FFF2-40B4-BE49-F238E27FC236}">
                <a16:creationId xmlns:a16="http://schemas.microsoft.com/office/drawing/2014/main" id="{D0244255-D8F1-4F8D-A068-77F9BE676A34}"/>
              </a:ext>
            </a:extLst>
          </p:cNvPr>
          <p:cNvCxnSpPr>
            <a:cxnSpLocks/>
          </p:cNvCxnSpPr>
          <p:nvPr/>
        </p:nvCxnSpPr>
        <p:spPr>
          <a:xfrm flipH="1">
            <a:off x="6604603" y="1549302"/>
            <a:ext cx="1456827" cy="0"/>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4">
            <a:extLst>
              <a:ext uri="{FF2B5EF4-FFF2-40B4-BE49-F238E27FC236}">
                <a16:creationId xmlns:a16="http://schemas.microsoft.com/office/drawing/2014/main" id="{D406C654-156F-45F1-883A-3F90276F6236}"/>
              </a:ext>
            </a:extLst>
          </p:cNvPr>
          <p:cNvSpPr txBox="1">
            <a:spLocks/>
          </p:cNvSpPr>
          <p:nvPr/>
        </p:nvSpPr>
        <p:spPr bwMode="auto">
          <a:xfrm>
            <a:off x="8228225" y="1366624"/>
            <a:ext cx="2569759" cy="365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600" kern="0" dirty="0">
                <a:solidFill>
                  <a:schemeClr val="accent4"/>
                </a:solidFill>
              </a:rPr>
              <a:t>Generate parallel kernels</a:t>
            </a:r>
          </a:p>
        </p:txBody>
      </p:sp>
      <p:cxnSp>
        <p:nvCxnSpPr>
          <p:cNvPr id="14" name="Straight Arrow Connector 13">
            <a:extLst>
              <a:ext uri="{FF2B5EF4-FFF2-40B4-BE49-F238E27FC236}">
                <a16:creationId xmlns:a16="http://schemas.microsoft.com/office/drawing/2014/main" id="{22CAA68F-66AA-489C-9076-D350B2C9A41A}"/>
              </a:ext>
            </a:extLst>
          </p:cNvPr>
          <p:cNvCxnSpPr>
            <a:cxnSpLocks/>
          </p:cNvCxnSpPr>
          <p:nvPr/>
        </p:nvCxnSpPr>
        <p:spPr>
          <a:xfrm flipH="1">
            <a:off x="6658072" y="4571631"/>
            <a:ext cx="1456827" cy="0"/>
          </a:xfrm>
          <a:prstGeom prst="straightConnector1">
            <a:avLst/>
          </a:prstGeom>
          <a:ln w="50800">
            <a:gradFill flip="none" rotWithShape="1">
              <a:gsLst>
                <a:gs pos="0">
                  <a:schemeClr val="bg1">
                    <a:alpha val="0"/>
                  </a:schemeClr>
                </a:gs>
                <a:gs pos="52000">
                  <a:schemeClr val="accent4"/>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4">
            <a:extLst>
              <a:ext uri="{FF2B5EF4-FFF2-40B4-BE49-F238E27FC236}">
                <a16:creationId xmlns:a16="http://schemas.microsoft.com/office/drawing/2014/main" id="{C47DB95E-04A0-45EE-B31B-F1D99D96DB1C}"/>
              </a:ext>
            </a:extLst>
          </p:cNvPr>
          <p:cNvSpPr txBox="1">
            <a:spLocks/>
          </p:cNvSpPr>
          <p:nvPr/>
        </p:nvSpPr>
        <p:spPr bwMode="auto">
          <a:xfrm>
            <a:off x="8281694" y="4388953"/>
            <a:ext cx="2569759" cy="3653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Tx/>
              <a:buBlip>
                <a:blip r:embed="rId3"/>
              </a:buBlip>
              <a:defRPr sz="24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Tx/>
              <a:buBlip>
                <a:blip r:embed="rId3"/>
              </a:buBlip>
              <a:defRPr sz="204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Tx/>
              <a:buBlip>
                <a:blip r:embed="rId3"/>
              </a:buBlip>
              <a:defRPr sz="18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1800">
                <a:solidFill>
                  <a:schemeClr val="bg1"/>
                </a:solidFill>
                <a:latin typeface="+mn-lt"/>
              </a:defRPr>
            </a:lvl4pPr>
            <a:lvl5pPr marL="2117725" indent="-228600" algn="l" rtl="0" fontAlgn="base">
              <a:spcBef>
                <a:spcPct val="20000"/>
              </a:spcBef>
              <a:spcAft>
                <a:spcPct val="0"/>
              </a:spcAft>
              <a:buChar char="»"/>
              <a:defRPr sz="1800">
                <a:solidFill>
                  <a:schemeClr val="bg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0" indent="0" defTabSz="914400">
              <a:buFontTx/>
              <a:buNone/>
            </a:pPr>
            <a:r>
              <a:rPr lang="en-US" sz="1600" kern="0" dirty="0">
                <a:solidFill>
                  <a:schemeClr val="accent4"/>
                </a:solidFill>
              </a:rPr>
              <a:t>Periodically synchronize data between host and device</a:t>
            </a:r>
          </a:p>
        </p:txBody>
      </p:sp>
    </p:spTree>
    <p:extLst>
      <p:ext uri="{BB962C8B-B14F-4D97-AF65-F5344CB8AC3E}">
        <p14:creationId xmlns:p14="http://schemas.microsoft.com/office/powerpoint/2010/main" val="349268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02CF6A8-2841-4444-8146-1B180405FAA1}"/>
              </a:ext>
            </a:extLst>
          </p:cNvPr>
          <p:cNvSpPr/>
          <p:nvPr/>
        </p:nvSpPr>
        <p:spPr>
          <a:xfrm>
            <a:off x="1770748" y="2371494"/>
            <a:ext cx="1966827" cy="275417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9250" y="2170463"/>
            <a:ext cx="2861037" cy="143295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a:srcRect l="273" t="494" r="-273" b="48949"/>
          <a:stretch/>
        </p:blipFill>
        <p:spPr>
          <a:xfrm>
            <a:off x="7574039" y="2160205"/>
            <a:ext cx="2861036" cy="144321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311503" y="1672978"/>
            <a:ext cx="2908090" cy="516535"/>
          </a:xfrm>
        </p:spPr>
        <p:txBody>
          <a:bodyPr/>
          <a:lstStyle/>
          <a:p>
            <a:pPr marL="0" indent="0" algn="ctr">
              <a:lnSpc>
                <a:spcPct val="100000"/>
              </a:lnSpc>
              <a:spcBef>
                <a:spcPts val="0"/>
              </a:spcBef>
              <a:spcAft>
                <a:spcPts val="0"/>
              </a:spcAft>
              <a:buNone/>
            </a:pPr>
            <a:r>
              <a:rPr lang="en-US" sz="1600" b="1" dirty="0"/>
              <a:t>Resources</a:t>
            </a:r>
            <a:r>
              <a:rPr lang="en-US" sz="1600" dirty="0"/>
              <a:t> </a:t>
            </a:r>
          </a:p>
          <a:p>
            <a:pPr marL="0" indent="0" algn="ctr">
              <a:lnSpc>
                <a:spcPct val="100000"/>
              </a:lnSpc>
              <a:spcBef>
                <a:spcPts val="0"/>
              </a:spcBef>
              <a:spcAft>
                <a:spcPts val="0"/>
              </a:spcAft>
              <a:buNone/>
            </a:pPr>
            <a:r>
              <a:rPr lang="en-US" sz="1200" dirty="0">
                <a:solidFill>
                  <a:schemeClr val="tx1"/>
                </a:solidFill>
                <a:hlinkClick r:id="rId5"/>
              </a:rPr>
              <a:t>https://www.openacc.org/resources</a:t>
            </a:r>
            <a:endParaRPr lang="en-US" sz="1200" dirty="0"/>
          </a:p>
          <a:p>
            <a:pPr marL="0" indent="0" algn="ctr">
              <a:lnSpc>
                <a:spcPct val="100000"/>
              </a:lnSpc>
              <a:spcBef>
                <a:spcPts val="0"/>
              </a:spcBef>
              <a:spcAft>
                <a:spcPts val="0"/>
              </a:spcAft>
              <a:buNone/>
            </a:pPr>
            <a:endParaRPr lang="en-US" sz="1200" dirty="0">
              <a:solidFill>
                <a:schemeClr val="tx1"/>
              </a:solidFill>
            </a:endParaRPr>
          </a:p>
          <a:p>
            <a:pPr marL="0" indent="0" algn="ctr">
              <a:lnSpc>
                <a:spcPct val="100000"/>
              </a:lnSpc>
              <a:spcBef>
                <a:spcPts val="0"/>
              </a:spcBef>
              <a:spcAft>
                <a:spcPts val="0"/>
              </a:spcAft>
              <a:buNone/>
            </a:pPr>
            <a:endParaRPr lang="en-US" sz="1200" dirty="0">
              <a:solidFill>
                <a:schemeClr val="tx1"/>
              </a:solidFill>
            </a:endParaRPr>
          </a:p>
          <a:p>
            <a:pPr algn="ctr"/>
            <a:endParaRPr lang="en-US" sz="1200" dirty="0"/>
          </a:p>
        </p:txBody>
      </p:sp>
      <p:pic>
        <p:nvPicPr>
          <p:cNvPr id="4" name="Picture 3">
            <a:extLst>
              <a:ext uri="{FF2B5EF4-FFF2-40B4-BE49-F238E27FC236}">
                <a16:creationId xmlns:a16="http://schemas.microsoft.com/office/drawing/2014/main" id="{E8770385-2D00-4EB4-B87B-087496198206}"/>
              </a:ext>
            </a:extLst>
          </p:cNvPr>
          <p:cNvPicPr>
            <a:picLocks noChangeAspect="1"/>
          </p:cNvPicPr>
          <p:nvPr/>
        </p:nvPicPr>
        <p:blipFill rotWithShape="1">
          <a:blip r:embed="rId6"/>
          <a:srcRect t="1" b="48914"/>
          <a:stretch/>
        </p:blipFill>
        <p:spPr>
          <a:xfrm>
            <a:off x="4402472" y="4238221"/>
            <a:ext cx="2861037" cy="1432952"/>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BA3C4650-5352-4599-B736-35E5BF2A68E9}"/>
              </a:ext>
            </a:extLst>
          </p:cNvPr>
          <p:cNvSpPr txBox="1">
            <a:spLocks/>
          </p:cNvSpPr>
          <p:nvPr/>
        </p:nvSpPr>
        <p:spPr bwMode="auto">
          <a:xfrm>
            <a:off x="7519779" y="1655462"/>
            <a:ext cx="2984772" cy="311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Success Stories</a:t>
            </a:r>
            <a:r>
              <a:rPr lang="en-US" sz="1200" b="1" kern="0" dirty="0"/>
              <a:t> </a:t>
            </a:r>
            <a:r>
              <a:rPr lang="en-US" sz="1200" kern="0" dirty="0">
                <a:solidFill>
                  <a:schemeClr val="tx1"/>
                </a:solidFill>
                <a:hlinkClick r:id="rId7"/>
              </a:rPr>
              <a:t>https://www.openacc.org/success-stories</a:t>
            </a:r>
            <a:endParaRPr lang="en-US" sz="1200" kern="0" dirty="0"/>
          </a:p>
        </p:txBody>
      </p:sp>
      <p:sp>
        <p:nvSpPr>
          <p:cNvPr id="14" name="Content Placeholder 2">
            <a:extLst>
              <a:ext uri="{FF2B5EF4-FFF2-40B4-BE49-F238E27FC236}">
                <a16:creationId xmlns:a16="http://schemas.microsoft.com/office/drawing/2014/main" id="{7557CE45-D9EB-4C00-A648-92B3EA1A0CB6}"/>
              </a:ext>
            </a:extLst>
          </p:cNvPr>
          <p:cNvSpPr txBox="1">
            <a:spLocks/>
          </p:cNvSpPr>
          <p:nvPr/>
        </p:nvSpPr>
        <p:spPr bwMode="auto">
          <a:xfrm>
            <a:off x="7519779" y="3756013"/>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Events</a:t>
            </a:r>
          </a:p>
          <a:p>
            <a:pPr marL="0" indent="0" algn="ctr" defTabSz="914400">
              <a:lnSpc>
                <a:spcPct val="100000"/>
              </a:lnSpc>
              <a:spcBef>
                <a:spcPts val="0"/>
              </a:spcBef>
              <a:spcAft>
                <a:spcPts val="0"/>
              </a:spcAft>
              <a:buFont typeface="Wingdings" panose="05000000000000000000" pitchFamily="2" charset="2"/>
              <a:buNone/>
            </a:pPr>
            <a:r>
              <a:rPr lang="en-US" sz="1200" kern="0" dirty="0">
                <a:hlinkClick r:id="rId8"/>
              </a:rPr>
              <a:t>https://www.openacc.org/events</a:t>
            </a:r>
            <a:r>
              <a:rPr lang="en-US" sz="1200" kern="0" dirty="0"/>
              <a:t>  </a:t>
            </a:r>
          </a:p>
        </p:txBody>
      </p:sp>
      <p:sp>
        <p:nvSpPr>
          <p:cNvPr id="15" name="Title 1">
            <a:extLst>
              <a:ext uri="{FF2B5EF4-FFF2-40B4-BE49-F238E27FC236}">
                <a16:creationId xmlns:a16="http://schemas.microsoft.com/office/drawing/2014/main" id="{AEA3F0A9-E37A-4E15-952A-5A6EC29F2502}"/>
              </a:ext>
            </a:extLst>
          </p:cNvPr>
          <p:cNvSpPr>
            <a:spLocks noGrp="1"/>
          </p:cNvSpPr>
          <p:nvPr>
            <p:ph type="title"/>
          </p:nvPr>
        </p:nvSpPr>
        <p:spPr>
          <a:xfrm>
            <a:off x="419641" y="649796"/>
            <a:ext cx="9976104" cy="590931"/>
          </a:xfrm>
        </p:spPr>
        <p:txBody>
          <a:bodyPr/>
          <a:lstStyle/>
          <a:p>
            <a:pPr algn="ctr"/>
            <a:r>
              <a:rPr lang="en-US" dirty="0"/>
              <a:t>OPENACC Resources</a:t>
            </a:r>
          </a:p>
        </p:txBody>
      </p:sp>
      <p:sp>
        <p:nvSpPr>
          <p:cNvPr id="41" name="Rectangle 40">
            <a:extLst>
              <a:ext uri="{FF2B5EF4-FFF2-40B4-BE49-F238E27FC236}">
                <a16:creationId xmlns:a16="http://schemas.microsoft.com/office/drawing/2014/main" id="{067845C9-6EFB-40CD-BEE4-4A113C70DBC9}"/>
              </a:ext>
            </a:extLst>
          </p:cNvPr>
          <p:cNvSpPr/>
          <p:nvPr/>
        </p:nvSpPr>
        <p:spPr>
          <a:xfrm>
            <a:off x="193424" y="1231258"/>
            <a:ext cx="10779376" cy="369332"/>
          </a:xfrm>
          <a:prstGeom prst="rect">
            <a:avLst/>
          </a:prstGeom>
        </p:spPr>
        <p:txBody>
          <a:bodyPr wrap="square">
            <a:spAutoFit/>
          </a:bodyPr>
          <a:lstStyle/>
          <a:p>
            <a:pPr algn="ctr">
              <a:lnSpc>
                <a:spcPct val="150000"/>
              </a:lnSpc>
            </a:pPr>
            <a:r>
              <a:rPr lang="en-US" sz="1200" dirty="0">
                <a:solidFill>
                  <a:schemeClr val="bg1"/>
                </a:solidFill>
                <a:latin typeface="Trebuchet MS" charset="0"/>
                <a:ea typeface="Trebuchet MS" charset="0"/>
                <a:cs typeface="Trebuchet MS" charset="0"/>
              </a:rPr>
              <a:t>Guides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Talks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Tutorials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Videos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Books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Spec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Code</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Samples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Teaching Materials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Events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Success Stories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Courses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Slack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Stack Overflow</a:t>
            </a:r>
          </a:p>
        </p:txBody>
      </p:sp>
      <p:pic>
        <p:nvPicPr>
          <p:cNvPr id="1028" name="Picture 4" descr="GCC">
            <a:hlinkClick r:id="rId9"/>
            <a:extLst>
              <a:ext uri="{FF2B5EF4-FFF2-40B4-BE49-F238E27FC236}">
                <a16:creationId xmlns:a16="http://schemas.microsoft.com/office/drawing/2014/main" id="{51186137-8338-49F1-9051-2EE1E7D9E8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7082" y="3471725"/>
            <a:ext cx="818967" cy="82796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D17AF6F2-DE98-48C5-9F7F-34F710FDD6A6}"/>
              </a:ext>
            </a:extLst>
          </p:cNvPr>
          <p:cNvPicPr>
            <a:picLocks noChangeAspect="1"/>
          </p:cNvPicPr>
          <p:nvPr/>
        </p:nvPicPr>
        <p:blipFill rotWithShape="1">
          <a:blip r:embed="rId11"/>
          <a:srcRect b="40989"/>
          <a:stretch/>
        </p:blipFill>
        <p:spPr>
          <a:xfrm>
            <a:off x="7574038" y="4238221"/>
            <a:ext cx="2861037" cy="1432952"/>
          </a:xfrm>
          <a:prstGeom prst="rect">
            <a:avLst/>
          </a:prstGeom>
          <a:ln>
            <a:noFill/>
          </a:ln>
          <a:effectLst>
            <a:outerShdw blurRad="292100" dist="139700" dir="2700000" algn="tl" rotWithShape="0">
              <a:srgbClr val="333333">
                <a:alpha val="65000"/>
              </a:srgbClr>
            </a:outerShdw>
          </a:effectLst>
        </p:spPr>
      </p:pic>
      <p:sp>
        <p:nvSpPr>
          <p:cNvPr id="57" name="Content Placeholder 2">
            <a:extLst>
              <a:ext uri="{FF2B5EF4-FFF2-40B4-BE49-F238E27FC236}">
                <a16:creationId xmlns:a16="http://schemas.microsoft.com/office/drawing/2014/main" id="{49681552-B428-4B5B-B5AA-388AFDCF4651}"/>
              </a:ext>
            </a:extLst>
          </p:cNvPr>
          <p:cNvSpPr txBox="1">
            <a:spLocks/>
          </p:cNvSpPr>
          <p:nvPr/>
        </p:nvSpPr>
        <p:spPr bwMode="auto">
          <a:xfrm>
            <a:off x="4419249" y="3725716"/>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Compilers and Tools </a:t>
            </a:r>
            <a:r>
              <a:rPr lang="en-US" sz="1200" kern="0" dirty="0">
                <a:hlinkClick r:id="rId12"/>
              </a:rPr>
              <a:t>https://www.openacc.org/tools</a:t>
            </a:r>
            <a:r>
              <a:rPr lang="en-US" sz="1200" kern="0" dirty="0"/>
              <a:t> </a:t>
            </a:r>
          </a:p>
        </p:txBody>
      </p:sp>
      <p:sp>
        <p:nvSpPr>
          <p:cNvPr id="58" name="Content Placeholder 2">
            <a:extLst>
              <a:ext uri="{FF2B5EF4-FFF2-40B4-BE49-F238E27FC236}">
                <a16:creationId xmlns:a16="http://schemas.microsoft.com/office/drawing/2014/main" id="{29336D4D-54CC-4033-A510-8863023E36C5}"/>
              </a:ext>
            </a:extLst>
          </p:cNvPr>
          <p:cNvSpPr txBox="1">
            <a:spLocks/>
          </p:cNvSpPr>
          <p:nvPr/>
        </p:nvSpPr>
        <p:spPr bwMode="auto">
          <a:xfrm>
            <a:off x="961470" y="2279974"/>
            <a:ext cx="2908090" cy="9095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FREE </a:t>
            </a:r>
          </a:p>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Compilers</a:t>
            </a:r>
            <a:endParaRPr lang="en-US" kern="0" dirty="0">
              <a:solidFill>
                <a:schemeClr val="tx2"/>
              </a:solidFill>
            </a:endParaRPr>
          </a:p>
          <a:p>
            <a:pPr algn="ctr" defTabSz="914400"/>
            <a:endParaRPr lang="en-US" sz="1400" kern="0" dirty="0"/>
          </a:p>
        </p:txBody>
      </p:sp>
      <p:sp>
        <p:nvSpPr>
          <p:cNvPr id="55" name="Rectangle 54">
            <a:extLst>
              <a:ext uri="{FF2B5EF4-FFF2-40B4-BE49-F238E27FC236}">
                <a16:creationId xmlns:a16="http://schemas.microsoft.com/office/drawing/2014/main" id="{0C82B055-899C-43AB-BC20-6E78BE60B8E1}"/>
              </a:ext>
            </a:extLst>
          </p:cNvPr>
          <p:cNvSpPr/>
          <p:nvPr/>
        </p:nvSpPr>
        <p:spPr>
          <a:xfrm>
            <a:off x="961470" y="2160205"/>
            <a:ext cx="2883852" cy="238276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image001">
            <a:hlinkClick r:id="rId13"/>
            <a:extLst>
              <a:ext uri="{FF2B5EF4-FFF2-40B4-BE49-F238E27FC236}">
                <a16:creationId xmlns:a16="http://schemas.microsoft.com/office/drawing/2014/main" id="{31A6CC86-7E60-4D06-8651-B802233DA1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85926" y="3542208"/>
            <a:ext cx="970040" cy="7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result for slack logo">
            <a:extLst>
              <a:ext uri="{FF2B5EF4-FFF2-40B4-BE49-F238E27FC236}">
                <a16:creationId xmlns:a16="http://schemas.microsoft.com/office/drawing/2014/main" id="{17C8B50E-3781-4940-800E-83DC0F1C21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1470" y="4776668"/>
            <a:ext cx="1045490" cy="313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89C592C-BCDA-4853-9BDD-2A318E2CEDC3}"/>
              </a:ext>
            </a:extLst>
          </p:cNvPr>
          <p:cNvSpPr/>
          <p:nvPr/>
        </p:nvSpPr>
        <p:spPr>
          <a:xfrm>
            <a:off x="910309" y="5123869"/>
            <a:ext cx="3129383" cy="276999"/>
          </a:xfrm>
          <a:prstGeom prst="rect">
            <a:avLst/>
          </a:prstGeom>
        </p:spPr>
        <p:txBody>
          <a:bodyPr wrap="none">
            <a:spAutoFit/>
          </a:bodyPr>
          <a:lstStyle/>
          <a:p>
            <a:r>
              <a:rPr lang="en-US" sz="1200" kern="0" dirty="0">
                <a:solidFill>
                  <a:schemeClr val="bg1"/>
                </a:solidFill>
                <a:latin typeface="Arial" panose="020B0604020202020204" pitchFamily="34" charset="0"/>
                <a:ea typeface="+mn-ea"/>
                <a:cs typeface="Arial" panose="020B0604020202020204" pitchFamily="34" charset="0"/>
                <a:hlinkClick r:id="rId16"/>
              </a:rPr>
              <a:t>https://www.openacc.org/community#slack</a:t>
            </a:r>
            <a:r>
              <a:rPr lang="en-US" sz="1200" kern="0" dirty="0">
                <a:solidFill>
                  <a:schemeClr val="bg1"/>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19450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OpenACC for Everyone</a:t>
            </a:r>
          </a:p>
        </p:txBody>
      </p:sp>
      <p:sp>
        <p:nvSpPr>
          <p:cNvPr id="3" name="Text Placeholder 2"/>
          <p:cNvSpPr>
            <a:spLocks noGrp="1"/>
          </p:cNvSpPr>
          <p:nvPr>
            <p:ph type="body" sz="quarter" idx="10"/>
          </p:nvPr>
        </p:nvSpPr>
        <p:spPr/>
        <p:txBody>
          <a:bodyPr/>
          <a:lstStyle/>
          <a:p>
            <a:r>
              <a:rPr lang="en-US" dirty="0"/>
              <a:t>New PGI Community Edition Now Available</a:t>
            </a:r>
          </a:p>
        </p:txBody>
      </p:sp>
      <p:pic>
        <p:nvPicPr>
          <p:cNvPr id="6" name="Picture 5"/>
          <p:cNvPicPr>
            <a:picLocks noChangeAspect="1"/>
          </p:cNvPicPr>
          <p:nvPr/>
        </p:nvPicPr>
        <p:blipFill>
          <a:blip r:embed="rId3"/>
          <a:stretch>
            <a:fillRect/>
          </a:stretch>
        </p:blipFill>
        <p:spPr>
          <a:xfrm>
            <a:off x="4079452" y="2423706"/>
            <a:ext cx="942196" cy="282233"/>
          </a:xfrm>
          <a:prstGeom prst="rect">
            <a:avLst/>
          </a:prstGeom>
        </p:spPr>
      </p:pic>
      <p:sp>
        <p:nvSpPr>
          <p:cNvPr id="15" name="Rectangle 14"/>
          <p:cNvSpPr/>
          <p:nvPr/>
        </p:nvSpPr>
        <p:spPr>
          <a:xfrm>
            <a:off x="4131173" y="5546948"/>
            <a:ext cx="1165222" cy="2562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nvPr>
        </p:nvGraphicFramePr>
        <p:xfrm>
          <a:off x="792481" y="2773858"/>
          <a:ext cx="8683452" cy="2925902"/>
        </p:xfrm>
        <a:graphic>
          <a:graphicData uri="http://schemas.openxmlformats.org/drawingml/2006/table">
            <a:tbl>
              <a:tblPr firstRow="1" bandRow="1">
                <a:tableStyleId>{5C22544A-7EE6-4342-B048-85BDC9FD1C3A}</a:tableStyleId>
              </a:tblPr>
              <a:tblGrid>
                <a:gridCol w="2783897">
                  <a:extLst>
                    <a:ext uri="{9D8B030D-6E8A-4147-A177-3AD203B41FA5}">
                      <a16:colId xmlns:a16="http://schemas.microsoft.com/office/drawing/2014/main" val="20000"/>
                    </a:ext>
                  </a:extLst>
                </a:gridCol>
                <a:gridCol w="2019408">
                  <a:extLst>
                    <a:ext uri="{9D8B030D-6E8A-4147-A177-3AD203B41FA5}">
                      <a16:colId xmlns:a16="http://schemas.microsoft.com/office/drawing/2014/main" val="20001"/>
                    </a:ext>
                  </a:extLst>
                </a:gridCol>
                <a:gridCol w="1955638">
                  <a:extLst>
                    <a:ext uri="{9D8B030D-6E8A-4147-A177-3AD203B41FA5}">
                      <a16:colId xmlns:a16="http://schemas.microsoft.com/office/drawing/2014/main" val="20002"/>
                    </a:ext>
                  </a:extLst>
                </a:gridCol>
                <a:gridCol w="1924509">
                  <a:extLst>
                    <a:ext uri="{9D8B030D-6E8A-4147-A177-3AD203B41FA5}">
                      <a16:colId xmlns:a16="http://schemas.microsoft.com/office/drawing/2014/main" val="20003"/>
                    </a:ext>
                  </a:extLst>
                </a:gridCol>
              </a:tblGrid>
              <a:tr h="631787">
                <a:tc>
                  <a:txBody>
                    <a:bodyPr/>
                    <a:lstStyle/>
                    <a:p>
                      <a:pPr algn="r"/>
                      <a:r>
                        <a:rPr lang="en-US" sz="1600" b="1" dirty="0">
                          <a:solidFill>
                            <a:schemeClr val="bg1"/>
                          </a:solidFill>
                        </a:rPr>
                        <a:t>PROGRAMMING</a:t>
                      </a:r>
                      <a:r>
                        <a:rPr lang="en-US" sz="1600" b="1" baseline="0" dirty="0">
                          <a:solidFill>
                            <a:schemeClr val="bg1"/>
                          </a:solidFill>
                        </a:rPr>
                        <a:t> MODELS</a:t>
                      </a:r>
                      <a:endParaRPr lang="en-US" sz="1600" b="1" dirty="0">
                        <a:solidFill>
                          <a:schemeClr val="bg1"/>
                        </a:solidFill>
                      </a:endParaRPr>
                    </a:p>
                    <a:p>
                      <a:pPr algn="r"/>
                      <a:r>
                        <a:rPr lang="en-US" sz="1200" b="0" dirty="0">
                          <a:solidFill>
                            <a:schemeClr val="bg1"/>
                          </a:solidFill>
                        </a:rPr>
                        <a:t>OpenACC, CUDA Fortran, OpenMP, </a:t>
                      </a:r>
                    </a:p>
                    <a:p>
                      <a:pPr algn="r"/>
                      <a:r>
                        <a:rPr lang="en-US" sz="1200" b="0" dirty="0">
                          <a:solidFill>
                            <a:schemeClr val="bg1"/>
                          </a:solidFill>
                        </a:rPr>
                        <a:t>C/C++/Fortran Compilers and Tools </a:t>
                      </a: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0"/>
                  </a:ext>
                </a:extLst>
              </a:tr>
              <a:tr h="598424">
                <a:tc>
                  <a:txBody>
                    <a:bodyPr/>
                    <a:lstStyle/>
                    <a:p>
                      <a:pPr algn="r"/>
                      <a:r>
                        <a:rPr lang="en-US" sz="1600" b="1" kern="1200" dirty="0">
                          <a:solidFill>
                            <a:schemeClr val="bg1"/>
                          </a:solidFill>
                          <a:latin typeface="+mn-lt"/>
                          <a:ea typeface="+mn-ea"/>
                          <a:cs typeface="+mn-cs"/>
                        </a:rPr>
                        <a:t>PLATFORMS</a:t>
                      </a:r>
                    </a:p>
                    <a:p>
                      <a:pPr algn="r"/>
                      <a:r>
                        <a:rPr lang="en-US" sz="1200" b="0" kern="1200" dirty="0">
                          <a:solidFill>
                            <a:schemeClr val="bg1"/>
                          </a:solidFill>
                          <a:latin typeface="+mn-lt"/>
                          <a:ea typeface="+mn-ea"/>
                          <a:cs typeface="+mn-cs"/>
                        </a:rPr>
                        <a:t>X86, OpenPOWER, NVIDIA GPU</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endParaRPr lang="en-US" dirty="0">
                        <a:solidFill>
                          <a:schemeClr val="bg1"/>
                        </a:solidFill>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1"/>
                  </a:ext>
                </a:extLst>
              </a:tr>
              <a:tr h="576849">
                <a:tc>
                  <a:txBody>
                    <a:bodyPr/>
                    <a:lstStyle/>
                    <a:p>
                      <a:pPr algn="r"/>
                      <a:r>
                        <a:rPr lang="en-US" sz="1600" b="1" kern="1200" dirty="0">
                          <a:solidFill>
                            <a:schemeClr val="bg1"/>
                          </a:solidFill>
                          <a:latin typeface="+mn-lt"/>
                          <a:ea typeface="+mn-ea"/>
                          <a:cs typeface="+mn-cs"/>
                        </a:rPr>
                        <a:t>UPDATES</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dirty="0">
                          <a:solidFill>
                            <a:schemeClr val="bg1"/>
                          </a:solidFill>
                        </a:rPr>
                        <a:t>1-2 times a year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 6-9 times a year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 6-9 times a year</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2"/>
                  </a:ext>
                </a:extLst>
              </a:tr>
              <a:tr h="521911">
                <a:tc>
                  <a:txBody>
                    <a:bodyPr/>
                    <a:lstStyle/>
                    <a:p>
                      <a:pPr algn="r"/>
                      <a:r>
                        <a:rPr lang="en-US" sz="1600" b="1" kern="1200" dirty="0">
                          <a:solidFill>
                            <a:schemeClr val="bg1"/>
                          </a:solidFill>
                          <a:latin typeface="+mn-lt"/>
                          <a:ea typeface="+mn-ea"/>
                          <a:cs typeface="+mn-cs"/>
                        </a:rPr>
                        <a:t>SUPPORT</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User Forums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PGI Support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PGI Professional Services</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3"/>
                  </a:ext>
                </a:extLst>
              </a:tr>
              <a:tr h="470469">
                <a:tc>
                  <a:txBody>
                    <a:bodyPr/>
                    <a:lstStyle/>
                    <a:p>
                      <a:pPr algn="r"/>
                      <a:r>
                        <a:rPr lang="en-US" sz="1600" b="1" kern="1200" dirty="0">
                          <a:solidFill>
                            <a:schemeClr val="bg1"/>
                          </a:solidFill>
                          <a:latin typeface="+mn-lt"/>
                          <a:ea typeface="+mn-ea"/>
                          <a:cs typeface="+mn-cs"/>
                        </a:rPr>
                        <a:t>LICENSE</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Annual</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algn="ctr"/>
                      <a:r>
                        <a:rPr lang="en-US" sz="1600" kern="1200" dirty="0">
                          <a:solidFill>
                            <a:schemeClr val="bg1"/>
                          </a:solidFill>
                          <a:latin typeface="+mn-lt"/>
                          <a:ea typeface="+mn-ea"/>
                          <a:cs typeface="+mn-cs"/>
                        </a:rPr>
                        <a:t>Perpetual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bg1"/>
                          </a:solidFill>
                          <a:latin typeface="+mn-lt"/>
                          <a:ea typeface="+mn-ea"/>
                          <a:cs typeface="+mn-cs"/>
                        </a:rPr>
                        <a:t>Volume/Site</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35000"/>
                      </a:schemeClr>
                    </a:solidFill>
                  </a:tcPr>
                </a:tc>
                <a:extLst>
                  <a:ext uri="{0D108BD9-81ED-4DB2-BD59-A6C34878D82A}">
                    <a16:rowId xmlns:a16="http://schemas.microsoft.com/office/drawing/2014/main" val="10004"/>
                  </a:ext>
                </a:extLst>
              </a:tr>
            </a:tbl>
          </a:graphicData>
        </a:graphic>
      </p:graphicFrame>
      <p:sp>
        <p:nvSpPr>
          <p:cNvPr id="9" name="Rectangle 8"/>
          <p:cNvSpPr/>
          <p:nvPr/>
        </p:nvSpPr>
        <p:spPr>
          <a:xfrm>
            <a:off x="3581400" y="1768338"/>
            <a:ext cx="2016095" cy="396952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23118" y="1641763"/>
            <a:ext cx="916563" cy="369332"/>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2000" b="1" dirty="0">
                <a:solidFill>
                  <a:schemeClr val="tx1"/>
                </a:solidFill>
              </a:rPr>
              <a:t>FREE</a:t>
            </a:r>
          </a:p>
        </p:txBody>
      </p:sp>
      <p:pic>
        <p:nvPicPr>
          <p:cNvPr id="4" name="Picture 3"/>
          <p:cNvPicPr>
            <a:picLocks noChangeAspect="1"/>
          </p:cNvPicPr>
          <p:nvPr/>
        </p:nvPicPr>
        <p:blipFill>
          <a:blip r:embed="rId4"/>
          <a:stretch>
            <a:fillRect/>
          </a:stretch>
        </p:blipFill>
        <p:spPr>
          <a:xfrm>
            <a:off x="7997015" y="2431048"/>
            <a:ext cx="942196" cy="251460"/>
          </a:xfrm>
          <a:prstGeom prst="rect">
            <a:avLst/>
          </a:prstGeom>
        </p:spPr>
      </p:pic>
      <p:pic>
        <p:nvPicPr>
          <p:cNvPr id="10" name="Picture 9"/>
          <p:cNvPicPr>
            <a:picLocks noChangeAspect="1"/>
          </p:cNvPicPr>
          <p:nvPr/>
        </p:nvPicPr>
        <p:blipFill>
          <a:blip r:embed="rId5"/>
          <a:stretch>
            <a:fillRect/>
          </a:stretch>
        </p:blipFill>
        <p:spPr>
          <a:xfrm>
            <a:off x="6121155" y="2431048"/>
            <a:ext cx="924571" cy="278538"/>
          </a:xfrm>
          <a:prstGeom prst="rect">
            <a:avLst/>
          </a:prstGeom>
        </p:spPr>
      </p:pic>
      <p:pic>
        <p:nvPicPr>
          <p:cNvPr id="20"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65299" y="2900321"/>
            <a:ext cx="448295" cy="4609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65298" y="3555689"/>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81394" y="2900321"/>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81394" y="3539351"/>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81362" y="2900321"/>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81362" y="3528951"/>
            <a:ext cx="448295" cy="4482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4528" y="2011680"/>
            <a:ext cx="729949" cy="356616"/>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8465" y="2011680"/>
            <a:ext cx="729949" cy="356616"/>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3138" y="2011680"/>
            <a:ext cx="729949" cy="356616"/>
          </a:xfrm>
          <a:prstGeom prst="rect">
            <a:avLst/>
          </a:prstGeom>
        </p:spPr>
      </p:pic>
      <p:sp>
        <p:nvSpPr>
          <p:cNvPr id="7" name="Rectangle 6">
            <a:extLst>
              <a:ext uri="{FF2B5EF4-FFF2-40B4-BE49-F238E27FC236}">
                <a16:creationId xmlns:a16="http://schemas.microsoft.com/office/drawing/2014/main" id="{21CDDD57-89A2-4677-A7BC-019720069CE2}"/>
              </a:ext>
            </a:extLst>
          </p:cNvPr>
          <p:cNvSpPr/>
          <p:nvPr/>
        </p:nvSpPr>
        <p:spPr>
          <a:xfrm>
            <a:off x="6619954" y="649797"/>
            <a:ext cx="4224377" cy="7712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146B7C-FEF8-4087-85D1-21D018DFF3EA}"/>
              </a:ext>
            </a:extLst>
          </p:cNvPr>
          <p:cNvSpPr txBox="1"/>
          <p:nvPr/>
        </p:nvSpPr>
        <p:spPr>
          <a:xfrm>
            <a:off x="6545676" y="786396"/>
            <a:ext cx="4367961" cy="5078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dirty="0">
                <a:solidFill>
                  <a:schemeClr val="tx1"/>
                </a:solidFill>
              </a:rPr>
              <a:t>DOWNLOAD</a:t>
            </a:r>
            <a:endParaRPr lang="en-US" sz="1600" b="1" dirty="0">
              <a:solidFill>
                <a:schemeClr val="tx1"/>
              </a:solidFill>
              <a:hlinkClick r:id="rId8"/>
            </a:endParaRPr>
          </a:p>
          <a:p>
            <a:pPr algn="ctr">
              <a:lnSpc>
                <a:spcPct val="90000"/>
              </a:lnSpc>
            </a:pPr>
            <a:r>
              <a:rPr lang="en-US" sz="1400" dirty="0">
                <a:hlinkClick r:id="rId8"/>
              </a:rPr>
              <a:t>https://www.pgroup.com/products/community.htm</a:t>
            </a:r>
            <a:endParaRPr lang="en-US" sz="1400" dirty="0">
              <a:solidFill>
                <a:schemeClr val="bg1"/>
              </a:solidFill>
            </a:endParaRPr>
          </a:p>
        </p:txBody>
      </p:sp>
    </p:spTree>
    <p:extLst>
      <p:ext uri="{BB962C8B-B14F-4D97-AF65-F5344CB8AC3E}">
        <p14:creationId xmlns:p14="http://schemas.microsoft.com/office/powerpoint/2010/main" val="4962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3A02AB-FE38-481C-AAEC-424963D8DCA2}"/>
              </a:ext>
            </a:extLst>
          </p:cNvPr>
          <p:cNvSpPr>
            <a:spLocks noGrp="1"/>
          </p:cNvSpPr>
          <p:nvPr>
            <p:ph type="title"/>
          </p:nvPr>
        </p:nvSpPr>
        <p:spPr>
          <a:xfrm>
            <a:off x="485138" y="570690"/>
            <a:ext cx="10307323" cy="618631"/>
          </a:xfrm>
        </p:spPr>
        <p:txBody>
          <a:bodyPr/>
          <a:lstStyle/>
          <a:p>
            <a:r>
              <a:rPr lang="en-US" dirty="0"/>
              <a:t>New Book: OpenACC for Programmers</a:t>
            </a:r>
          </a:p>
        </p:txBody>
      </p:sp>
      <p:sp>
        <p:nvSpPr>
          <p:cNvPr id="8" name="Content Placeholder 7">
            <a:extLst>
              <a:ext uri="{FF2B5EF4-FFF2-40B4-BE49-F238E27FC236}">
                <a16:creationId xmlns:a16="http://schemas.microsoft.com/office/drawing/2014/main" id="{AA0EDB2C-0244-4E58-ABAF-9C4B71C5B18B}"/>
              </a:ext>
            </a:extLst>
          </p:cNvPr>
          <p:cNvSpPr>
            <a:spLocks noGrp="1"/>
          </p:cNvSpPr>
          <p:nvPr>
            <p:ph idx="1"/>
          </p:nvPr>
        </p:nvSpPr>
        <p:spPr>
          <a:xfrm>
            <a:off x="493075" y="1708796"/>
            <a:ext cx="5905833" cy="3693758"/>
          </a:xfrm>
        </p:spPr>
        <p:txBody>
          <a:bodyPr/>
          <a:lstStyle/>
          <a:p>
            <a:pPr marL="342900" indent="-342900">
              <a:buFont typeface="Arial" panose="020B0604020202020204" pitchFamily="34" charset="0"/>
              <a:buChar char="•"/>
            </a:pPr>
            <a:r>
              <a:rPr lang="en-US" dirty="0"/>
              <a:t>Discover how OpenACC makes scalable parallel programming easier and more practical</a:t>
            </a:r>
          </a:p>
          <a:p>
            <a:pPr marL="342900" indent="-342900">
              <a:buFont typeface="Arial" panose="020B0604020202020204" pitchFamily="34" charset="0"/>
              <a:buChar char="•"/>
            </a:pPr>
            <a:r>
              <a:rPr lang="en-US" dirty="0"/>
              <a:t>Get productive with OpenACC code editors, compilers, debuggers, and performance analysis tools</a:t>
            </a:r>
          </a:p>
          <a:p>
            <a:pPr marL="342900" indent="-342900">
              <a:buFont typeface="Arial" panose="020B0604020202020204" pitchFamily="34" charset="0"/>
              <a:buChar char="•"/>
            </a:pPr>
            <a:r>
              <a:rPr lang="en-US" dirty="0"/>
              <a:t>Build your first real-world OpenACC programs</a:t>
            </a:r>
          </a:p>
          <a:p>
            <a:pPr marL="342900" indent="-342900">
              <a:buFont typeface="Arial" panose="020B0604020202020204" pitchFamily="34" charset="0"/>
              <a:buChar char="•"/>
            </a:pPr>
            <a:r>
              <a:rPr lang="en-US" dirty="0"/>
              <a:t>Overcome common performance, portability, and interoperability challenges</a:t>
            </a:r>
          </a:p>
          <a:p>
            <a:pPr marL="342900" indent="-342900">
              <a:buFont typeface="Arial" panose="020B0604020202020204" pitchFamily="34" charset="0"/>
              <a:buChar char="•"/>
            </a:pPr>
            <a:r>
              <a:rPr lang="en-US" dirty="0"/>
              <a:t>Efficiently distribute tasks across multiple processors</a:t>
            </a:r>
            <a:br>
              <a:rPr lang="en-US" dirty="0"/>
            </a:br>
            <a:endParaRPr lang="en-US" dirty="0"/>
          </a:p>
          <a:p>
            <a:br>
              <a:rPr lang="en-US" dirty="0"/>
            </a:br>
            <a:endParaRPr lang="en-US" dirty="0"/>
          </a:p>
        </p:txBody>
      </p:sp>
      <p:sp>
        <p:nvSpPr>
          <p:cNvPr id="11" name="AutoShape 2" descr="Developer View of CUDA Unified Memory Diagram">
            <a:extLst>
              <a:ext uri="{FF2B5EF4-FFF2-40B4-BE49-F238E27FC236}">
                <a16:creationId xmlns:a16="http://schemas.microsoft.com/office/drawing/2014/main" id="{34BC35BD-E32B-468B-AA44-5C8E7AE84728}"/>
              </a:ext>
            </a:extLst>
          </p:cNvPr>
          <p:cNvSpPr>
            <a:spLocks noChangeAspect="1" noChangeArrowheads="1"/>
          </p:cNvSpPr>
          <p:nvPr/>
        </p:nvSpPr>
        <p:spPr bwMode="auto">
          <a:xfrm>
            <a:off x="5334000" y="2933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OpenACC for Programmers: Concepts and Strategies">
            <a:extLst>
              <a:ext uri="{FF2B5EF4-FFF2-40B4-BE49-F238E27FC236}">
                <a16:creationId xmlns:a16="http://schemas.microsoft.com/office/drawing/2014/main" id="{D305FEE2-C13A-4606-92D0-3C4ECBF59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068" y="1746716"/>
            <a:ext cx="2363561" cy="29425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9BAD3310-1DF4-416A-A9F1-6BEF6325B19B}"/>
              </a:ext>
            </a:extLst>
          </p:cNvPr>
          <p:cNvSpPr>
            <a:spLocks noGrp="1"/>
          </p:cNvSpPr>
          <p:nvPr>
            <p:ph type="body" sz="quarter" idx="10"/>
          </p:nvPr>
        </p:nvSpPr>
        <p:spPr>
          <a:xfrm>
            <a:off x="650747" y="1137776"/>
            <a:ext cx="9976104" cy="525463"/>
          </a:xfrm>
        </p:spPr>
        <p:txBody>
          <a:bodyPr/>
          <a:lstStyle/>
          <a:p>
            <a:pPr algn="ctr"/>
            <a:r>
              <a:rPr lang="en-US" dirty="0"/>
              <a:t>Edited by: By </a:t>
            </a:r>
            <a:r>
              <a:rPr lang="en-US" dirty="0">
                <a:hlinkClick r:id="rId4"/>
              </a:rPr>
              <a:t>Sunita Chandrasekaran</a:t>
            </a:r>
            <a:r>
              <a:rPr lang="en-US" dirty="0"/>
              <a:t>, </a:t>
            </a:r>
            <a:r>
              <a:rPr lang="en-US" dirty="0">
                <a:hlinkClick r:id="rId5"/>
              </a:rPr>
              <a:t>Guido Juckeland</a:t>
            </a:r>
            <a:endParaRPr lang="en-US" dirty="0"/>
          </a:p>
        </p:txBody>
      </p:sp>
      <p:sp>
        <p:nvSpPr>
          <p:cNvPr id="2" name="TextBox 1">
            <a:extLst>
              <a:ext uri="{FF2B5EF4-FFF2-40B4-BE49-F238E27FC236}">
                <a16:creationId xmlns:a16="http://schemas.microsoft.com/office/drawing/2014/main" id="{5177BBE1-1214-4F49-AC6E-E2E448796C95}"/>
              </a:ext>
            </a:extLst>
          </p:cNvPr>
          <p:cNvSpPr txBox="1"/>
          <p:nvPr/>
        </p:nvSpPr>
        <p:spPr>
          <a:xfrm>
            <a:off x="6973490" y="5548594"/>
            <a:ext cx="3254716" cy="3970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GB" sz="1100" kern="0" dirty="0">
                <a:solidFill>
                  <a:schemeClr val="bg1"/>
                </a:solidFill>
              </a:rPr>
              <a:t>Use code </a:t>
            </a:r>
            <a:r>
              <a:rPr lang="en-GB" sz="1100" b="1" kern="0" dirty="0">
                <a:solidFill>
                  <a:schemeClr val="bg1"/>
                </a:solidFill>
              </a:rPr>
              <a:t>OPENACC </a:t>
            </a:r>
            <a:r>
              <a:rPr lang="en-GB" sz="1100" kern="0" dirty="0">
                <a:solidFill>
                  <a:schemeClr val="bg1"/>
                </a:solidFill>
              </a:rPr>
              <a:t>during checkout for 35% off</a:t>
            </a:r>
          </a:p>
          <a:p>
            <a:pPr algn="ctr">
              <a:lnSpc>
                <a:spcPct val="90000"/>
              </a:lnSpc>
            </a:pPr>
            <a:endParaRPr lang="en-US" sz="1100" dirty="0">
              <a:solidFill>
                <a:schemeClr val="bg1"/>
              </a:solidFill>
            </a:endParaRPr>
          </a:p>
        </p:txBody>
      </p:sp>
      <p:pic>
        <p:nvPicPr>
          <p:cNvPr id="9" name="Picture 8">
            <a:extLst>
              <a:ext uri="{FF2B5EF4-FFF2-40B4-BE49-F238E27FC236}">
                <a16:creationId xmlns:a16="http://schemas.microsoft.com/office/drawing/2014/main" id="{F3DBDB0F-C996-4444-AD86-F8868B893D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8607" y="5701481"/>
            <a:ext cx="1045167" cy="355635"/>
          </a:xfrm>
          <a:prstGeom prst="rect">
            <a:avLst/>
          </a:prstGeom>
        </p:spPr>
      </p:pic>
      <p:sp>
        <p:nvSpPr>
          <p:cNvPr id="3" name="Rectangle 2">
            <a:extLst>
              <a:ext uri="{FF2B5EF4-FFF2-40B4-BE49-F238E27FC236}">
                <a16:creationId xmlns:a16="http://schemas.microsoft.com/office/drawing/2014/main" id="{6B1DF0F2-CBDE-4513-8B37-22805699DCB9}"/>
              </a:ext>
            </a:extLst>
          </p:cNvPr>
          <p:cNvSpPr/>
          <p:nvPr/>
        </p:nvSpPr>
        <p:spPr>
          <a:xfrm>
            <a:off x="6845181" y="5945626"/>
            <a:ext cx="5486400" cy="261610"/>
          </a:xfrm>
          <a:prstGeom prst="rect">
            <a:avLst/>
          </a:prstGeom>
        </p:spPr>
        <p:txBody>
          <a:bodyPr>
            <a:spAutoFit/>
          </a:bodyPr>
          <a:lstStyle/>
          <a:p>
            <a:pPr marL="0" indent="0" defTabSz="914400">
              <a:buNone/>
            </a:pPr>
            <a:r>
              <a:rPr lang="en-GB" sz="1050" i="1" kern="0" dirty="0">
                <a:solidFill>
                  <a:schemeClr val="bg1"/>
                </a:solidFill>
              </a:rPr>
              <a:t>*Discount taken off list price. Offer only good at informit.com</a:t>
            </a:r>
          </a:p>
        </p:txBody>
      </p:sp>
      <p:sp>
        <p:nvSpPr>
          <p:cNvPr id="13" name="Rectangle 12">
            <a:extLst>
              <a:ext uri="{FF2B5EF4-FFF2-40B4-BE49-F238E27FC236}">
                <a16:creationId xmlns:a16="http://schemas.microsoft.com/office/drawing/2014/main" id="{9A64DE6B-2FEA-4D25-A307-EFC6F87B3F1E}"/>
              </a:ext>
            </a:extLst>
          </p:cNvPr>
          <p:cNvSpPr/>
          <p:nvPr/>
        </p:nvSpPr>
        <p:spPr>
          <a:xfrm>
            <a:off x="6545676" y="4777328"/>
            <a:ext cx="4224377" cy="7712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0C71EFE-C13C-49EC-8CA4-A61B2B8A7764}"/>
              </a:ext>
            </a:extLst>
          </p:cNvPr>
          <p:cNvSpPr txBox="1"/>
          <p:nvPr/>
        </p:nvSpPr>
        <p:spPr>
          <a:xfrm>
            <a:off x="6473883" y="4841400"/>
            <a:ext cx="4367961" cy="646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600" b="1" dirty="0">
                <a:solidFill>
                  <a:schemeClr val="tx1"/>
                </a:solidFill>
              </a:rPr>
              <a:t>READ MORE</a:t>
            </a:r>
          </a:p>
          <a:p>
            <a:pPr algn="ctr">
              <a:lnSpc>
                <a:spcPct val="90000"/>
              </a:lnSpc>
            </a:pPr>
            <a:r>
              <a:rPr lang="en-US" sz="1200" dirty="0">
                <a:hlinkClick r:id="rId7"/>
              </a:rPr>
              <a:t>http://www.informit.com/store/openacc-for-programmers-concepts-and-strategies-9780134694283</a:t>
            </a:r>
            <a:endParaRPr lang="en-US" sz="1200" b="1" dirty="0">
              <a:solidFill>
                <a:schemeClr val="tx1"/>
              </a:solidFill>
              <a:hlinkClick r:id="rId8"/>
            </a:endParaRPr>
          </a:p>
        </p:txBody>
      </p:sp>
    </p:spTree>
    <p:extLst>
      <p:ext uri="{BB962C8B-B14F-4D97-AF65-F5344CB8AC3E}">
        <p14:creationId xmlns:p14="http://schemas.microsoft.com/office/powerpoint/2010/main" val="61040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Exercise Performance </a:t>
            </a:r>
            <a:endParaRPr lang="en-US" dirty="0">
              <a:solidFill>
                <a:schemeClr val="accent5"/>
              </a:solidFill>
            </a:endParaRPr>
          </a:p>
        </p:txBody>
      </p:sp>
      <p:sp>
        <p:nvSpPr>
          <p:cNvPr id="6" name="Text Placeholder 5"/>
          <p:cNvSpPr>
            <a:spLocks noGrp="1"/>
          </p:cNvSpPr>
          <p:nvPr>
            <p:ph type="body" sz="quarter" idx="10"/>
          </p:nvPr>
        </p:nvSpPr>
        <p:spPr/>
        <p:txBody>
          <a:bodyPr/>
          <a:lstStyle/>
          <a:p>
            <a:pPr defTabSz="914400"/>
            <a:r>
              <a:rPr lang="en-US" dirty="0"/>
              <a:t>Same number of steps to convergence</a:t>
            </a:r>
          </a:p>
          <a:p>
            <a:endParaRPr lang="en-US" dirty="0"/>
          </a:p>
        </p:txBody>
      </p:sp>
      <p:graphicFrame>
        <p:nvGraphicFramePr>
          <p:cNvPr id="2" name="Table 1">
            <a:extLst>
              <a:ext uri="{FF2B5EF4-FFF2-40B4-BE49-F238E27FC236}">
                <a16:creationId xmlns:a16="http://schemas.microsoft.com/office/drawing/2014/main" id="{897128B4-FDC7-4270-895A-FFB60F91B2D1}"/>
              </a:ext>
            </a:extLst>
          </p:cNvPr>
          <p:cNvGraphicFramePr>
            <a:graphicFrameLocks noGrp="1"/>
          </p:cNvGraphicFramePr>
          <p:nvPr>
            <p:extLst>
              <p:ext uri="{D42A27DB-BD31-4B8C-83A1-F6EECF244321}">
                <p14:modId xmlns:p14="http://schemas.microsoft.com/office/powerpoint/2010/main" val="464764144"/>
              </p:ext>
            </p:extLst>
          </p:nvPr>
        </p:nvGraphicFramePr>
        <p:xfrm>
          <a:off x="433261" y="2365191"/>
          <a:ext cx="9948864" cy="1828800"/>
        </p:xfrm>
        <a:graphic>
          <a:graphicData uri="http://schemas.openxmlformats.org/drawingml/2006/table">
            <a:tbl>
              <a:tblPr/>
              <a:tblGrid>
                <a:gridCol w="3316288">
                  <a:extLst>
                    <a:ext uri="{9D8B030D-6E8A-4147-A177-3AD203B41FA5}">
                      <a16:colId xmlns:a16="http://schemas.microsoft.com/office/drawing/2014/main" val="1630956808"/>
                    </a:ext>
                  </a:extLst>
                </a:gridCol>
                <a:gridCol w="1658144">
                  <a:extLst>
                    <a:ext uri="{9D8B030D-6E8A-4147-A177-3AD203B41FA5}">
                      <a16:colId xmlns:a16="http://schemas.microsoft.com/office/drawing/2014/main" val="2986646670"/>
                    </a:ext>
                  </a:extLst>
                </a:gridCol>
                <a:gridCol w="1658144">
                  <a:extLst>
                    <a:ext uri="{9D8B030D-6E8A-4147-A177-3AD203B41FA5}">
                      <a16:colId xmlns:a16="http://schemas.microsoft.com/office/drawing/2014/main" val="2661259540"/>
                    </a:ext>
                  </a:extLst>
                </a:gridCol>
                <a:gridCol w="1658144">
                  <a:extLst>
                    <a:ext uri="{9D8B030D-6E8A-4147-A177-3AD203B41FA5}">
                      <a16:colId xmlns:a16="http://schemas.microsoft.com/office/drawing/2014/main" val="3992892290"/>
                    </a:ext>
                  </a:extLst>
                </a:gridCol>
                <a:gridCol w="1658144">
                  <a:extLst>
                    <a:ext uri="{9D8B030D-6E8A-4147-A177-3AD203B41FA5}">
                      <a16:colId xmlns:a16="http://schemas.microsoft.com/office/drawing/2014/main" val="873583293"/>
                    </a:ext>
                  </a:extLst>
                </a:gridCol>
              </a:tblGrid>
              <a:tr h="365760">
                <a:tc>
                  <a:txBody>
                    <a:bodyPr/>
                    <a:lstStyle/>
                    <a:p>
                      <a:pPr algn="ctr" fontAlgn="ctr"/>
                      <a:r>
                        <a:rPr lang="en-US" sz="1800" b="1" dirty="0">
                          <a:effectLst/>
                        </a:rPr>
                        <a:t>Run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2"/>
                    </a:solidFill>
                  </a:tcPr>
                </a:tc>
                <a:tc gridSpan="2">
                  <a:txBody>
                    <a:bodyPr/>
                    <a:lstStyle/>
                    <a:p>
                      <a:pPr algn="ctr" fontAlgn="ctr"/>
                      <a:r>
                        <a:rPr lang="en-US" sz="1800" b="1" dirty="0">
                          <a:effectLst/>
                        </a:rPr>
                        <a:t>1000x1000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2"/>
                    </a:solidFill>
                  </a:tcPr>
                </a:tc>
                <a:tc hMerge="1">
                  <a:txBody>
                    <a:bodyPr/>
                    <a:lstStyle/>
                    <a:p>
                      <a:pPr algn="r" fontAlgn="ctr"/>
                      <a:endParaRPr lang="en-US" sz="1800" b="1" dirty="0">
                        <a:effectLst/>
                      </a:endParaRPr>
                    </a:p>
                  </a:txBody>
                  <a:tcPr anchor="ctr">
                    <a:lnL>
                      <a:noFill/>
                    </a:lnL>
                    <a:lnR>
                      <a:noFill/>
                    </a:lnR>
                    <a:lnT>
                      <a:noFill/>
                    </a:lnT>
                    <a:lnB>
                      <a:noFill/>
                    </a:lnB>
                    <a:solidFill>
                      <a:schemeClr val="accent2"/>
                    </a:solidFill>
                  </a:tcPr>
                </a:tc>
                <a:tc gridSpan="2">
                  <a:txBody>
                    <a:bodyPr/>
                    <a:lstStyle/>
                    <a:p>
                      <a:pPr algn="ctr" fontAlgn="ctr"/>
                      <a:r>
                        <a:rPr lang="en-US" sz="1800" b="1" dirty="0">
                          <a:effectLst/>
                        </a:rPr>
                        <a:t>2000x2000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accent2"/>
                    </a:solidFill>
                  </a:tcPr>
                </a:tc>
                <a:tc hMerge="1">
                  <a:txBody>
                    <a:bodyPr/>
                    <a:lstStyle/>
                    <a:p>
                      <a:pPr algn="r" fontAlgn="ctr"/>
                      <a:endParaRPr lang="en-US" sz="1800" b="1" dirty="0">
                        <a:effectLst/>
                      </a:endParaRPr>
                    </a:p>
                  </a:txBody>
                  <a:tcPr anchor="ctr">
                    <a:lnL>
                      <a:noFill/>
                    </a:lnL>
                    <a:lnR>
                      <a:noFill/>
                    </a:lnR>
                    <a:lnT>
                      <a:noFill/>
                    </a:lnT>
                    <a:lnB>
                      <a:noFill/>
                    </a:lnB>
                    <a:solidFill>
                      <a:schemeClr val="accent2"/>
                    </a:solidFill>
                  </a:tcPr>
                </a:tc>
                <a:extLst>
                  <a:ext uri="{0D108BD9-81ED-4DB2-BD59-A6C34878D82A}">
                    <a16:rowId xmlns:a16="http://schemas.microsoft.com/office/drawing/2014/main" val="1325077036"/>
                  </a:ext>
                </a:extLst>
              </a:tr>
              <a:tr h="365760">
                <a:tc>
                  <a:txBody>
                    <a:bodyPr/>
                    <a:lstStyle/>
                    <a:p>
                      <a:pPr algn="r" fontAlgn="ctr"/>
                      <a:endParaRPr lang="en-US" sz="1800" b="1" dirty="0">
                        <a:effectLst/>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fontAlgn="ctr"/>
                      <a:r>
                        <a:rPr lang="en-US" sz="1800" b="1" dirty="0">
                          <a:effectLst/>
                        </a:rPr>
                        <a:t>Time (s)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fontAlgn="ctr"/>
                      <a:r>
                        <a:rPr lang="en-US" sz="1800" b="1" dirty="0">
                          <a:effectLst/>
                        </a:rPr>
                        <a:t>Speed-up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fontAlgn="ctr"/>
                      <a:r>
                        <a:rPr lang="en-US" sz="1800" b="1" dirty="0">
                          <a:effectLst/>
                        </a:rPr>
                        <a:t>Time (s)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r" fontAlgn="ctr"/>
                      <a:r>
                        <a:rPr lang="en-US" sz="1800" b="1" dirty="0">
                          <a:effectLst/>
                        </a:rPr>
                        <a:t>Speed-up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78201018"/>
                  </a:ext>
                </a:extLst>
              </a:tr>
              <a:tr h="365760">
                <a:tc>
                  <a:txBody>
                    <a:bodyPr/>
                    <a:lstStyle/>
                    <a:p>
                      <a:pPr algn="r" fontAlgn="ctr"/>
                      <a:r>
                        <a:rPr lang="en-US" sz="1800" dirty="0">
                          <a:solidFill>
                            <a:schemeClr val="bg1"/>
                          </a:solidFill>
                          <a:effectLst/>
                        </a:rPr>
                        <a:t>Serial CPU</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dirty="0">
                          <a:solidFill>
                            <a:schemeClr val="bg1"/>
                          </a:solidFill>
                          <a:effectLst/>
                        </a:rPr>
                        <a:t>6.2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dirty="0">
                          <a:solidFill>
                            <a:schemeClr val="bg1"/>
                          </a:solidFill>
                          <a:effectLst/>
                        </a:rPr>
                        <a:t>1.0X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dirty="0">
                          <a:solidFill>
                            <a:schemeClr val="bg1"/>
                          </a:solidFill>
                          <a:effectLst/>
                        </a:rPr>
                        <a:t>40.3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dirty="0">
                          <a:solidFill>
                            <a:schemeClr val="bg1"/>
                          </a:solidFill>
                          <a:effectLst/>
                        </a:rPr>
                        <a:t>1.0X</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85208402"/>
                  </a:ext>
                </a:extLst>
              </a:tr>
              <a:tr h="365760">
                <a:tc>
                  <a:txBody>
                    <a:bodyPr/>
                    <a:lstStyle/>
                    <a:p>
                      <a:pPr algn="r" fontAlgn="ctr"/>
                      <a:r>
                        <a:rPr lang="en-US" sz="1800" dirty="0">
                          <a:solidFill>
                            <a:schemeClr val="bg1"/>
                          </a:solidFill>
                          <a:effectLst/>
                        </a:rPr>
                        <a:t>OpenACC 4-core CPU</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ctr"/>
                      <a:r>
                        <a:rPr lang="en-US" sz="1800" dirty="0">
                          <a:solidFill>
                            <a:schemeClr val="bg1"/>
                          </a:solidFill>
                          <a:effectLst/>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ctr"/>
                      <a:r>
                        <a:rPr lang="en-US" sz="1800" dirty="0">
                          <a:solidFill>
                            <a:schemeClr val="bg1"/>
                          </a:solidFill>
                          <a:effectLst/>
                        </a:rPr>
                        <a:t>4.1X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ctr"/>
                      <a:r>
                        <a:rPr lang="en-US" sz="1800" dirty="0">
                          <a:solidFill>
                            <a:schemeClr val="bg1"/>
                          </a:solidFill>
                          <a:effectLst/>
                        </a:rPr>
                        <a:t>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algn="r" fontAlgn="ctr"/>
                      <a:r>
                        <a:rPr lang="en-US" sz="1800" dirty="0">
                          <a:solidFill>
                            <a:schemeClr val="bg1"/>
                          </a:solidFill>
                          <a:effectLst/>
                        </a:rPr>
                        <a:t>1.9X</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2470786732"/>
                  </a:ext>
                </a:extLst>
              </a:tr>
              <a:tr h="365760">
                <a:tc>
                  <a:txBody>
                    <a:bodyPr/>
                    <a:lstStyle/>
                    <a:p>
                      <a:pPr algn="r" fontAlgn="ctr"/>
                      <a:r>
                        <a:rPr lang="en-US" sz="1800">
                          <a:solidFill>
                            <a:schemeClr val="bg1"/>
                          </a:solidFill>
                          <a:effectLst/>
                        </a:rPr>
                        <a:t>OpenACC Tesla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dirty="0">
                          <a:solidFill>
                            <a:schemeClr val="bg1"/>
                          </a:solidFill>
                          <a:effectLst/>
                        </a:rPr>
                        <a:t>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dirty="0">
                          <a:solidFill>
                            <a:schemeClr val="bg1"/>
                          </a:solidFill>
                          <a:effectLst/>
                        </a:rPr>
                        <a:t>3.9X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dirty="0">
                          <a:solidFill>
                            <a:schemeClr val="bg1"/>
                          </a:solidFill>
                          <a:effectLst/>
                        </a:rPr>
                        <a:t>6.6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800" dirty="0">
                          <a:solidFill>
                            <a:schemeClr val="bg1"/>
                          </a:solidFill>
                          <a:effectLst/>
                        </a:rPr>
                        <a:t>6.1X</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7675440"/>
                  </a:ext>
                </a:extLst>
              </a:tr>
            </a:tbl>
          </a:graphicData>
        </a:graphic>
      </p:graphicFrame>
      <p:sp>
        <p:nvSpPr>
          <p:cNvPr id="5" name="TextBox 4">
            <a:extLst>
              <a:ext uri="{FF2B5EF4-FFF2-40B4-BE49-F238E27FC236}">
                <a16:creationId xmlns:a16="http://schemas.microsoft.com/office/drawing/2014/main" id="{A63E26A6-4D18-4EED-B892-068C458C7C95}"/>
              </a:ext>
            </a:extLst>
          </p:cNvPr>
          <p:cNvSpPr txBox="1"/>
          <p:nvPr/>
        </p:nvSpPr>
        <p:spPr>
          <a:xfrm>
            <a:off x="433262" y="4786674"/>
            <a:ext cx="9962484"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Notice that the performance improvement will vary by the size of the problem. This is why it’s important to work with representative problem sizes.</a:t>
            </a:r>
          </a:p>
        </p:txBody>
      </p:sp>
    </p:spTree>
    <p:extLst>
      <p:ext uri="{BB962C8B-B14F-4D97-AF65-F5344CB8AC3E}">
        <p14:creationId xmlns:p14="http://schemas.microsoft.com/office/powerpoint/2010/main" val="339823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Openacc</a:t>
            </a:r>
            <a:r>
              <a:rPr lang="en-US" dirty="0"/>
              <a:t> parallel directive</a:t>
            </a:r>
          </a:p>
        </p:txBody>
      </p:sp>
    </p:spTree>
    <p:extLst>
      <p:ext uri="{BB962C8B-B14F-4D97-AF65-F5344CB8AC3E}">
        <p14:creationId xmlns:p14="http://schemas.microsoft.com/office/powerpoint/2010/main" val="305231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EA117-060E-4167-B4B7-CE8F4CBAB18B}"/>
              </a:ext>
            </a:extLst>
          </p:cNvPr>
          <p:cNvSpPr>
            <a:spLocks noGrp="1"/>
          </p:cNvSpPr>
          <p:nvPr>
            <p:ph type="title"/>
          </p:nvPr>
        </p:nvSpPr>
        <p:spPr/>
        <p:txBody>
          <a:bodyPr/>
          <a:lstStyle/>
          <a:p>
            <a:r>
              <a:rPr lang="en-US" dirty="0"/>
              <a:t>The parallel LOOP Directive</a:t>
            </a:r>
          </a:p>
        </p:txBody>
      </p:sp>
      <p:sp>
        <p:nvSpPr>
          <p:cNvPr id="3" name="Content Placeholder 2">
            <a:extLst>
              <a:ext uri="{FF2B5EF4-FFF2-40B4-BE49-F238E27FC236}">
                <a16:creationId xmlns:a16="http://schemas.microsoft.com/office/drawing/2014/main" id="{096F629E-CDD9-41F0-911E-D4F06E99416D}"/>
              </a:ext>
            </a:extLst>
          </p:cNvPr>
          <p:cNvSpPr>
            <a:spLocks noGrp="1"/>
          </p:cNvSpPr>
          <p:nvPr>
            <p:ph idx="1"/>
          </p:nvPr>
        </p:nvSpPr>
        <p:spPr/>
        <p:txBody>
          <a:bodyPr/>
          <a:lstStyle/>
          <a:p>
            <a:r>
              <a:rPr lang="en-US" dirty="0"/>
              <a:t>So far we’ve concentrated on the KERNELS directive.</a:t>
            </a:r>
          </a:p>
          <a:p>
            <a:r>
              <a:rPr lang="en-US" dirty="0"/>
              <a:t>The KERNELS directive tells the compiler I </a:t>
            </a:r>
            <a:r>
              <a:rPr lang="en-US" i="1" dirty="0"/>
              <a:t>may</a:t>
            </a:r>
            <a:r>
              <a:rPr lang="en-US" dirty="0"/>
              <a:t> want the loops in a section of code parallelized, but leaves the final decision to the compiler.</a:t>
            </a:r>
          </a:p>
          <a:p>
            <a:r>
              <a:rPr lang="en-US" dirty="0"/>
              <a:t>But what if I </a:t>
            </a:r>
            <a:r>
              <a:rPr lang="en-US" i="1" dirty="0"/>
              <a:t>know</a:t>
            </a:r>
            <a:r>
              <a:rPr lang="en-US" dirty="0"/>
              <a:t> I want the loop to be parallelized? Can I take more control?</a:t>
            </a:r>
          </a:p>
        </p:txBody>
      </p:sp>
      <p:sp>
        <p:nvSpPr>
          <p:cNvPr id="4" name="Text Placeholder 3">
            <a:extLst>
              <a:ext uri="{FF2B5EF4-FFF2-40B4-BE49-F238E27FC236}">
                <a16:creationId xmlns:a16="http://schemas.microsoft.com/office/drawing/2014/main" id="{A1128844-B66D-4289-8033-620C80CE90E5}"/>
              </a:ext>
            </a:extLst>
          </p:cNvPr>
          <p:cNvSpPr>
            <a:spLocks noGrp="1"/>
          </p:cNvSpPr>
          <p:nvPr>
            <p:ph type="body" sz="quarter" idx="10"/>
          </p:nvPr>
        </p:nvSpPr>
        <p:spPr/>
        <p:txBody>
          <a:bodyPr/>
          <a:lstStyle/>
          <a:p>
            <a:r>
              <a:rPr lang="en-US" dirty="0"/>
              <a:t>Take Control of Your Parallelization</a:t>
            </a:r>
          </a:p>
        </p:txBody>
      </p:sp>
    </p:spTree>
    <p:extLst>
      <p:ext uri="{BB962C8B-B14F-4D97-AF65-F5344CB8AC3E}">
        <p14:creationId xmlns:p14="http://schemas.microsoft.com/office/powerpoint/2010/main" val="65403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0C4E9B"/>
      </a:lt2>
      <a:accent1>
        <a:srgbClr val="042251"/>
      </a:accent1>
      <a:accent2>
        <a:srgbClr val="0C4E9B"/>
      </a:accent2>
      <a:accent3>
        <a:srgbClr val="0080A7"/>
      </a:accent3>
      <a:accent4>
        <a:srgbClr val="FF5400"/>
      </a:accent4>
      <a:accent5>
        <a:srgbClr val="C2000B"/>
      </a:accent5>
      <a:accent6>
        <a:srgbClr val="F0047F"/>
      </a:accent6>
      <a:hlink>
        <a:srgbClr val="0C4E9B"/>
      </a:hlink>
      <a:folHlink>
        <a:srgbClr val="868686"/>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8E22E-2A4B-4FB1-9848-BF16E7DBE74B}">
  <ds:schemaRefs>
    <ds:schemaRef ds:uri="http://purl.org/dc/dcmitype/"/>
    <ds:schemaRef ds:uri="http://www.w3.org/XML/1998/namespace"/>
    <ds:schemaRef ds:uri="http://purl.org/dc/terms/"/>
    <ds:schemaRef ds:uri="http://purl.org/dc/elements/1.1/"/>
    <ds:schemaRef ds:uri="http://schemas.microsoft.com/office/2006/metadata/properties"/>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97967</TotalTime>
  <Words>6515</Words>
  <Application>Microsoft Office PowerPoint</Application>
  <PresentationFormat>Custom</PresentationFormat>
  <Paragraphs>1068</Paragraphs>
  <Slides>62</Slides>
  <Notes>38</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ＭＳ Ｐゴシック</vt:lpstr>
      <vt:lpstr>ＭＳ Ｐゴシック</vt:lpstr>
      <vt:lpstr>Arial</vt:lpstr>
      <vt:lpstr>Consolas</vt:lpstr>
      <vt:lpstr>Courier New</vt:lpstr>
      <vt:lpstr>Lucida Console</vt:lpstr>
      <vt:lpstr>Trebuchet MS</vt:lpstr>
      <vt:lpstr>Wingdings</vt:lpstr>
      <vt:lpstr>Title &amp; Bullet</vt:lpstr>
      <vt:lpstr>Introduction to OpenACC: Optimizing and Best Practices</vt:lpstr>
      <vt:lpstr>Course Syllabus:</vt:lpstr>
      <vt:lpstr>This Week’s Objectives</vt:lpstr>
      <vt:lpstr>Homework Solution</vt:lpstr>
      <vt:lpstr>Exercise 2: C Solution</vt:lpstr>
      <vt:lpstr>Exercise 2: Fortran Solution</vt:lpstr>
      <vt:lpstr>Exercise Performance </vt:lpstr>
      <vt:lpstr>Openacc parallel directive</vt:lpstr>
      <vt:lpstr>The parallel LOOP Directive</vt:lpstr>
      <vt:lpstr>Openacc parallel directive</vt:lpstr>
      <vt:lpstr>Openacc parallel directive</vt:lpstr>
      <vt:lpstr>Openacc parallel directive</vt:lpstr>
      <vt:lpstr>Openacc parallel directive</vt:lpstr>
      <vt:lpstr>Openacc parallel directive</vt:lpstr>
      <vt:lpstr>Openacc parallel directive</vt:lpstr>
      <vt:lpstr>Openacc parallel directive</vt:lpstr>
      <vt:lpstr>Kernels vs parallel</vt:lpstr>
      <vt:lpstr>Loop Reductions</vt:lpstr>
      <vt:lpstr>OpenACC loop directive</vt:lpstr>
      <vt:lpstr>Openacc loop directive</vt:lpstr>
      <vt:lpstr>Openacc loop directive</vt:lpstr>
      <vt:lpstr>Openacc loop directive</vt:lpstr>
      <vt:lpstr>Openacc loop directive</vt:lpstr>
      <vt:lpstr>OpenACC: 3 Levels of Parallelism</vt:lpstr>
      <vt:lpstr>gang, worker, vector Clauses</vt:lpstr>
      <vt:lpstr>gang, worker, vector Clauses</vt:lpstr>
      <vt:lpstr>The collapse Clause</vt:lpstr>
      <vt:lpstr>The tile clause</vt:lpstr>
      <vt:lpstr>Stride-1 Memory Accesses</vt:lpstr>
      <vt:lpstr>Stride-1 Memory Accesses</vt:lpstr>
      <vt:lpstr>Managed memory</vt:lpstr>
      <vt:lpstr>Cuda managed memory</vt:lpstr>
      <vt:lpstr>Managed memory</vt:lpstr>
      <vt:lpstr>Managed memory</vt:lpstr>
      <vt:lpstr>Pros &amp; Cons of Managed Memory</vt:lpstr>
      <vt:lpstr>unstructured data Directives</vt:lpstr>
      <vt:lpstr>unStructured data Directives</vt:lpstr>
      <vt:lpstr>unStructured data Directives</vt:lpstr>
      <vt:lpstr>unStructured data Directives</vt:lpstr>
      <vt:lpstr>unstructured data Directives</vt:lpstr>
      <vt:lpstr>unStructured data Directives</vt:lpstr>
      <vt:lpstr>unStructured data Directives</vt:lpstr>
      <vt:lpstr>unstructured vs structured</vt:lpstr>
      <vt:lpstr>unStructured data Directives</vt:lpstr>
      <vt:lpstr>OpenACC Reference Counting</vt:lpstr>
      <vt:lpstr>Reference Counting Examples</vt:lpstr>
      <vt:lpstr>C/C++ structs/classes</vt:lpstr>
      <vt:lpstr>C structs</vt:lpstr>
      <vt:lpstr>C structs</vt:lpstr>
      <vt:lpstr>C++ structs/classes</vt:lpstr>
      <vt:lpstr>C++ Class Data SYNCHRONIZATION</vt:lpstr>
      <vt:lpstr>USING A OPENACC aware C++ Class</vt:lpstr>
      <vt:lpstr>OpenACC Routine Directive</vt:lpstr>
      <vt:lpstr>OpenACC Routine Directive</vt:lpstr>
      <vt:lpstr>Routine Directive: C/C++</vt:lpstr>
      <vt:lpstr>OpenACC Routine: Fortran</vt:lpstr>
      <vt:lpstr>PowerPoint Presentation</vt:lpstr>
      <vt:lpstr>Exercises: General Instructions</vt:lpstr>
      <vt:lpstr>Advanced Topics</vt:lpstr>
      <vt:lpstr>OPENACC Resources</vt:lpstr>
      <vt:lpstr>OpenACC for Everyone</vt:lpstr>
      <vt:lpstr>New Book: OpenACC for Programmers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Julia Levites</cp:lastModifiedBy>
  <cp:revision>4330</cp:revision>
  <dcterms:created xsi:type="dcterms:W3CDTF">2008-01-24T03:11:41Z</dcterms:created>
  <dcterms:modified xsi:type="dcterms:W3CDTF">2017-11-03T13:54:43Z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ies>
</file>